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vml" ContentType="application/vnd.openxmlformats-officedocument.vmlDrawing"/>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88"/>
  </p:notesMasterIdLst>
  <p:sldIdLst>
    <p:sldId id="431" r:id="rId2"/>
    <p:sldId id="432" r:id="rId3"/>
    <p:sldId id="323" r:id="rId4"/>
    <p:sldId id="324" r:id="rId5"/>
    <p:sldId id="325" r:id="rId6"/>
    <p:sldId id="327" r:id="rId7"/>
    <p:sldId id="326" r:id="rId8"/>
    <p:sldId id="328" r:id="rId9"/>
    <p:sldId id="329" r:id="rId10"/>
    <p:sldId id="330" r:id="rId11"/>
    <p:sldId id="331" r:id="rId12"/>
    <p:sldId id="332" r:id="rId13"/>
    <p:sldId id="333" r:id="rId14"/>
    <p:sldId id="334" r:id="rId15"/>
    <p:sldId id="335" r:id="rId16"/>
    <p:sldId id="336" r:id="rId17"/>
    <p:sldId id="337" r:id="rId18"/>
    <p:sldId id="338" r:id="rId19"/>
    <p:sldId id="339" r:id="rId20"/>
    <p:sldId id="340" r:id="rId21"/>
    <p:sldId id="341" r:id="rId22"/>
    <p:sldId id="342" r:id="rId23"/>
    <p:sldId id="343" r:id="rId24"/>
    <p:sldId id="344" r:id="rId25"/>
    <p:sldId id="345" r:id="rId26"/>
    <p:sldId id="346" r:id="rId27"/>
    <p:sldId id="347" r:id="rId28"/>
    <p:sldId id="348" r:id="rId29"/>
    <p:sldId id="349" r:id="rId30"/>
    <p:sldId id="350" r:id="rId31"/>
    <p:sldId id="351" r:id="rId32"/>
    <p:sldId id="352" r:id="rId33"/>
    <p:sldId id="353" r:id="rId34"/>
    <p:sldId id="256" r:id="rId35"/>
    <p:sldId id="257" r:id="rId36"/>
    <p:sldId id="258" r:id="rId37"/>
    <p:sldId id="259" r:id="rId38"/>
    <p:sldId id="260" r:id="rId39"/>
    <p:sldId id="261" r:id="rId40"/>
    <p:sldId id="262" r:id="rId41"/>
    <p:sldId id="263" r:id="rId42"/>
    <p:sldId id="264" r:id="rId43"/>
    <p:sldId id="265" r:id="rId44"/>
    <p:sldId id="266" r:id="rId45"/>
    <p:sldId id="267" r:id="rId46"/>
    <p:sldId id="268" r:id="rId47"/>
    <p:sldId id="269" r:id="rId48"/>
    <p:sldId id="270" r:id="rId49"/>
    <p:sldId id="271" r:id="rId50"/>
    <p:sldId id="272" r:id="rId51"/>
    <p:sldId id="273" r:id="rId52"/>
    <p:sldId id="274" r:id="rId53"/>
    <p:sldId id="275" r:id="rId54"/>
    <p:sldId id="276" r:id="rId55"/>
    <p:sldId id="277" r:id="rId56"/>
    <p:sldId id="278" r:id="rId57"/>
    <p:sldId id="279" r:id="rId58"/>
    <p:sldId id="280" r:id="rId59"/>
    <p:sldId id="281" r:id="rId60"/>
    <p:sldId id="282" r:id="rId61"/>
    <p:sldId id="283" r:id="rId62"/>
    <p:sldId id="284" r:id="rId63"/>
    <p:sldId id="285" r:id="rId64"/>
    <p:sldId id="286" r:id="rId65"/>
    <p:sldId id="287" r:id="rId66"/>
    <p:sldId id="288" r:id="rId67"/>
    <p:sldId id="289" r:id="rId68"/>
    <p:sldId id="290" r:id="rId69"/>
    <p:sldId id="291" r:id="rId70"/>
    <p:sldId id="292" r:id="rId71"/>
    <p:sldId id="293" r:id="rId72"/>
    <p:sldId id="294" r:id="rId73"/>
    <p:sldId id="295" r:id="rId74"/>
    <p:sldId id="296" r:id="rId75"/>
    <p:sldId id="297" r:id="rId76"/>
    <p:sldId id="298" r:id="rId77"/>
    <p:sldId id="299" r:id="rId78"/>
    <p:sldId id="300" r:id="rId79"/>
    <p:sldId id="301" r:id="rId80"/>
    <p:sldId id="303" r:id="rId81"/>
    <p:sldId id="304" r:id="rId82"/>
    <p:sldId id="305" r:id="rId83"/>
    <p:sldId id="306" r:id="rId84"/>
    <p:sldId id="307" r:id="rId85"/>
    <p:sldId id="308" r:id="rId86"/>
    <p:sldId id="354" r:id="rId8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66FF"/>
    <a:srgbClr val="003366"/>
    <a:srgbClr val="FFFFCC"/>
    <a:srgbClr val="99FF33"/>
    <a:srgbClr val="66FF66"/>
    <a:srgbClr val="FFFF99"/>
    <a:srgbClr val="FFFFFF"/>
    <a:srgbClr val="CCEC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748" autoAdjust="0"/>
    <p:restoredTop sz="94660"/>
  </p:normalViewPr>
  <p:slideViewPr>
    <p:cSldViewPr snapToGrid="0">
      <p:cViewPr varScale="1">
        <p:scale>
          <a:sx n="110" d="100"/>
          <a:sy n="110" d="100"/>
        </p:scale>
        <p:origin x="678" y="102"/>
      </p:cViewPr>
      <p:guideLst/>
    </p:cSldViewPr>
  </p:slideViewPr>
  <p:notesTextViewPr>
    <p:cViewPr>
      <p:scale>
        <a:sx n="3" d="2"/>
        <a:sy n="3" d="2"/>
      </p:scale>
      <p:origin x="0" y="0"/>
    </p:cViewPr>
  </p:notesTextViewPr>
  <p:sorterViewPr>
    <p:cViewPr>
      <p:scale>
        <a:sx n="125" d="100"/>
        <a:sy n="125" d="100"/>
      </p:scale>
      <p:origin x="0" y="-33324"/>
    </p:cViewPr>
  </p:sorterViewPr>
  <p:notesViewPr>
    <p:cSldViewPr snapToGrid="0">
      <p:cViewPr varScale="1">
        <p:scale>
          <a:sx n="84" d="100"/>
          <a:sy n="84" d="100"/>
        </p:scale>
        <p:origin x="3828" y="84"/>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presProps" Target="pres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viewProps" Target="viewProps.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notesMaster" Target="notesMasters/notesMaster1.xml"/><Relationship Id="rId9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ableStyles" Target="tableStyle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5.wmf"/><Relationship Id="rId1" Type="http://schemas.openxmlformats.org/officeDocument/2006/relationships/image" Target="../media/image4.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45.w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48.wmf"/><Relationship Id="rId2" Type="http://schemas.openxmlformats.org/officeDocument/2006/relationships/image" Target="../media/image47.wmf"/><Relationship Id="rId1" Type="http://schemas.openxmlformats.org/officeDocument/2006/relationships/image" Target="../media/image46.wmf"/><Relationship Id="rId4" Type="http://schemas.openxmlformats.org/officeDocument/2006/relationships/image" Target="../media/image49.wmf"/></Relationships>
</file>

<file path=ppt/drawings/_rels/vmlDrawing12.vml.rels><?xml version="1.0" encoding="UTF-8" standalone="yes"?>
<Relationships xmlns="http://schemas.openxmlformats.org/package/2006/relationships"><Relationship Id="rId3" Type="http://schemas.openxmlformats.org/officeDocument/2006/relationships/image" Target="../media/image49.wmf"/><Relationship Id="rId2" Type="http://schemas.openxmlformats.org/officeDocument/2006/relationships/image" Target="../media/image48.wmf"/><Relationship Id="rId1" Type="http://schemas.openxmlformats.org/officeDocument/2006/relationships/image" Target="../media/image50.wmf"/><Relationship Id="rId4" Type="http://schemas.openxmlformats.org/officeDocument/2006/relationships/image" Target="../media/image51.wmf"/></Relationships>
</file>

<file path=ppt/drawings/_rels/vmlDrawing13.vml.rels><?xml version="1.0" encoding="UTF-8" standalone="yes"?>
<Relationships xmlns="http://schemas.openxmlformats.org/package/2006/relationships"><Relationship Id="rId3" Type="http://schemas.openxmlformats.org/officeDocument/2006/relationships/image" Target="../media/image49.wmf"/><Relationship Id="rId2" Type="http://schemas.openxmlformats.org/officeDocument/2006/relationships/image" Target="../media/image48.wmf"/><Relationship Id="rId1" Type="http://schemas.openxmlformats.org/officeDocument/2006/relationships/image" Target="../media/image52.wmf"/><Relationship Id="rId4" Type="http://schemas.openxmlformats.org/officeDocument/2006/relationships/image" Target="../media/image53.wmf"/></Relationships>
</file>

<file path=ppt/drawings/_rels/vmlDrawing14.vml.rels><?xml version="1.0" encoding="UTF-8" standalone="yes"?>
<Relationships xmlns="http://schemas.openxmlformats.org/package/2006/relationships"><Relationship Id="rId3" Type="http://schemas.openxmlformats.org/officeDocument/2006/relationships/image" Target="../media/image49.wmf"/><Relationship Id="rId2" Type="http://schemas.openxmlformats.org/officeDocument/2006/relationships/image" Target="../media/image48.wmf"/><Relationship Id="rId1" Type="http://schemas.openxmlformats.org/officeDocument/2006/relationships/image" Target="../media/image52.wmf"/><Relationship Id="rId4" Type="http://schemas.openxmlformats.org/officeDocument/2006/relationships/image" Target="../media/image54.w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55.wmf"/></Relationships>
</file>

<file path=ppt/drawings/_rels/vmlDrawing16.vml.rels><?xml version="1.0" encoding="UTF-8" standalone="yes"?>
<Relationships xmlns="http://schemas.openxmlformats.org/package/2006/relationships"><Relationship Id="rId3" Type="http://schemas.openxmlformats.org/officeDocument/2006/relationships/image" Target="../media/image61.wmf"/><Relationship Id="rId2" Type="http://schemas.openxmlformats.org/officeDocument/2006/relationships/image" Target="../media/image60.wmf"/><Relationship Id="rId1" Type="http://schemas.openxmlformats.org/officeDocument/2006/relationships/image" Target="../media/image59.wmf"/><Relationship Id="rId5" Type="http://schemas.openxmlformats.org/officeDocument/2006/relationships/image" Target="../media/image63.wmf"/><Relationship Id="rId4" Type="http://schemas.openxmlformats.org/officeDocument/2006/relationships/image" Target="../media/image62.wmf"/></Relationships>
</file>

<file path=ppt/drawings/_rels/vmlDrawing17.vml.rels><?xml version="1.0" encoding="UTF-8" standalone="yes"?>
<Relationships xmlns="http://schemas.openxmlformats.org/package/2006/relationships"><Relationship Id="rId8" Type="http://schemas.openxmlformats.org/officeDocument/2006/relationships/image" Target="../media/image71.emf"/><Relationship Id="rId3" Type="http://schemas.openxmlformats.org/officeDocument/2006/relationships/image" Target="../media/image66.emf"/><Relationship Id="rId7" Type="http://schemas.openxmlformats.org/officeDocument/2006/relationships/image" Target="../media/image70.emf"/><Relationship Id="rId2" Type="http://schemas.openxmlformats.org/officeDocument/2006/relationships/image" Target="../media/image65.emf"/><Relationship Id="rId1" Type="http://schemas.openxmlformats.org/officeDocument/2006/relationships/image" Target="../media/image64.emf"/><Relationship Id="rId6" Type="http://schemas.openxmlformats.org/officeDocument/2006/relationships/image" Target="../media/image69.emf"/><Relationship Id="rId5" Type="http://schemas.openxmlformats.org/officeDocument/2006/relationships/image" Target="../media/image68.emf"/><Relationship Id="rId4" Type="http://schemas.openxmlformats.org/officeDocument/2006/relationships/image" Target="../media/image67.emf"/><Relationship Id="rId9" Type="http://schemas.openxmlformats.org/officeDocument/2006/relationships/image" Target="../media/image72.wmf"/></Relationships>
</file>

<file path=ppt/drawings/_rels/vmlDrawing18.vml.rels><?xml version="1.0" encoding="UTF-8" standalone="yes"?>
<Relationships xmlns="http://schemas.openxmlformats.org/package/2006/relationships"><Relationship Id="rId8" Type="http://schemas.openxmlformats.org/officeDocument/2006/relationships/image" Target="../media/image81.wmf"/><Relationship Id="rId13" Type="http://schemas.openxmlformats.org/officeDocument/2006/relationships/image" Target="../media/image86.wmf"/><Relationship Id="rId3" Type="http://schemas.openxmlformats.org/officeDocument/2006/relationships/image" Target="../media/image76.wmf"/><Relationship Id="rId7" Type="http://schemas.openxmlformats.org/officeDocument/2006/relationships/image" Target="../media/image80.wmf"/><Relationship Id="rId12" Type="http://schemas.openxmlformats.org/officeDocument/2006/relationships/image" Target="../media/image85.wmf"/><Relationship Id="rId2" Type="http://schemas.openxmlformats.org/officeDocument/2006/relationships/image" Target="../media/image75.wmf"/><Relationship Id="rId1" Type="http://schemas.openxmlformats.org/officeDocument/2006/relationships/image" Target="../media/image74.wmf"/><Relationship Id="rId6" Type="http://schemas.openxmlformats.org/officeDocument/2006/relationships/image" Target="../media/image79.wmf"/><Relationship Id="rId11" Type="http://schemas.openxmlformats.org/officeDocument/2006/relationships/image" Target="../media/image84.wmf"/><Relationship Id="rId5" Type="http://schemas.openxmlformats.org/officeDocument/2006/relationships/image" Target="../media/image78.wmf"/><Relationship Id="rId15" Type="http://schemas.openxmlformats.org/officeDocument/2006/relationships/image" Target="../media/image88.wmf"/><Relationship Id="rId10" Type="http://schemas.openxmlformats.org/officeDocument/2006/relationships/image" Target="../media/image83.wmf"/><Relationship Id="rId4" Type="http://schemas.openxmlformats.org/officeDocument/2006/relationships/image" Target="../media/image77.wmf"/><Relationship Id="rId9" Type="http://schemas.openxmlformats.org/officeDocument/2006/relationships/image" Target="../media/image82.wmf"/><Relationship Id="rId14" Type="http://schemas.openxmlformats.org/officeDocument/2006/relationships/image" Target="../media/image87.wmf"/></Relationships>
</file>

<file path=ppt/drawings/_rels/vmlDrawing19.vml.rels><?xml version="1.0" encoding="UTF-8" standalone="yes"?>
<Relationships xmlns="http://schemas.openxmlformats.org/package/2006/relationships"><Relationship Id="rId8" Type="http://schemas.openxmlformats.org/officeDocument/2006/relationships/image" Target="../media/image98.emf"/><Relationship Id="rId3" Type="http://schemas.openxmlformats.org/officeDocument/2006/relationships/image" Target="../media/image93.emf"/><Relationship Id="rId7" Type="http://schemas.openxmlformats.org/officeDocument/2006/relationships/image" Target="../media/image97.emf"/><Relationship Id="rId2" Type="http://schemas.openxmlformats.org/officeDocument/2006/relationships/image" Target="../media/image92.emf"/><Relationship Id="rId1" Type="http://schemas.openxmlformats.org/officeDocument/2006/relationships/image" Target="../media/image91.emf"/><Relationship Id="rId6" Type="http://schemas.openxmlformats.org/officeDocument/2006/relationships/image" Target="../media/image96.emf"/><Relationship Id="rId11" Type="http://schemas.openxmlformats.org/officeDocument/2006/relationships/image" Target="../media/image101.wmf"/><Relationship Id="rId5" Type="http://schemas.openxmlformats.org/officeDocument/2006/relationships/image" Target="../media/image95.emf"/><Relationship Id="rId10" Type="http://schemas.openxmlformats.org/officeDocument/2006/relationships/image" Target="../media/image100.emf"/><Relationship Id="rId4" Type="http://schemas.openxmlformats.org/officeDocument/2006/relationships/image" Target="../media/image94.emf"/><Relationship Id="rId9" Type="http://schemas.openxmlformats.org/officeDocument/2006/relationships/image" Target="../media/image99.e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9.wmf"/><Relationship Id="rId2" Type="http://schemas.openxmlformats.org/officeDocument/2006/relationships/image" Target="../media/image8.wmf"/><Relationship Id="rId1" Type="http://schemas.openxmlformats.org/officeDocument/2006/relationships/image" Target="../media/image7.wmf"/><Relationship Id="rId5" Type="http://schemas.openxmlformats.org/officeDocument/2006/relationships/image" Target="../media/image11.wmf"/><Relationship Id="rId4" Type="http://schemas.openxmlformats.org/officeDocument/2006/relationships/image" Target="../media/image10.wmf"/></Relationships>
</file>

<file path=ppt/drawings/_rels/vmlDrawing20.vml.rels><?xml version="1.0" encoding="UTF-8" standalone="yes"?>
<Relationships xmlns="http://schemas.openxmlformats.org/package/2006/relationships"><Relationship Id="rId8" Type="http://schemas.openxmlformats.org/officeDocument/2006/relationships/image" Target="../media/image111.wmf"/><Relationship Id="rId3" Type="http://schemas.openxmlformats.org/officeDocument/2006/relationships/image" Target="../media/image106.wmf"/><Relationship Id="rId7" Type="http://schemas.openxmlformats.org/officeDocument/2006/relationships/image" Target="../media/image110.wmf"/><Relationship Id="rId2" Type="http://schemas.openxmlformats.org/officeDocument/2006/relationships/image" Target="../media/image105.wmf"/><Relationship Id="rId1" Type="http://schemas.openxmlformats.org/officeDocument/2006/relationships/image" Target="../media/image104.wmf"/><Relationship Id="rId6" Type="http://schemas.openxmlformats.org/officeDocument/2006/relationships/image" Target="../media/image109.wmf"/><Relationship Id="rId5" Type="http://schemas.openxmlformats.org/officeDocument/2006/relationships/image" Target="../media/image108.wmf"/><Relationship Id="rId10" Type="http://schemas.openxmlformats.org/officeDocument/2006/relationships/image" Target="../media/image113.wmf"/><Relationship Id="rId4" Type="http://schemas.openxmlformats.org/officeDocument/2006/relationships/image" Target="../media/image107.wmf"/><Relationship Id="rId9" Type="http://schemas.openxmlformats.org/officeDocument/2006/relationships/image" Target="../media/image112.w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118.wmf"/></Relationships>
</file>

<file path=ppt/drawings/_rels/vmlDrawing22.vml.rels><?xml version="1.0" encoding="UTF-8" standalone="yes"?>
<Relationships xmlns="http://schemas.openxmlformats.org/package/2006/relationships"><Relationship Id="rId3" Type="http://schemas.openxmlformats.org/officeDocument/2006/relationships/image" Target="../media/image125.wmf"/><Relationship Id="rId2" Type="http://schemas.openxmlformats.org/officeDocument/2006/relationships/image" Target="../media/image124.wmf"/><Relationship Id="rId1" Type="http://schemas.openxmlformats.org/officeDocument/2006/relationships/image" Target="../media/image123.wmf"/><Relationship Id="rId5" Type="http://schemas.openxmlformats.org/officeDocument/2006/relationships/image" Target="../media/image127.wmf"/><Relationship Id="rId4" Type="http://schemas.openxmlformats.org/officeDocument/2006/relationships/image" Target="../media/image126.wmf"/></Relationships>
</file>

<file path=ppt/drawings/_rels/vmlDrawing23.vml.rels><?xml version="1.0" encoding="UTF-8" standalone="yes"?>
<Relationships xmlns="http://schemas.openxmlformats.org/package/2006/relationships"><Relationship Id="rId3" Type="http://schemas.openxmlformats.org/officeDocument/2006/relationships/image" Target="../media/image131.wmf"/><Relationship Id="rId2" Type="http://schemas.openxmlformats.org/officeDocument/2006/relationships/image" Target="../media/image130.wmf"/><Relationship Id="rId1" Type="http://schemas.openxmlformats.org/officeDocument/2006/relationships/image" Target="../media/image129.wmf"/><Relationship Id="rId5" Type="http://schemas.openxmlformats.org/officeDocument/2006/relationships/image" Target="../media/image133.wmf"/><Relationship Id="rId4" Type="http://schemas.openxmlformats.org/officeDocument/2006/relationships/image" Target="../media/image132.wmf"/></Relationships>
</file>

<file path=ppt/drawings/_rels/vmlDrawing24.vml.rels><?xml version="1.0" encoding="UTF-8" standalone="yes"?>
<Relationships xmlns="http://schemas.openxmlformats.org/package/2006/relationships"><Relationship Id="rId3" Type="http://schemas.openxmlformats.org/officeDocument/2006/relationships/image" Target="../media/image136.wmf"/><Relationship Id="rId2" Type="http://schemas.openxmlformats.org/officeDocument/2006/relationships/image" Target="../media/image135.wmf"/><Relationship Id="rId1" Type="http://schemas.openxmlformats.org/officeDocument/2006/relationships/image" Target="../media/image134.wmf"/><Relationship Id="rId4" Type="http://schemas.openxmlformats.org/officeDocument/2006/relationships/image" Target="../media/image137.wmf"/></Relationships>
</file>

<file path=ppt/drawings/_rels/vmlDrawing25.vml.rels><?xml version="1.0" encoding="UTF-8" standalone="yes"?>
<Relationships xmlns="http://schemas.openxmlformats.org/package/2006/relationships"><Relationship Id="rId2" Type="http://schemas.openxmlformats.org/officeDocument/2006/relationships/image" Target="../media/image142.wmf"/><Relationship Id="rId1" Type="http://schemas.openxmlformats.org/officeDocument/2006/relationships/image" Target="../media/image141.wmf"/></Relationships>
</file>

<file path=ppt/drawings/_rels/vmlDrawing26.vml.rels><?xml version="1.0" encoding="UTF-8" standalone="yes"?>
<Relationships xmlns="http://schemas.openxmlformats.org/package/2006/relationships"><Relationship Id="rId3" Type="http://schemas.openxmlformats.org/officeDocument/2006/relationships/image" Target="../media/image148.wmf"/><Relationship Id="rId7" Type="http://schemas.openxmlformats.org/officeDocument/2006/relationships/image" Target="../media/image152.wmf"/><Relationship Id="rId2" Type="http://schemas.openxmlformats.org/officeDocument/2006/relationships/image" Target="../media/image147.wmf"/><Relationship Id="rId1" Type="http://schemas.openxmlformats.org/officeDocument/2006/relationships/image" Target="../media/image146.wmf"/><Relationship Id="rId6" Type="http://schemas.openxmlformats.org/officeDocument/2006/relationships/image" Target="../media/image151.wmf"/><Relationship Id="rId5" Type="http://schemas.openxmlformats.org/officeDocument/2006/relationships/image" Target="../media/image150.wmf"/><Relationship Id="rId4" Type="http://schemas.openxmlformats.org/officeDocument/2006/relationships/image" Target="../media/image149.w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156.w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157.w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157.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4.wmf"/><Relationship Id="rId7" Type="http://schemas.openxmlformats.org/officeDocument/2006/relationships/image" Target="../media/image18.wmf"/><Relationship Id="rId2" Type="http://schemas.openxmlformats.org/officeDocument/2006/relationships/image" Target="../media/image13.wmf"/><Relationship Id="rId1" Type="http://schemas.openxmlformats.org/officeDocument/2006/relationships/image" Target="../media/image12.wmf"/><Relationship Id="rId6" Type="http://schemas.openxmlformats.org/officeDocument/2006/relationships/image" Target="../media/image17.wmf"/><Relationship Id="rId5" Type="http://schemas.openxmlformats.org/officeDocument/2006/relationships/image" Target="../media/image16.wmf"/><Relationship Id="rId4" Type="http://schemas.openxmlformats.org/officeDocument/2006/relationships/image" Target="../media/image15.w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164.w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166.wmf"/></Relationships>
</file>

<file path=ppt/drawings/_rels/vmlDrawing32.vml.rels><?xml version="1.0" encoding="UTF-8" standalone="yes"?>
<Relationships xmlns="http://schemas.openxmlformats.org/package/2006/relationships"><Relationship Id="rId2" Type="http://schemas.openxmlformats.org/officeDocument/2006/relationships/image" Target="../media/image168.wmf"/><Relationship Id="rId1" Type="http://schemas.openxmlformats.org/officeDocument/2006/relationships/image" Target="../media/image167.wmf"/></Relationships>
</file>

<file path=ppt/drawings/_rels/vmlDrawing33.vml.rels><?xml version="1.0" encoding="UTF-8" standalone="yes"?>
<Relationships xmlns="http://schemas.openxmlformats.org/package/2006/relationships"><Relationship Id="rId3" Type="http://schemas.openxmlformats.org/officeDocument/2006/relationships/image" Target="../media/image171.wmf"/><Relationship Id="rId2" Type="http://schemas.openxmlformats.org/officeDocument/2006/relationships/image" Target="../media/image170.wmf"/><Relationship Id="rId1" Type="http://schemas.openxmlformats.org/officeDocument/2006/relationships/image" Target="../media/image169.wmf"/><Relationship Id="rId6" Type="http://schemas.openxmlformats.org/officeDocument/2006/relationships/image" Target="../media/image174.wmf"/><Relationship Id="rId5" Type="http://schemas.openxmlformats.org/officeDocument/2006/relationships/image" Target="../media/image173.wmf"/><Relationship Id="rId4" Type="http://schemas.openxmlformats.org/officeDocument/2006/relationships/image" Target="../media/image172.wmf"/></Relationships>
</file>

<file path=ppt/drawings/_rels/vmlDrawing34.vml.rels><?xml version="1.0" encoding="UTF-8" standalone="yes"?>
<Relationships xmlns="http://schemas.openxmlformats.org/package/2006/relationships"><Relationship Id="rId3" Type="http://schemas.openxmlformats.org/officeDocument/2006/relationships/image" Target="../media/image177.wmf"/><Relationship Id="rId2" Type="http://schemas.openxmlformats.org/officeDocument/2006/relationships/image" Target="../media/image176.wmf"/><Relationship Id="rId1" Type="http://schemas.openxmlformats.org/officeDocument/2006/relationships/image" Target="../media/image175.wmf"/><Relationship Id="rId4" Type="http://schemas.openxmlformats.org/officeDocument/2006/relationships/image" Target="../media/image178.wmf"/></Relationships>
</file>

<file path=ppt/drawings/_rels/vmlDrawing35.vml.rels><?xml version="1.0" encoding="UTF-8" standalone="yes"?>
<Relationships xmlns="http://schemas.openxmlformats.org/package/2006/relationships"><Relationship Id="rId8" Type="http://schemas.openxmlformats.org/officeDocument/2006/relationships/image" Target="../media/image188.wmf"/><Relationship Id="rId3" Type="http://schemas.openxmlformats.org/officeDocument/2006/relationships/image" Target="../media/image183.wmf"/><Relationship Id="rId7" Type="http://schemas.openxmlformats.org/officeDocument/2006/relationships/image" Target="../media/image187.wmf"/><Relationship Id="rId2" Type="http://schemas.openxmlformats.org/officeDocument/2006/relationships/image" Target="../media/image182.wmf"/><Relationship Id="rId1" Type="http://schemas.openxmlformats.org/officeDocument/2006/relationships/image" Target="../media/image181.wmf"/><Relationship Id="rId6" Type="http://schemas.openxmlformats.org/officeDocument/2006/relationships/image" Target="../media/image186.wmf"/><Relationship Id="rId5" Type="http://schemas.openxmlformats.org/officeDocument/2006/relationships/image" Target="../media/image185.wmf"/><Relationship Id="rId4" Type="http://schemas.openxmlformats.org/officeDocument/2006/relationships/image" Target="../media/image184.wmf"/></Relationships>
</file>

<file path=ppt/drawings/_rels/vmlDrawing36.vml.rels><?xml version="1.0" encoding="UTF-8" standalone="yes"?>
<Relationships xmlns="http://schemas.openxmlformats.org/package/2006/relationships"><Relationship Id="rId3" Type="http://schemas.openxmlformats.org/officeDocument/2006/relationships/image" Target="../media/image192.wmf"/><Relationship Id="rId2" Type="http://schemas.openxmlformats.org/officeDocument/2006/relationships/image" Target="../media/image191.wmf"/><Relationship Id="rId1" Type="http://schemas.openxmlformats.org/officeDocument/2006/relationships/image" Target="../media/image190.wmf"/><Relationship Id="rId5" Type="http://schemas.openxmlformats.org/officeDocument/2006/relationships/image" Target="../media/image194.wmf"/><Relationship Id="rId4" Type="http://schemas.openxmlformats.org/officeDocument/2006/relationships/image" Target="../media/image193.wmf"/></Relationships>
</file>

<file path=ppt/drawings/_rels/vmlDrawing37.vml.rels><?xml version="1.0" encoding="UTF-8" standalone="yes"?>
<Relationships xmlns="http://schemas.openxmlformats.org/package/2006/relationships"><Relationship Id="rId3" Type="http://schemas.openxmlformats.org/officeDocument/2006/relationships/image" Target="../media/image198.wmf"/><Relationship Id="rId2" Type="http://schemas.openxmlformats.org/officeDocument/2006/relationships/image" Target="../media/image197.wmf"/><Relationship Id="rId1" Type="http://schemas.openxmlformats.org/officeDocument/2006/relationships/image" Target="../media/image196.wmf"/><Relationship Id="rId5" Type="http://schemas.openxmlformats.org/officeDocument/2006/relationships/image" Target="../media/image190.wmf"/><Relationship Id="rId4" Type="http://schemas.openxmlformats.org/officeDocument/2006/relationships/image" Target="../media/image199.wmf"/></Relationships>
</file>

<file path=ppt/drawings/_rels/vmlDrawing38.vml.rels><?xml version="1.0" encoding="UTF-8" standalone="yes"?>
<Relationships xmlns="http://schemas.openxmlformats.org/package/2006/relationships"><Relationship Id="rId3" Type="http://schemas.openxmlformats.org/officeDocument/2006/relationships/image" Target="../media/image203.wmf"/><Relationship Id="rId2" Type="http://schemas.openxmlformats.org/officeDocument/2006/relationships/image" Target="../media/image202.wmf"/><Relationship Id="rId1" Type="http://schemas.openxmlformats.org/officeDocument/2006/relationships/image" Target="../media/image201.wmf"/><Relationship Id="rId4" Type="http://schemas.openxmlformats.org/officeDocument/2006/relationships/image" Target="../media/image204.wmf"/></Relationships>
</file>

<file path=ppt/drawings/_rels/vmlDrawing39.vml.rels><?xml version="1.0" encoding="UTF-8" standalone="yes"?>
<Relationships xmlns="http://schemas.openxmlformats.org/package/2006/relationships"><Relationship Id="rId1" Type="http://schemas.openxmlformats.org/officeDocument/2006/relationships/image" Target="../media/image208.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0.wmf"/></Relationships>
</file>

<file path=ppt/drawings/_rels/vmlDrawing40.vml.rels><?xml version="1.0" encoding="UTF-8" standalone="yes"?>
<Relationships xmlns="http://schemas.openxmlformats.org/package/2006/relationships"><Relationship Id="rId8" Type="http://schemas.openxmlformats.org/officeDocument/2006/relationships/image" Target="../media/image216.wmf"/><Relationship Id="rId3" Type="http://schemas.openxmlformats.org/officeDocument/2006/relationships/image" Target="../media/image211.wmf"/><Relationship Id="rId7" Type="http://schemas.openxmlformats.org/officeDocument/2006/relationships/image" Target="../media/image215.wmf"/><Relationship Id="rId2" Type="http://schemas.openxmlformats.org/officeDocument/2006/relationships/image" Target="../media/image210.emf"/><Relationship Id="rId1" Type="http://schemas.openxmlformats.org/officeDocument/2006/relationships/image" Target="../media/image209.wmf"/><Relationship Id="rId6" Type="http://schemas.openxmlformats.org/officeDocument/2006/relationships/image" Target="../media/image214.emf"/><Relationship Id="rId5" Type="http://schemas.openxmlformats.org/officeDocument/2006/relationships/image" Target="../media/image213.wmf"/><Relationship Id="rId10" Type="http://schemas.openxmlformats.org/officeDocument/2006/relationships/image" Target="../media/image218.wmf"/><Relationship Id="rId4" Type="http://schemas.openxmlformats.org/officeDocument/2006/relationships/image" Target="../media/image212.emf"/><Relationship Id="rId9" Type="http://schemas.openxmlformats.org/officeDocument/2006/relationships/image" Target="../media/image217.wmf"/></Relationships>
</file>

<file path=ppt/drawings/_rels/vmlDrawing41.vml.rels><?xml version="1.0" encoding="UTF-8" standalone="yes"?>
<Relationships xmlns="http://schemas.openxmlformats.org/package/2006/relationships"><Relationship Id="rId2" Type="http://schemas.openxmlformats.org/officeDocument/2006/relationships/image" Target="../media/image220.wmf"/><Relationship Id="rId1" Type="http://schemas.openxmlformats.org/officeDocument/2006/relationships/image" Target="../media/image219.wmf"/></Relationships>
</file>

<file path=ppt/drawings/_rels/vmlDrawing42.vml.rels><?xml version="1.0" encoding="UTF-8" standalone="yes"?>
<Relationships xmlns="http://schemas.openxmlformats.org/package/2006/relationships"><Relationship Id="rId3" Type="http://schemas.openxmlformats.org/officeDocument/2006/relationships/image" Target="../media/image223.wmf"/><Relationship Id="rId2" Type="http://schemas.openxmlformats.org/officeDocument/2006/relationships/image" Target="../media/image222.wmf"/><Relationship Id="rId1" Type="http://schemas.openxmlformats.org/officeDocument/2006/relationships/image" Target="../media/image221.wmf"/><Relationship Id="rId4" Type="http://schemas.openxmlformats.org/officeDocument/2006/relationships/image" Target="../media/image224.wmf"/></Relationships>
</file>

<file path=ppt/drawings/_rels/vmlDrawing43.vml.rels><?xml version="1.0" encoding="UTF-8" standalone="yes"?>
<Relationships xmlns="http://schemas.openxmlformats.org/package/2006/relationships"><Relationship Id="rId1" Type="http://schemas.openxmlformats.org/officeDocument/2006/relationships/image" Target="../media/image225.wmf"/></Relationships>
</file>

<file path=ppt/drawings/_rels/vmlDrawing44.vml.rels><?xml version="1.0" encoding="UTF-8" standalone="yes"?>
<Relationships xmlns="http://schemas.openxmlformats.org/package/2006/relationships"><Relationship Id="rId8" Type="http://schemas.openxmlformats.org/officeDocument/2006/relationships/image" Target="../media/image233.wmf"/><Relationship Id="rId3" Type="http://schemas.openxmlformats.org/officeDocument/2006/relationships/image" Target="../media/image178.wmf"/><Relationship Id="rId7" Type="http://schemas.openxmlformats.org/officeDocument/2006/relationships/image" Target="../media/image232.wmf"/><Relationship Id="rId2" Type="http://schemas.openxmlformats.org/officeDocument/2006/relationships/image" Target="../media/image177.wmf"/><Relationship Id="rId1" Type="http://schemas.openxmlformats.org/officeDocument/2006/relationships/image" Target="../media/image228.wmf"/><Relationship Id="rId6" Type="http://schemas.openxmlformats.org/officeDocument/2006/relationships/image" Target="../media/image231.wmf"/><Relationship Id="rId5" Type="http://schemas.openxmlformats.org/officeDocument/2006/relationships/image" Target="../media/image230.wmf"/><Relationship Id="rId4" Type="http://schemas.openxmlformats.org/officeDocument/2006/relationships/image" Target="../media/image229.wmf"/><Relationship Id="rId9" Type="http://schemas.openxmlformats.org/officeDocument/2006/relationships/image" Target="../media/image234.wmf"/></Relationships>
</file>

<file path=ppt/drawings/_rels/vmlDrawing45.vml.rels><?xml version="1.0" encoding="UTF-8" standalone="yes"?>
<Relationships xmlns="http://schemas.openxmlformats.org/package/2006/relationships"><Relationship Id="rId8" Type="http://schemas.openxmlformats.org/officeDocument/2006/relationships/image" Target="../media/image242.wmf"/><Relationship Id="rId3" Type="http://schemas.openxmlformats.org/officeDocument/2006/relationships/image" Target="../media/image237.wmf"/><Relationship Id="rId7" Type="http://schemas.openxmlformats.org/officeDocument/2006/relationships/image" Target="../media/image241.wmf"/><Relationship Id="rId2" Type="http://schemas.openxmlformats.org/officeDocument/2006/relationships/image" Target="../media/image236.wmf"/><Relationship Id="rId1" Type="http://schemas.openxmlformats.org/officeDocument/2006/relationships/image" Target="../media/image235.wmf"/><Relationship Id="rId6" Type="http://schemas.openxmlformats.org/officeDocument/2006/relationships/image" Target="../media/image240.wmf"/><Relationship Id="rId5" Type="http://schemas.openxmlformats.org/officeDocument/2006/relationships/image" Target="../media/image239.wmf"/><Relationship Id="rId4" Type="http://schemas.openxmlformats.org/officeDocument/2006/relationships/image" Target="../media/image238.wmf"/></Relationships>
</file>

<file path=ppt/drawings/_rels/vmlDrawing46.vml.rels><?xml version="1.0" encoding="UTF-8" standalone="yes"?>
<Relationships xmlns="http://schemas.openxmlformats.org/package/2006/relationships"><Relationship Id="rId3" Type="http://schemas.openxmlformats.org/officeDocument/2006/relationships/image" Target="../media/image245.wmf"/><Relationship Id="rId2" Type="http://schemas.openxmlformats.org/officeDocument/2006/relationships/image" Target="../media/image244.wmf"/><Relationship Id="rId1" Type="http://schemas.openxmlformats.org/officeDocument/2006/relationships/image" Target="../media/image243.wmf"/><Relationship Id="rId4" Type="http://schemas.openxmlformats.org/officeDocument/2006/relationships/image" Target="../media/image246.wmf"/></Relationships>
</file>

<file path=ppt/drawings/_rels/vmlDrawing47.vml.rels><?xml version="1.0" encoding="UTF-8" standalone="yes"?>
<Relationships xmlns="http://schemas.openxmlformats.org/package/2006/relationships"><Relationship Id="rId3" Type="http://schemas.openxmlformats.org/officeDocument/2006/relationships/image" Target="../media/image250.wmf"/><Relationship Id="rId2" Type="http://schemas.openxmlformats.org/officeDocument/2006/relationships/image" Target="../media/image249.wmf"/><Relationship Id="rId1" Type="http://schemas.openxmlformats.org/officeDocument/2006/relationships/image" Target="../media/image248.wmf"/></Relationships>
</file>

<file path=ppt/drawings/_rels/vmlDrawing48.vml.rels><?xml version="1.0" encoding="UTF-8" standalone="yes"?>
<Relationships xmlns="http://schemas.openxmlformats.org/package/2006/relationships"><Relationship Id="rId2" Type="http://schemas.openxmlformats.org/officeDocument/2006/relationships/image" Target="../media/image252.wmf"/><Relationship Id="rId1" Type="http://schemas.openxmlformats.org/officeDocument/2006/relationships/image" Target="../media/image251.wmf"/></Relationships>
</file>

<file path=ppt/drawings/_rels/vmlDrawing49.vml.rels><?xml version="1.0" encoding="UTF-8" standalone="yes"?>
<Relationships xmlns="http://schemas.openxmlformats.org/package/2006/relationships"><Relationship Id="rId3" Type="http://schemas.openxmlformats.org/officeDocument/2006/relationships/image" Target="../media/image255.wmf"/><Relationship Id="rId2" Type="http://schemas.openxmlformats.org/officeDocument/2006/relationships/image" Target="../media/image254.wmf"/><Relationship Id="rId1" Type="http://schemas.openxmlformats.org/officeDocument/2006/relationships/image" Target="../media/image253.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23.wmf"/><Relationship Id="rId2" Type="http://schemas.openxmlformats.org/officeDocument/2006/relationships/image" Target="../media/image22.wmf"/><Relationship Id="rId1" Type="http://schemas.openxmlformats.org/officeDocument/2006/relationships/image" Target="../media/image21.wmf"/><Relationship Id="rId5" Type="http://schemas.openxmlformats.org/officeDocument/2006/relationships/image" Target="../media/image25.wmf"/><Relationship Id="rId4" Type="http://schemas.openxmlformats.org/officeDocument/2006/relationships/image" Target="../media/image24.wmf"/></Relationships>
</file>

<file path=ppt/drawings/_rels/vmlDrawing50.vml.rels><?xml version="1.0" encoding="UTF-8" standalone="yes"?>
<Relationships xmlns="http://schemas.openxmlformats.org/package/2006/relationships"><Relationship Id="rId3" Type="http://schemas.openxmlformats.org/officeDocument/2006/relationships/image" Target="../media/image258.wmf"/><Relationship Id="rId2" Type="http://schemas.openxmlformats.org/officeDocument/2006/relationships/image" Target="../media/image257.wmf"/><Relationship Id="rId1" Type="http://schemas.openxmlformats.org/officeDocument/2006/relationships/image" Target="../media/image256.wmf"/><Relationship Id="rId5" Type="http://schemas.openxmlformats.org/officeDocument/2006/relationships/image" Target="../media/image260.wmf"/><Relationship Id="rId4" Type="http://schemas.openxmlformats.org/officeDocument/2006/relationships/image" Target="../media/image259.wmf"/></Relationships>
</file>

<file path=ppt/drawings/_rels/vmlDrawing51.vml.rels><?xml version="1.0" encoding="UTF-8" standalone="yes"?>
<Relationships xmlns="http://schemas.openxmlformats.org/package/2006/relationships"><Relationship Id="rId3" Type="http://schemas.openxmlformats.org/officeDocument/2006/relationships/image" Target="../media/image265.wmf"/><Relationship Id="rId2" Type="http://schemas.openxmlformats.org/officeDocument/2006/relationships/image" Target="../media/image264.wmf"/><Relationship Id="rId1" Type="http://schemas.openxmlformats.org/officeDocument/2006/relationships/image" Target="../media/image263.wmf"/><Relationship Id="rId5" Type="http://schemas.openxmlformats.org/officeDocument/2006/relationships/image" Target="../media/image209.wmf"/><Relationship Id="rId4" Type="http://schemas.openxmlformats.org/officeDocument/2006/relationships/image" Target="../media/image266.wmf"/></Relationships>
</file>

<file path=ppt/drawings/_rels/vmlDrawing52.vml.rels><?xml version="1.0" encoding="UTF-8" standalone="yes"?>
<Relationships xmlns="http://schemas.openxmlformats.org/package/2006/relationships"><Relationship Id="rId8" Type="http://schemas.openxmlformats.org/officeDocument/2006/relationships/image" Target="../media/image275.wmf"/><Relationship Id="rId3" Type="http://schemas.openxmlformats.org/officeDocument/2006/relationships/image" Target="../media/image270.wmf"/><Relationship Id="rId7" Type="http://schemas.openxmlformats.org/officeDocument/2006/relationships/image" Target="../media/image274.wmf"/><Relationship Id="rId12" Type="http://schemas.openxmlformats.org/officeDocument/2006/relationships/image" Target="../media/image279.wmf"/><Relationship Id="rId2" Type="http://schemas.openxmlformats.org/officeDocument/2006/relationships/image" Target="../media/image269.wmf"/><Relationship Id="rId1" Type="http://schemas.openxmlformats.org/officeDocument/2006/relationships/image" Target="../media/image268.wmf"/><Relationship Id="rId6" Type="http://schemas.openxmlformats.org/officeDocument/2006/relationships/image" Target="../media/image273.wmf"/><Relationship Id="rId11" Type="http://schemas.openxmlformats.org/officeDocument/2006/relationships/image" Target="../media/image278.wmf"/><Relationship Id="rId5" Type="http://schemas.openxmlformats.org/officeDocument/2006/relationships/image" Target="../media/image272.wmf"/><Relationship Id="rId10" Type="http://schemas.openxmlformats.org/officeDocument/2006/relationships/image" Target="../media/image277.wmf"/><Relationship Id="rId4" Type="http://schemas.openxmlformats.org/officeDocument/2006/relationships/image" Target="../media/image271.wmf"/><Relationship Id="rId9" Type="http://schemas.openxmlformats.org/officeDocument/2006/relationships/image" Target="../media/image276.wmf"/></Relationships>
</file>

<file path=ppt/drawings/_rels/vmlDrawing53.vml.rels><?xml version="1.0" encoding="UTF-8" standalone="yes"?>
<Relationships xmlns="http://schemas.openxmlformats.org/package/2006/relationships"><Relationship Id="rId3" Type="http://schemas.openxmlformats.org/officeDocument/2006/relationships/image" Target="../media/image282.wmf"/><Relationship Id="rId2" Type="http://schemas.openxmlformats.org/officeDocument/2006/relationships/image" Target="../media/image281.wmf"/><Relationship Id="rId1" Type="http://schemas.openxmlformats.org/officeDocument/2006/relationships/image" Target="../media/image280.wmf"/><Relationship Id="rId4" Type="http://schemas.openxmlformats.org/officeDocument/2006/relationships/image" Target="../media/image283.wmf"/></Relationships>
</file>

<file path=ppt/drawings/_rels/vmlDrawing54.vml.rels><?xml version="1.0" encoding="UTF-8" standalone="yes"?>
<Relationships xmlns="http://schemas.openxmlformats.org/package/2006/relationships"><Relationship Id="rId8" Type="http://schemas.openxmlformats.org/officeDocument/2006/relationships/image" Target="../media/image291.wmf"/><Relationship Id="rId3" Type="http://schemas.openxmlformats.org/officeDocument/2006/relationships/image" Target="../media/image286.wmf"/><Relationship Id="rId7" Type="http://schemas.openxmlformats.org/officeDocument/2006/relationships/image" Target="../media/image290.wmf"/><Relationship Id="rId2" Type="http://schemas.openxmlformats.org/officeDocument/2006/relationships/image" Target="../media/image285.wmf"/><Relationship Id="rId1" Type="http://schemas.openxmlformats.org/officeDocument/2006/relationships/image" Target="../media/image284.wmf"/><Relationship Id="rId6" Type="http://schemas.openxmlformats.org/officeDocument/2006/relationships/image" Target="../media/image289.wmf"/><Relationship Id="rId5" Type="http://schemas.openxmlformats.org/officeDocument/2006/relationships/image" Target="../media/image288.wmf"/><Relationship Id="rId10" Type="http://schemas.openxmlformats.org/officeDocument/2006/relationships/image" Target="../media/image293.wmf"/><Relationship Id="rId4" Type="http://schemas.openxmlformats.org/officeDocument/2006/relationships/image" Target="../media/image287.wmf"/><Relationship Id="rId9" Type="http://schemas.openxmlformats.org/officeDocument/2006/relationships/image" Target="../media/image292.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8.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9.w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34.wmf"/><Relationship Id="rId2" Type="http://schemas.openxmlformats.org/officeDocument/2006/relationships/image" Target="../media/image33.wmf"/><Relationship Id="rId1" Type="http://schemas.openxmlformats.org/officeDocument/2006/relationships/image" Target="../media/image32.w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40.wmf"/><Relationship Id="rId2" Type="http://schemas.openxmlformats.org/officeDocument/2006/relationships/image" Target="../media/image39.wmf"/><Relationship Id="rId1" Type="http://schemas.openxmlformats.org/officeDocument/2006/relationships/image" Target="../media/image38.wmf"/><Relationship Id="rId6" Type="http://schemas.openxmlformats.org/officeDocument/2006/relationships/image" Target="../media/image43.wmf"/><Relationship Id="rId5" Type="http://schemas.openxmlformats.org/officeDocument/2006/relationships/image" Target="../media/image42.wmf"/><Relationship Id="rId4" Type="http://schemas.openxmlformats.org/officeDocument/2006/relationships/image" Target="../media/image41.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D21021D-6CA4-465A-ADD5-A66CB3D5ED68}" type="datetimeFigureOut">
              <a:rPr lang="zh-CN" altLang="en-US" smtClean="0"/>
              <a:t>2022/12/22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DF9A6C3-C8C3-4289-84DA-F858887AEAEF}" type="slidenum">
              <a:rPr lang="zh-CN" altLang="en-US" smtClean="0"/>
              <a:t>‹#›</a:t>
            </a:fld>
            <a:endParaRPr lang="zh-CN" altLang="en-US"/>
          </a:p>
        </p:txBody>
      </p:sp>
    </p:spTree>
    <p:extLst>
      <p:ext uri="{BB962C8B-B14F-4D97-AF65-F5344CB8AC3E}">
        <p14:creationId xmlns:p14="http://schemas.microsoft.com/office/powerpoint/2010/main" val="20841047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jpe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70EA73-A5B5-4A99-9911-4B8E0879320D}"/>
              </a:ext>
            </a:extLst>
          </p:cNvPr>
          <p:cNvSpPr>
            <a:spLocks noGrp="1"/>
          </p:cNvSpPr>
          <p:nvPr>
            <p:ph type="ctrTitle"/>
          </p:nvPr>
        </p:nvSpPr>
        <p:spPr>
          <a:xfrm>
            <a:off x="1524000" y="2431321"/>
            <a:ext cx="9144000" cy="997679"/>
          </a:xfrm>
          <a:ln>
            <a:noFill/>
          </a:ln>
        </p:spPr>
        <p:txBody>
          <a:bodyPr anchor="b">
            <a:normAutofit/>
          </a:bodyPr>
          <a:lstStyle>
            <a:lvl1pPr algn="ctr">
              <a:defRPr sz="4800">
                <a:latin typeface="黑体" panose="02010609060101010101" pitchFamily="49" charset="-122"/>
                <a:ea typeface="黑体" panose="02010609060101010101" pitchFamily="49" charset="-122"/>
              </a:defRPr>
            </a:lvl1pPr>
          </a:lstStyle>
          <a:p>
            <a:r>
              <a:rPr lang="zh-CN" altLang="en-US" dirty="0"/>
              <a:t>单击此处编辑母版标题样式</a:t>
            </a:r>
          </a:p>
        </p:txBody>
      </p:sp>
      <p:sp>
        <p:nvSpPr>
          <p:cNvPr id="4" name="日期占位符 3">
            <a:extLst>
              <a:ext uri="{FF2B5EF4-FFF2-40B4-BE49-F238E27FC236}">
                <a16:creationId xmlns:a16="http://schemas.microsoft.com/office/drawing/2014/main" id="{F5AC336D-0D21-44D9-B47B-1602667CAFCA}"/>
              </a:ext>
            </a:extLst>
          </p:cNvPr>
          <p:cNvSpPr>
            <a:spLocks noGrp="1"/>
          </p:cNvSpPr>
          <p:nvPr>
            <p:ph type="dt" sz="half" idx="10"/>
          </p:nvPr>
        </p:nvSpPr>
        <p:spPr/>
        <p:txBody>
          <a:bodyPr/>
          <a:lstStyle/>
          <a:p>
            <a:fld id="{79BC8244-872D-4F26-ABA8-CCFB494C8D12}" type="datetime1">
              <a:rPr lang="zh-CN" altLang="en-US" smtClean="0"/>
              <a:t>2022/12/22</a:t>
            </a:fld>
            <a:endParaRPr lang="zh-CN" altLang="en-US"/>
          </a:p>
        </p:txBody>
      </p:sp>
      <p:pic>
        <p:nvPicPr>
          <p:cNvPr id="7" name="Picture 5" descr="清华logo">
            <a:extLst>
              <a:ext uri="{FF2B5EF4-FFF2-40B4-BE49-F238E27FC236}">
                <a16:creationId xmlns:a16="http://schemas.microsoft.com/office/drawing/2014/main" id="{4A9A48AC-A2A2-4E39-BD2C-DC698804DE05}"/>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r="-4825" b="59164"/>
          <a:stretch>
            <a:fillRect/>
          </a:stretch>
        </p:blipFill>
        <p:spPr bwMode="auto">
          <a:xfrm>
            <a:off x="1" y="1"/>
            <a:ext cx="1415480" cy="6335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4" descr="工物系logo">
            <a:extLst>
              <a:ext uri="{FF2B5EF4-FFF2-40B4-BE49-F238E27FC236}">
                <a16:creationId xmlns:a16="http://schemas.microsoft.com/office/drawing/2014/main" id="{FE3746DF-E970-45AB-A4F9-10268BEFC669}"/>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023992" y="1"/>
            <a:ext cx="6168008" cy="5960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3" descr="lablogo">
            <a:extLst>
              <a:ext uri="{FF2B5EF4-FFF2-40B4-BE49-F238E27FC236}">
                <a16:creationId xmlns:a16="http://schemas.microsoft.com/office/drawing/2014/main" id="{209EE44D-46B0-4453-B7CF-346E6139F984}"/>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0" y="6127264"/>
            <a:ext cx="4079776" cy="7307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文本框 10">
            <a:extLst>
              <a:ext uri="{FF2B5EF4-FFF2-40B4-BE49-F238E27FC236}">
                <a16:creationId xmlns:a16="http://schemas.microsoft.com/office/drawing/2014/main" id="{E108296B-AF00-4212-8064-A4CE1B25A708}"/>
              </a:ext>
            </a:extLst>
          </p:cNvPr>
          <p:cNvSpPr txBox="1"/>
          <p:nvPr userDrawn="1"/>
        </p:nvSpPr>
        <p:spPr>
          <a:xfrm>
            <a:off x="3900166" y="747118"/>
            <a:ext cx="4395755" cy="1323439"/>
          </a:xfrm>
          <a:prstGeom prst="rect">
            <a:avLst/>
          </a:prstGeom>
          <a:noFill/>
          <a:ln>
            <a:noFill/>
          </a:ln>
        </p:spPr>
        <p:txBody>
          <a:bodyPr wrap="none" rtlCol="0">
            <a:spAutoFit/>
          </a:bodyPr>
          <a:lstStyle/>
          <a:p>
            <a:pPr algn="ctr"/>
            <a:r>
              <a:rPr lang="en-US" altLang="zh-CN" sz="2400" dirty="0">
                <a:solidFill>
                  <a:srgbClr val="7030A0"/>
                </a:solidFill>
                <a:latin typeface="华文楷体" panose="02010600040101010101" pitchFamily="2" charset="-122"/>
                <a:ea typeface="华文楷体" panose="02010600040101010101" pitchFamily="2" charset="-122"/>
              </a:rPr>
              <a:t>2022</a:t>
            </a:r>
            <a:r>
              <a:rPr lang="zh-CN" altLang="en-US" sz="2400" dirty="0">
                <a:solidFill>
                  <a:srgbClr val="7030A0"/>
                </a:solidFill>
                <a:latin typeface="华文楷体" panose="02010600040101010101" pitchFamily="2" charset="-122"/>
                <a:ea typeface="华文楷体" panose="02010600040101010101" pitchFamily="2" charset="-122"/>
              </a:rPr>
              <a:t>年秋季学期</a:t>
            </a:r>
            <a:endParaRPr lang="en-US" altLang="zh-CN" sz="3600" dirty="0">
              <a:solidFill>
                <a:srgbClr val="7030A0"/>
              </a:solidFill>
              <a:latin typeface="华文楷体" panose="02010600040101010101" pitchFamily="2" charset="-122"/>
              <a:ea typeface="华文楷体" panose="02010600040101010101" pitchFamily="2" charset="-122"/>
            </a:endParaRPr>
          </a:p>
          <a:p>
            <a:pPr algn="ctr"/>
            <a:r>
              <a:rPr lang="zh-CN" altLang="en-US" sz="3600" dirty="0">
                <a:solidFill>
                  <a:srgbClr val="7030A0"/>
                </a:solidFill>
                <a:latin typeface="华文楷体" panose="02010600040101010101" pitchFamily="2" charset="-122"/>
                <a:ea typeface="华文楷体" panose="02010600040101010101" pitchFamily="2" charset="-122"/>
              </a:rPr>
              <a:t>核辐射物理及探测学</a:t>
            </a:r>
            <a:endParaRPr lang="en-US" altLang="zh-CN" sz="3600" dirty="0">
              <a:solidFill>
                <a:srgbClr val="7030A0"/>
              </a:solidFill>
              <a:latin typeface="华文楷体" panose="02010600040101010101" pitchFamily="2" charset="-122"/>
              <a:ea typeface="华文楷体" panose="02010600040101010101" pitchFamily="2" charset="-122"/>
            </a:endParaRPr>
          </a:p>
          <a:p>
            <a:pPr algn="ctr"/>
            <a:r>
              <a:rPr lang="en-US" altLang="zh-CN" sz="2000" dirty="0">
                <a:solidFill>
                  <a:srgbClr val="0000CC"/>
                </a:solidFill>
                <a:latin typeface="Times New Roman" panose="02020603050405020304" pitchFamily="18" charset="0"/>
                <a:ea typeface="Arial Unicode MS" pitchFamily="34" charset="-122"/>
                <a:cs typeface="Times New Roman" panose="02020603050405020304" pitchFamily="18" charset="0"/>
              </a:rPr>
              <a:t>Nuclear Radiation Physics and Detection</a:t>
            </a:r>
            <a:endParaRPr lang="zh-CN" altLang="en-US" sz="2000" dirty="0">
              <a:solidFill>
                <a:srgbClr val="7030A0"/>
              </a:solidFill>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32796812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3DBCF267-CBEA-4492-8413-6F635FD0DA6C}"/>
              </a:ext>
            </a:extLst>
          </p:cNvPr>
          <p:cNvSpPr>
            <a:spLocks noGrp="1"/>
          </p:cNvSpPr>
          <p:nvPr>
            <p:ph type="dt" sz="half" idx="10"/>
          </p:nvPr>
        </p:nvSpPr>
        <p:spPr>
          <a:xfrm>
            <a:off x="0" y="6481702"/>
            <a:ext cx="921589" cy="365125"/>
          </a:xfrm>
        </p:spPr>
        <p:txBody>
          <a:bodyPr/>
          <a:lstStyle/>
          <a:p>
            <a:fld id="{D443888D-EE57-4DAD-90FB-93C98C008863}" type="datetime1">
              <a:rPr lang="zh-CN" altLang="en-US" smtClean="0"/>
              <a:t>2022/12/22</a:t>
            </a:fld>
            <a:endParaRPr lang="zh-CN" altLang="en-US"/>
          </a:p>
        </p:txBody>
      </p:sp>
      <p:sp>
        <p:nvSpPr>
          <p:cNvPr id="5" name="页脚占位符 4">
            <a:extLst>
              <a:ext uri="{FF2B5EF4-FFF2-40B4-BE49-F238E27FC236}">
                <a16:creationId xmlns:a16="http://schemas.microsoft.com/office/drawing/2014/main" id="{03D65368-E513-43E2-9193-C53BBAEC809E}"/>
              </a:ext>
            </a:extLst>
          </p:cNvPr>
          <p:cNvSpPr>
            <a:spLocks noGrp="1"/>
          </p:cNvSpPr>
          <p:nvPr>
            <p:ph type="ftr" sz="quarter" idx="11"/>
          </p:nvPr>
        </p:nvSpPr>
        <p:spPr>
          <a:xfrm>
            <a:off x="921589" y="6481701"/>
            <a:ext cx="921589" cy="365125"/>
          </a:xfrm>
        </p:spPr>
        <p:txBody>
          <a:bodyPr/>
          <a:lstStyle/>
          <a:p>
            <a:fld id="{D8EA3D07-1838-4595-BAF3-EACE2C437A7F}" type="slidenum">
              <a:rPr lang="zh-CN" altLang="en-US" smtClean="0"/>
              <a:pPr/>
              <a:t>‹#›</a:t>
            </a:fld>
            <a:endParaRPr lang="zh-CN" altLang="en-US" dirty="0"/>
          </a:p>
        </p:txBody>
      </p:sp>
      <p:sp>
        <p:nvSpPr>
          <p:cNvPr id="11" name="文本框 10">
            <a:extLst>
              <a:ext uri="{FF2B5EF4-FFF2-40B4-BE49-F238E27FC236}">
                <a16:creationId xmlns:a16="http://schemas.microsoft.com/office/drawing/2014/main" id="{118E2849-829D-4101-9719-4BBE09E8BCAE}"/>
              </a:ext>
            </a:extLst>
          </p:cNvPr>
          <p:cNvSpPr txBox="1"/>
          <p:nvPr userDrawn="1"/>
        </p:nvSpPr>
        <p:spPr>
          <a:xfrm>
            <a:off x="3167955" y="6596390"/>
            <a:ext cx="6561412" cy="261610"/>
          </a:xfrm>
          <a:prstGeom prst="rect">
            <a:avLst/>
          </a:prstGeom>
          <a:noFill/>
        </p:spPr>
        <p:txBody>
          <a:bodyPr wrap="none" rtlCol="0">
            <a:spAutoFit/>
          </a:bodyPr>
          <a:lstStyle/>
          <a:p>
            <a:r>
              <a:rPr lang="zh-CN" altLang="en-US" sz="1100" dirty="0">
                <a:solidFill>
                  <a:schemeClr val="bg1">
                    <a:lumMod val="50000"/>
                  </a:schemeClr>
                </a:solidFill>
                <a:latin typeface="华文楷体" panose="02010600040101010101" pitchFamily="2" charset="-122"/>
                <a:ea typeface="华文楷体" panose="02010600040101010101" pitchFamily="2" charset="-122"/>
              </a:rPr>
              <a:t>清华大学</a:t>
            </a:r>
            <a:r>
              <a:rPr lang="en-US" altLang="zh-CN" sz="1100" dirty="0">
                <a:solidFill>
                  <a:schemeClr val="bg1">
                    <a:lumMod val="50000"/>
                  </a:schemeClr>
                </a:solidFill>
                <a:latin typeface="华文楷体" panose="02010600040101010101" pitchFamily="2" charset="-122"/>
                <a:ea typeface="华文楷体" panose="02010600040101010101" pitchFamily="2" charset="-122"/>
              </a:rPr>
              <a:t>·</a:t>
            </a:r>
            <a:r>
              <a:rPr lang="zh-CN" altLang="en-US" sz="1100" dirty="0">
                <a:solidFill>
                  <a:schemeClr val="bg1">
                    <a:lumMod val="50000"/>
                  </a:schemeClr>
                </a:solidFill>
                <a:latin typeface="华文楷体" panose="02010600040101010101" pitchFamily="2" charset="-122"/>
                <a:ea typeface="华文楷体" panose="02010600040101010101" pitchFamily="2" charset="-122"/>
              </a:rPr>
              <a:t>核辐射物理及探测学</a:t>
            </a:r>
            <a:r>
              <a:rPr lang="en-US" altLang="zh-CN" sz="1100" dirty="0">
                <a:solidFill>
                  <a:schemeClr val="bg1">
                    <a:lumMod val="50000"/>
                  </a:schemeClr>
                </a:solidFill>
                <a:latin typeface="华文楷体" panose="02010600040101010101" pitchFamily="2" charset="-122"/>
                <a:ea typeface="华文楷体" panose="02010600040101010101" pitchFamily="2" charset="-122"/>
              </a:rPr>
              <a:t>·2022</a:t>
            </a:r>
            <a:r>
              <a:rPr lang="zh-CN" altLang="en-US" sz="1100" dirty="0">
                <a:solidFill>
                  <a:schemeClr val="bg1">
                    <a:lumMod val="50000"/>
                  </a:schemeClr>
                </a:solidFill>
                <a:latin typeface="华文楷体" panose="02010600040101010101" pitchFamily="2" charset="-122"/>
                <a:ea typeface="华文楷体" panose="02010600040101010101" pitchFamily="2" charset="-122"/>
              </a:rPr>
              <a:t>秋</a:t>
            </a:r>
            <a:r>
              <a:rPr lang="en-US" altLang="zh-CN" sz="1100" dirty="0">
                <a:solidFill>
                  <a:schemeClr val="bg1">
                    <a:lumMod val="50000"/>
                  </a:schemeClr>
                </a:solidFill>
                <a:latin typeface="华文楷体" panose="02010600040101010101" pitchFamily="2" charset="-122"/>
                <a:ea typeface="华文楷体" panose="02010600040101010101" pitchFamily="2" charset="-122"/>
              </a:rPr>
              <a:t>·</a:t>
            </a:r>
            <a:r>
              <a:rPr lang="zh-CN" altLang="en-US" sz="1100" dirty="0">
                <a:solidFill>
                  <a:schemeClr val="bg1">
                    <a:lumMod val="50000"/>
                  </a:schemeClr>
                </a:solidFill>
                <a:latin typeface="华文楷体" panose="02010600040101010101" pitchFamily="2" charset="-122"/>
                <a:ea typeface="华文楷体" panose="02010600040101010101" pitchFamily="2" charset="-122"/>
              </a:rPr>
              <a:t>杨</a:t>
            </a:r>
            <a:r>
              <a:rPr lang="en-US" altLang="zh-CN" sz="1100" dirty="0">
                <a:solidFill>
                  <a:schemeClr val="bg1">
                    <a:lumMod val="50000"/>
                  </a:schemeClr>
                </a:solidFill>
                <a:latin typeface="华文楷体" panose="02010600040101010101" pitchFamily="2" charset="-122"/>
                <a:ea typeface="华文楷体" panose="02010600040101010101" pitchFamily="2" charset="-122"/>
              </a:rPr>
              <a:t>@6A211</a:t>
            </a:r>
            <a:r>
              <a:rPr lang="zh-CN" altLang="en-US" sz="1100" dirty="0">
                <a:solidFill>
                  <a:schemeClr val="bg1">
                    <a:lumMod val="50000"/>
                  </a:schemeClr>
                </a:solidFill>
                <a:latin typeface="华文楷体" panose="02010600040101010101" pitchFamily="2" charset="-122"/>
                <a:ea typeface="华文楷体" panose="02010600040101010101" pitchFamily="2" charset="-122"/>
              </a:rPr>
              <a:t>→线上上课</a:t>
            </a:r>
            <a:r>
              <a:rPr lang="en-US" altLang="zh-CN" sz="1100" dirty="0">
                <a:solidFill>
                  <a:schemeClr val="bg1">
                    <a:lumMod val="50000"/>
                  </a:schemeClr>
                </a:solidFill>
                <a:latin typeface="华文楷体" panose="02010600040101010101" pitchFamily="2" charset="-122"/>
                <a:ea typeface="华文楷体" panose="02010600040101010101" pitchFamily="2" charset="-122"/>
              </a:rPr>
              <a:t>·yangyigang@mail.tsinghua.edu.cn·P.</a:t>
            </a:r>
            <a:fld id="{43E3C367-2A79-4092-A852-B01D63BB37EF}" type="slidenum">
              <a:rPr lang="en-US" altLang="zh-CN" sz="1100" smtClean="0">
                <a:solidFill>
                  <a:schemeClr val="bg1">
                    <a:lumMod val="50000"/>
                  </a:schemeClr>
                </a:solidFill>
                <a:latin typeface="华文楷体" panose="02010600040101010101" pitchFamily="2" charset="-122"/>
                <a:ea typeface="华文楷体" panose="02010600040101010101" pitchFamily="2" charset="-122"/>
              </a:rPr>
              <a:t>‹#›</a:t>
            </a:fld>
            <a:endParaRPr lang="zh-CN" altLang="en-US" sz="1100" dirty="0">
              <a:solidFill>
                <a:schemeClr val="bg1">
                  <a:lumMod val="50000"/>
                </a:schemeClr>
              </a:solidFill>
              <a:latin typeface="华文楷体" panose="02010600040101010101" pitchFamily="2" charset="-122"/>
              <a:ea typeface="华文楷体" panose="02010600040101010101" pitchFamily="2" charset="-122"/>
            </a:endParaRPr>
          </a:p>
        </p:txBody>
      </p:sp>
      <p:sp>
        <p:nvSpPr>
          <p:cNvPr id="13" name="内容占位符 2">
            <a:extLst>
              <a:ext uri="{FF2B5EF4-FFF2-40B4-BE49-F238E27FC236}">
                <a16:creationId xmlns:a16="http://schemas.microsoft.com/office/drawing/2014/main" id="{59502AAB-9B10-4541-B18C-7159CF0A4376}"/>
              </a:ext>
            </a:extLst>
          </p:cNvPr>
          <p:cNvSpPr>
            <a:spLocks noGrp="1"/>
          </p:cNvSpPr>
          <p:nvPr>
            <p:ph idx="13"/>
          </p:nvPr>
        </p:nvSpPr>
        <p:spPr>
          <a:xfrm>
            <a:off x="0" y="1"/>
            <a:ext cx="2540481" cy="284671"/>
          </a:xfrm>
          <a:solidFill>
            <a:schemeClr val="bg1">
              <a:lumMod val="95000"/>
            </a:schemeClr>
          </a:solidFill>
          <a:ln>
            <a:solidFill>
              <a:schemeClr val="bg1"/>
            </a:solidFill>
          </a:ln>
          <a:effectLst>
            <a:outerShdw blurRad="50800" dist="38100" dir="5400000" algn="t" rotWithShape="0">
              <a:prstClr val="black">
                <a:alpha val="40000"/>
              </a:prstClr>
            </a:outerShdw>
          </a:effectLst>
        </p:spPr>
        <p:txBody>
          <a:bodyPr/>
          <a:lstStyle>
            <a:lvl1pPr marL="0" indent="0">
              <a:buFontTx/>
              <a:buNone/>
              <a:defRPr sz="1600">
                <a:latin typeface="华文楷体" panose="02010600040101010101" pitchFamily="2" charset="-122"/>
                <a:ea typeface="华文楷体" panose="02010600040101010101" pitchFamily="2" charset="-122"/>
              </a:defRPr>
            </a:lvl1pPr>
            <a:lvl2pPr marL="457200" indent="0">
              <a:buFontTx/>
              <a:buNone/>
              <a:defRPr>
                <a:latin typeface="华文宋体" panose="02010600040101010101" pitchFamily="2" charset="-122"/>
                <a:ea typeface="华文宋体" panose="02010600040101010101" pitchFamily="2" charset="-122"/>
              </a:defRPr>
            </a:lvl2pPr>
            <a:lvl3pPr marL="914400" indent="0">
              <a:buFontTx/>
              <a:buNone/>
              <a:defRPr>
                <a:latin typeface="华文宋体" panose="02010600040101010101" pitchFamily="2" charset="-122"/>
                <a:ea typeface="华文宋体" panose="02010600040101010101" pitchFamily="2" charset="-122"/>
              </a:defRPr>
            </a:lvl3pPr>
            <a:lvl4pPr marL="1371600" indent="0">
              <a:buFontTx/>
              <a:buNone/>
              <a:defRPr>
                <a:latin typeface="华文宋体" panose="02010600040101010101" pitchFamily="2" charset="-122"/>
                <a:ea typeface="华文宋体" panose="02010600040101010101" pitchFamily="2" charset="-122"/>
              </a:defRPr>
            </a:lvl4pPr>
            <a:lvl5pPr marL="1828800" indent="0">
              <a:buFontTx/>
              <a:buNone/>
              <a:defRPr>
                <a:latin typeface="华文宋体" panose="02010600040101010101" pitchFamily="2" charset="-122"/>
                <a:ea typeface="华文宋体" panose="02010600040101010101" pitchFamily="2" charset="-122"/>
              </a:defRPr>
            </a:lvl5pPr>
          </a:lstStyle>
          <a:p>
            <a:pPr lvl="0"/>
            <a:endParaRPr lang="zh-CN" altLang="en-US" dirty="0"/>
          </a:p>
        </p:txBody>
      </p:sp>
      <p:sp>
        <p:nvSpPr>
          <p:cNvPr id="14" name="内容占位符 2">
            <a:extLst>
              <a:ext uri="{FF2B5EF4-FFF2-40B4-BE49-F238E27FC236}">
                <a16:creationId xmlns:a16="http://schemas.microsoft.com/office/drawing/2014/main" id="{81849BB0-B805-4EED-BE55-0278907042F8}"/>
              </a:ext>
            </a:extLst>
          </p:cNvPr>
          <p:cNvSpPr>
            <a:spLocks noGrp="1"/>
          </p:cNvSpPr>
          <p:nvPr>
            <p:ph idx="14"/>
          </p:nvPr>
        </p:nvSpPr>
        <p:spPr>
          <a:xfrm>
            <a:off x="2540483" y="1"/>
            <a:ext cx="2593670" cy="284671"/>
          </a:xfrm>
          <a:solidFill>
            <a:schemeClr val="bg1">
              <a:lumMod val="95000"/>
            </a:schemeClr>
          </a:solidFill>
          <a:ln>
            <a:solidFill>
              <a:schemeClr val="bg1"/>
            </a:solidFill>
          </a:ln>
          <a:effectLst>
            <a:outerShdw blurRad="50800" dist="38100" dir="5400000" algn="t" rotWithShape="0">
              <a:prstClr val="black">
                <a:alpha val="40000"/>
              </a:prstClr>
            </a:outerShdw>
          </a:effectLst>
        </p:spPr>
        <p:txBody>
          <a:bodyPr>
            <a:normAutofit/>
          </a:bodyPr>
          <a:lstStyle>
            <a:lvl1pPr marL="0" indent="0">
              <a:buFontTx/>
              <a:buNone/>
              <a:defRPr sz="1600">
                <a:latin typeface="华文楷体" panose="02010600040101010101" pitchFamily="2" charset="-122"/>
                <a:ea typeface="华文楷体" panose="02010600040101010101" pitchFamily="2" charset="-122"/>
              </a:defRPr>
            </a:lvl1pPr>
            <a:lvl2pPr marL="457200" indent="0">
              <a:buFontTx/>
              <a:buNone/>
              <a:defRPr>
                <a:latin typeface="华文宋体" panose="02010600040101010101" pitchFamily="2" charset="-122"/>
                <a:ea typeface="华文宋体" panose="02010600040101010101" pitchFamily="2" charset="-122"/>
              </a:defRPr>
            </a:lvl2pPr>
            <a:lvl3pPr marL="914400" indent="0">
              <a:buFontTx/>
              <a:buNone/>
              <a:defRPr>
                <a:latin typeface="华文宋体" panose="02010600040101010101" pitchFamily="2" charset="-122"/>
                <a:ea typeface="华文宋体" panose="02010600040101010101" pitchFamily="2" charset="-122"/>
              </a:defRPr>
            </a:lvl3pPr>
            <a:lvl4pPr marL="1371600" indent="0">
              <a:buFontTx/>
              <a:buNone/>
              <a:defRPr>
                <a:latin typeface="华文宋体" panose="02010600040101010101" pitchFamily="2" charset="-122"/>
                <a:ea typeface="华文宋体" panose="02010600040101010101" pitchFamily="2" charset="-122"/>
              </a:defRPr>
            </a:lvl4pPr>
            <a:lvl5pPr marL="1828800" indent="0">
              <a:buFontTx/>
              <a:buNone/>
              <a:defRPr>
                <a:latin typeface="华文宋体" panose="02010600040101010101" pitchFamily="2" charset="-122"/>
                <a:ea typeface="华文宋体" panose="02010600040101010101" pitchFamily="2" charset="-122"/>
              </a:defRPr>
            </a:lvl5pPr>
          </a:lstStyle>
          <a:p>
            <a:pPr lvl="0"/>
            <a:r>
              <a:rPr lang="zh-CN" altLang="en-US" dirty="0"/>
              <a:t>单击此处编辑</a:t>
            </a:r>
          </a:p>
        </p:txBody>
      </p:sp>
      <p:sp>
        <p:nvSpPr>
          <p:cNvPr id="15" name="内容占位符 2">
            <a:extLst>
              <a:ext uri="{FF2B5EF4-FFF2-40B4-BE49-F238E27FC236}">
                <a16:creationId xmlns:a16="http://schemas.microsoft.com/office/drawing/2014/main" id="{5E45D042-E1B2-443C-928D-EA4F0D1AE43F}"/>
              </a:ext>
            </a:extLst>
          </p:cNvPr>
          <p:cNvSpPr>
            <a:spLocks noGrp="1"/>
          </p:cNvSpPr>
          <p:nvPr>
            <p:ph idx="15"/>
          </p:nvPr>
        </p:nvSpPr>
        <p:spPr>
          <a:xfrm>
            <a:off x="5170096" y="1"/>
            <a:ext cx="4481421" cy="284671"/>
          </a:xfrm>
          <a:solidFill>
            <a:schemeClr val="bg1">
              <a:lumMod val="95000"/>
            </a:schemeClr>
          </a:solidFill>
          <a:ln>
            <a:solidFill>
              <a:schemeClr val="bg1"/>
            </a:solidFill>
          </a:ln>
          <a:effectLst>
            <a:outerShdw blurRad="50800" dist="38100" dir="5400000" algn="t" rotWithShape="0">
              <a:prstClr val="black">
                <a:alpha val="40000"/>
              </a:prstClr>
            </a:outerShdw>
          </a:effectLst>
        </p:spPr>
        <p:txBody>
          <a:bodyPr>
            <a:normAutofit/>
          </a:bodyPr>
          <a:lstStyle>
            <a:lvl1pPr marL="0" indent="0">
              <a:buFontTx/>
              <a:buNone/>
              <a:defRPr sz="1600">
                <a:latin typeface="华文楷体" panose="02010600040101010101" pitchFamily="2" charset="-122"/>
                <a:ea typeface="华文楷体" panose="02010600040101010101" pitchFamily="2" charset="-122"/>
              </a:defRPr>
            </a:lvl1pPr>
            <a:lvl2pPr marL="457200" indent="0">
              <a:buFontTx/>
              <a:buNone/>
              <a:defRPr>
                <a:latin typeface="华文宋体" panose="02010600040101010101" pitchFamily="2" charset="-122"/>
                <a:ea typeface="华文宋体" panose="02010600040101010101" pitchFamily="2" charset="-122"/>
              </a:defRPr>
            </a:lvl2pPr>
            <a:lvl3pPr marL="914400" indent="0">
              <a:buFontTx/>
              <a:buNone/>
              <a:defRPr>
                <a:latin typeface="华文宋体" panose="02010600040101010101" pitchFamily="2" charset="-122"/>
                <a:ea typeface="华文宋体" panose="02010600040101010101" pitchFamily="2" charset="-122"/>
              </a:defRPr>
            </a:lvl3pPr>
            <a:lvl4pPr marL="1371600" indent="0">
              <a:buFontTx/>
              <a:buNone/>
              <a:defRPr>
                <a:latin typeface="华文宋体" panose="02010600040101010101" pitchFamily="2" charset="-122"/>
                <a:ea typeface="华文宋体" panose="02010600040101010101" pitchFamily="2" charset="-122"/>
              </a:defRPr>
            </a:lvl4pPr>
            <a:lvl5pPr marL="1828800" indent="0">
              <a:buFontTx/>
              <a:buNone/>
              <a:defRPr>
                <a:latin typeface="华文宋体" panose="02010600040101010101" pitchFamily="2" charset="-122"/>
                <a:ea typeface="华文宋体" panose="02010600040101010101" pitchFamily="2" charset="-122"/>
              </a:defRPr>
            </a:lvl5pPr>
          </a:lstStyle>
          <a:p>
            <a:pPr lvl="0"/>
            <a:r>
              <a:rPr lang="zh-CN" altLang="en-US" dirty="0"/>
              <a:t>单击此处编辑</a:t>
            </a:r>
          </a:p>
        </p:txBody>
      </p:sp>
      <p:sp>
        <p:nvSpPr>
          <p:cNvPr id="16" name="内容占位符 2">
            <a:extLst>
              <a:ext uri="{FF2B5EF4-FFF2-40B4-BE49-F238E27FC236}">
                <a16:creationId xmlns:a16="http://schemas.microsoft.com/office/drawing/2014/main" id="{34AA41C2-2AC5-455E-B116-3669FA2B1946}"/>
              </a:ext>
            </a:extLst>
          </p:cNvPr>
          <p:cNvSpPr>
            <a:spLocks noGrp="1"/>
          </p:cNvSpPr>
          <p:nvPr>
            <p:ph idx="16"/>
          </p:nvPr>
        </p:nvSpPr>
        <p:spPr>
          <a:xfrm>
            <a:off x="9651518" y="1"/>
            <a:ext cx="2540482" cy="284671"/>
          </a:xfrm>
          <a:solidFill>
            <a:schemeClr val="bg1">
              <a:lumMod val="95000"/>
            </a:schemeClr>
          </a:solidFill>
          <a:ln>
            <a:solidFill>
              <a:schemeClr val="bg1"/>
            </a:solidFill>
          </a:ln>
          <a:effectLst>
            <a:outerShdw blurRad="50800" dist="38100" dir="5400000" algn="t" rotWithShape="0">
              <a:prstClr val="black">
                <a:alpha val="40000"/>
              </a:prstClr>
            </a:outerShdw>
          </a:effectLst>
        </p:spPr>
        <p:txBody>
          <a:bodyPr>
            <a:normAutofit/>
          </a:bodyPr>
          <a:lstStyle>
            <a:lvl1pPr marL="0" indent="0">
              <a:buFontTx/>
              <a:buNone/>
              <a:defRPr sz="1600">
                <a:latin typeface="华文楷体" panose="02010600040101010101" pitchFamily="2" charset="-122"/>
                <a:ea typeface="华文楷体" panose="02010600040101010101" pitchFamily="2" charset="-122"/>
              </a:defRPr>
            </a:lvl1pPr>
            <a:lvl2pPr marL="457200" indent="0">
              <a:buFontTx/>
              <a:buNone/>
              <a:defRPr>
                <a:latin typeface="华文宋体" panose="02010600040101010101" pitchFamily="2" charset="-122"/>
                <a:ea typeface="华文宋体" panose="02010600040101010101" pitchFamily="2" charset="-122"/>
              </a:defRPr>
            </a:lvl2pPr>
            <a:lvl3pPr marL="914400" indent="0">
              <a:buFontTx/>
              <a:buNone/>
              <a:defRPr>
                <a:latin typeface="华文宋体" panose="02010600040101010101" pitchFamily="2" charset="-122"/>
                <a:ea typeface="华文宋体" panose="02010600040101010101" pitchFamily="2" charset="-122"/>
              </a:defRPr>
            </a:lvl3pPr>
            <a:lvl4pPr marL="1371600" indent="0">
              <a:buFontTx/>
              <a:buNone/>
              <a:defRPr>
                <a:latin typeface="华文宋体" panose="02010600040101010101" pitchFamily="2" charset="-122"/>
                <a:ea typeface="华文宋体" panose="02010600040101010101" pitchFamily="2" charset="-122"/>
              </a:defRPr>
            </a:lvl4pPr>
            <a:lvl5pPr marL="1828800" indent="0">
              <a:buFontTx/>
              <a:buNone/>
              <a:defRPr>
                <a:latin typeface="华文宋体" panose="02010600040101010101" pitchFamily="2" charset="-122"/>
                <a:ea typeface="华文宋体" panose="02010600040101010101" pitchFamily="2" charset="-122"/>
              </a:defRPr>
            </a:lvl5pPr>
          </a:lstStyle>
          <a:p>
            <a:pPr lvl="0"/>
            <a:r>
              <a:rPr lang="zh-CN" altLang="en-US" dirty="0"/>
              <a:t>单击此处编辑</a:t>
            </a:r>
          </a:p>
        </p:txBody>
      </p:sp>
    </p:spTree>
    <p:extLst>
      <p:ext uri="{BB962C8B-B14F-4D97-AF65-F5344CB8AC3E}">
        <p14:creationId xmlns:p14="http://schemas.microsoft.com/office/powerpoint/2010/main" val="40150877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22C9618-F163-497A-B190-79B00416ACA3}"/>
              </a:ext>
            </a:extLst>
          </p:cNvPr>
          <p:cNvSpPr>
            <a:spLocks noGrp="1"/>
          </p:cNvSpPr>
          <p:nvPr>
            <p:ph type="dt" sz="half" idx="10"/>
          </p:nvPr>
        </p:nvSpPr>
        <p:spPr/>
        <p:txBody>
          <a:bodyPr/>
          <a:lstStyle/>
          <a:p>
            <a:fld id="{610AEA4D-E5EB-4EF2-BCB8-862327D9040D}" type="datetime1">
              <a:rPr lang="zh-CN" altLang="en-US" smtClean="0"/>
              <a:t>2022/12/22</a:t>
            </a:fld>
            <a:endParaRPr lang="zh-CN" altLang="en-US"/>
          </a:p>
        </p:txBody>
      </p:sp>
      <p:sp>
        <p:nvSpPr>
          <p:cNvPr id="3" name="页脚占位符 2">
            <a:extLst>
              <a:ext uri="{FF2B5EF4-FFF2-40B4-BE49-F238E27FC236}">
                <a16:creationId xmlns:a16="http://schemas.microsoft.com/office/drawing/2014/main" id="{AC4B6EB2-57A0-42A4-A053-6B1106F2AA06}"/>
              </a:ext>
            </a:extLst>
          </p:cNvPr>
          <p:cNvSpPr>
            <a:spLocks noGrp="1"/>
          </p:cNvSpPr>
          <p:nvPr>
            <p:ph type="ftr" sz="quarter" idx="11"/>
          </p:nvPr>
        </p:nvSpPr>
        <p:spPr/>
        <p:txBody>
          <a:bodyPr/>
          <a:lstStyle/>
          <a:p>
            <a:r>
              <a:rPr lang="en-US" altLang="zh-CN"/>
              <a:t>‹#›</a:t>
            </a:r>
            <a:endParaRPr lang="zh-CN" altLang="en-US"/>
          </a:p>
        </p:txBody>
      </p:sp>
      <p:sp>
        <p:nvSpPr>
          <p:cNvPr id="4" name="灯片编号占位符 3">
            <a:extLst>
              <a:ext uri="{FF2B5EF4-FFF2-40B4-BE49-F238E27FC236}">
                <a16:creationId xmlns:a16="http://schemas.microsoft.com/office/drawing/2014/main" id="{C9393BEF-7BEA-4132-9CB4-A3EA4C57B9BA}"/>
              </a:ext>
            </a:extLst>
          </p:cNvPr>
          <p:cNvSpPr>
            <a:spLocks noGrp="1"/>
          </p:cNvSpPr>
          <p:nvPr>
            <p:ph type="sldNum" sz="quarter" idx="12"/>
          </p:nvPr>
        </p:nvSpPr>
        <p:spPr/>
        <p:txBody>
          <a:bodyPr/>
          <a:lstStyle/>
          <a:p>
            <a:fld id="{02343234-CB30-42A9-825D-31A80BE71E81}" type="slidenum">
              <a:rPr lang="zh-CN" altLang="en-US" smtClean="0"/>
              <a:t>‹#›</a:t>
            </a:fld>
            <a:endParaRPr lang="zh-CN" altLang="en-US"/>
          </a:p>
        </p:txBody>
      </p:sp>
    </p:spTree>
    <p:extLst>
      <p:ext uri="{BB962C8B-B14F-4D97-AF65-F5344CB8AC3E}">
        <p14:creationId xmlns:p14="http://schemas.microsoft.com/office/powerpoint/2010/main" val="27852649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A12D1FE3-06D5-416E-B5A9-64CDA45B2C9A}"/>
              </a:ext>
            </a:extLst>
          </p:cNvPr>
          <p:cNvSpPr>
            <a:spLocks noGrp="1"/>
          </p:cNvSpPr>
          <p:nvPr>
            <p:ph idx="1"/>
          </p:nvPr>
        </p:nvSpPr>
        <p:spPr>
          <a:xfrm>
            <a:off x="79074" y="445398"/>
            <a:ext cx="12112925" cy="6036301"/>
          </a:xfrm>
        </p:spPr>
        <p:txBody>
          <a:bodyPr/>
          <a:lstStyle>
            <a:lvl1pPr>
              <a:defRPr>
                <a:latin typeface="华文宋体" panose="02010600040101010101" pitchFamily="2" charset="-122"/>
                <a:ea typeface="华文宋体" panose="02010600040101010101" pitchFamily="2" charset="-122"/>
              </a:defRPr>
            </a:lvl1pPr>
            <a:lvl2pPr>
              <a:defRPr>
                <a:latin typeface="华文宋体" panose="02010600040101010101" pitchFamily="2" charset="-122"/>
                <a:ea typeface="华文宋体" panose="02010600040101010101" pitchFamily="2" charset="-122"/>
              </a:defRPr>
            </a:lvl2pPr>
            <a:lvl3pPr>
              <a:defRPr>
                <a:latin typeface="华文宋体" panose="02010600040101010101" pitchFamily="2" charset="-122"/>
                <a:ea typeface="华文宋体" panose="02010600040101010101" pitchFamily="2" charset="-122"/>
              </a:defRPr>
            </a:lvl3pPr>
            <a:lvl4pPr>
              <a:defRPr>
                <a:latin typeface="华文宋体" panose="02010600040101010101" pitchFamily="2" charset="-122"/>
                <a:ea typeface="华文宋体" panose="02010600040101010101" pitchFamily="2" charset="-122"/>
              </a:defRPr>
            </a:lvl4pPr>
            <a:lvl5pPr>
              <a:defRPr>
                <a:latin typeface="华文宋体" panose="02010600040101010101" pitchFamily="2" charset="-122"/>
                <a:ea typeface="华文宋体" panose="02010600040101010101" pitchFamily="2" charset="-122"/>
              </a:defRPr>
            </a:lvl5p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4" name="日期占位符 3">
            <a:extLst>
              <a:ext uri="{FF2B5EF4-FFF2-40B4-BE49-F238E27FC236}">
                <a16:creationId xmlns:a16="http://schemas.microsoft.com/office/drawing/2014/main" id="{3DBCF267-CBEA-4492-8413-6F635FD0DA6C}"/>
              </a:ext>
            </a:extLst>
          </p:cNvPr>
          <p:cNvSpPr>
            <a:spLocks noGrp="1"/>
          </p:cNvSpPr>
          <p:nvPr>
            <p:ph type="dt" sz="half" idx="10"/>
          </p:nvPr>
        </p:nvSpPr>
        <p:spPr>
          <a:xfrm>
            <a:off x="0" y="6481702"/>
            <a:ext cx="921589" cy="365125"/>
          </a:xfrm>
        </p:spPr>
        <p:txBody>
          <a:bodyPr/>
          <a:lstStyle/>
          <a:p>
            <a:fld id="{317257F6-4E8C-47E4-96E8-652BD2C802D0}" type="datetimeFigureOut">
              <a:rPr lang="zh-CN" altLang="en-US" smtClean="0"/>
              <a:t>2022/12/22</a:t>
            </a:fld>
            <a:endParaRPr lang="zh-CN" altLang="en-US"/>
          </a:p>
        </p:txBody>
      </p:sp>
      <p:sp>
        <p:nvSpPr>
          <p:cNvPr id="5" name="页脚占位符 4">
            <a:extLst>
              <a:ext uri="{FF2B5EF4-FFF2-40B4-BE49-F238E27FC236}">
                <a16:creationId xmlns:a16="http://schemas.microsoft.com/office/drawing/2014/main" id="{03D65368-E513-43E2-9193-C53BBAEC809E}"/>
              </a:ext>
            </a:extLst>
          </p:cNvPr>
          <p:cNvSpPr>
            <a:spLocks noGrp="1"/>
          </p:cNvSpPr>
          <p:nvPr>
            <p:ph type="ftr" sz="quarter" idx="11"/>
          </p:nvPr>
        </p:nvSpPr>
        <p:spPr>
          <a:xfrm>
            <a:off x="921589" y="6481701"/>
            <a:ext cx="921589" cy="365125"/>
          </a:xfrm>
        </p:spPr>
        <p:txBody>
          <a:bodyPr/>
          <a:lstStyle/>
          <a:p>
            <a:endParaRPr lang="zh-CN" altLang="en-US"/>
          </a:p>
        </p:txBody>
      </p:sp>
      <p:sp>
        <p:nvSpPr>
          <p:cNvPr id="6" name="灯片编号占位符 5">
            <a:extLst>
              <a:ext uri="{FF2B5EF4-FFF2-40B4-BE49-F238E27FC236}">
                <a16:creationId xmlns:a16="http://schemas.microsoft.com/office/drawing/2014/main" id="{B69DCC5A-CC9B-4F3E-8778-110C164B806E}"/>
              </a:ext>
            </a:extLst>
          </p:cNvPr>
          <p:cNvSpPr>
            <a:spLocks noGrp="1"/>
          </p:cNvSpPr>
          <p:nvPr>
            <p:ph type="sldNum" sz="quarter" idx="12"/>
          </p:nvPr>
        </p:nvSpPr>
        <p:spPr>
          <a:xfrm>
            <a:off x="9448799" y="6502217"/>
            <a:ext cx="2743200" cy="365125"/>
          </a:xfrm>
        </p:spPr>
        <p:txBody>
          <a:bodyPr/>
          <a:lstStyle/>
          <a:p>
            <a:fld id="{02343234-CB30-42A9-825D-31A80BE71E81}" type="slidenum">
              <a:rPr lang="zh-CN" altLang="en-US" smtClean="0"/>
              <a:t>‹#›</a:t>
            </a:fld>
            <a:endParaRPr lang="zh-CN" altLang="en-US"/>
          </a:p>
        </p:txBody>
      </p:sp>
      <p:sp>
        <p:nvSpPr>
          <p:cNvPr id="11" name="文本框 10">
            <a:extLst>
              <a:ext uri="{FF2B5EF4-FFF2-40B4-BE49-F238E27FC236}">
                <a16:creationId xmlns:a16="http://schemas.microsoft.com/office/drawing/2014/main" id="{118E2849-829D-4101-9719-4BBE09E8BCAE}"/>
              </a:ext>
            </a:extLst>
          </p:cNvPr>
          <p:cNvSpPr txBox="1"/>
          <p:nvPr userDrawn="1"/>
        </p:nvSpPr>
        <p:spPr>
          <a:xfrm>
            <a:off x="1939254" y="6550223"/>
            <a:ext cx="8313494" cy="307777"/>
          </a:xfrm>
          <a:prstGeom prst="rect">
            <a:avLst/>
          </a:prstGeom>
          <a:noFill/>
        </p:spPr>
        <p:txBody>
          <a:bodyPr wrap="none" rtlCol="0">
            <a:spAutoFit/>
          </a:bodyPr>
          <a:lstStyle/>
          <a:p>
            <a:pPr algn="ctr"/>
            <a:r>
              <a:rPr lang="zh-CN" altLang="en-US" sz="1400" dirty="0">
                <a:solidFill>
                  <a:schemeClr val="bg1">
                    <a:lumMod val="50000"/>
                  </a:schemeClr>
                </a:solidFill>
                <a:latin typeface="华文楷体" panose="02010600040101010101" pitchFamily="2" charset="-122"/>
                <a:ea typeface="华文楷体" panose="02010600040101010101" pitchFamily="2" charset="-122"/>
              </a:rPr>
              <a:t>清华大学</a:t>
            </a:r>
            <a:r>
              <a:rPr lang="en-US" altLang="zh-CN" sz="1400" dirty="0">
                <a:solidFill>
                  <a:schemeClr val="bg1">
                    <a:lumMod val="50000"/>
                  </a:schemeClr>
                </a:solidFill>
                <a:latin typeface="华文楷体" panose="02010600040101010101" pitchFamily="2" charset="-122"/>
                <a:ea typeface="华文楷体" panose="02010600040101010101" pitchFamily="2" charset="-122"/>
              </a:rPr>
              <a:t>·</a:t>
            </a:r>
            <a:r>
              <a:rPr lang="zh-CN" altLang="en-US" sz="1400" dirty="0">
                <a:solidFill>
                  <a:schemeClr val="bg1">
                    <a:lumMod val="50000"/>
                  </a:schemeClr>
                </a:solidFill>
                <a:latin typeface="华文楷体" panose="02010600040101010101" pitchFamily="2" charset="-122"/>
                <a:ea typeface="华文楷体" panose="02010600040101010101" pitchFamily="2" charset="-122"/>
              </a:rPr>
              <a:t>核辐射物理及探测学</a:t>
            </a:r>
            <a:r>
              <a:rPr lang="en-US" altLang="zh-CN" sz="1400" dirty="0">
                <a:solidFill>
                  <a:schemeClr val="bg1">
                    <a:lumMod val="50000"/>
                  </a:schemeClr>
                </a:solidFill>
                <a:latin typeface="华文楷体" panose="02010600040101010101" pitchFamily="2" charset="-122"/>
                <a:ea typeface="华文楷体" panose="02010600040101010101" pitchFamily="2" charset="-122"/>
              </a:rPr>
              <a:t>·2022</a:t>
            </a:r>
            <a:r>
              <a:rPr lang="zh-CN" altLang="en-US" sz="1400" dirty="0">
                <a:solidFill>
                  <a:schemeClr val="bg1">
                    <a:lumMod val="50000"/>
                  </a:schemeClr>
                </a:solidFill>
                <a:latin typeface="华文楷体" panose="02010600040101010101" pitchFamily="2" charset="-122"/>
                <a:ea typeface="华文楷体" panose="02010600040101010101" pitchFamily="2" charset="-122"/>
              </a:rPr>
              <a:t>秋</a:t>
            </a:r>
            <a:r>
              <a:rPr lang="en-US" altLang="zh-CN" sz="1400" dirty="0">
                <a:solidFill>
                  <a:schemeClr val="bg1">
                    <a:lumMod val="50000"/>
                  </a:schemeClr>
                </a:solidFill>
                <a:latin typeface="华文楷体" panose="02010600040101010101" pitchFamily="2" charset="-122"/>
                <a:ea typeface="华文楷体" panose="02010600040101010101" pitchFamily="2" charset="-122"/>
              </a:rPr>
              <a:t>·</a:t>
            </a:r>
            <a:r>
              <a:rPr lang="zh-CN" altLang="en-US" sz="1400" dirty="0">
                <a:solidFill>
                  <a:schemeClr val="bg1">
                    <a:lumMod val="50000"/>
                  </a:schemeClr>
                </a:solidFill>
                <a:latin typeface="华文楷体" panose="02010600040101010101" pitchFamily="2" charset="-122"/>
                <a:ea typeface="华文楷体" panose="02010600040101010101" pitchFamily="2" charset="-122"/>
              </a:rPr>
              <a:t>杨</a:t>
            </a:r>
            <a:r>
              <a:rPr lang="en-US" altLang="zh-CN" sz="1400" dirty="0">
                <a:solidFill>
                  <a:schemeClr val="bg1">
                    <a:lumMod val="50000"/>
                  </a:schemeClr>
                </a:solidFill>
                <a:latin typeface="华文楷体" panose="02010600040101010101" pitchFamily="2" charset="-122"/>
                <a:ea typeface="华文楷体" panose="02010600040101010101" pitchFamily="2" charset="-122"/>
              </a:rPr>
              <a:t>@6A211</a:t>
            </a:r>
            <a:r>
              <a:rPr lang="zh-CN" altLang="en-US" sz="1400" dirty="0">
                <a:solidFill>
                  <a:schemeClr val="bg1">
                    <a:lumMod val="50000"/>
                  </a:schemeClr>
                </a:solidFill>
                <a:latin typeface="华文楷体" panose="02010600040101010101" pitchFamily="2" charset="-122"/>
                <a:ea typeface="华文楷体" panose="02010600040101010101" pitchFamily="2" charset="-122"/>
              </a:rPr>
              <a:t>→线上教学</a:t>
            </a:r>
            <a:r>
              <a:rPr lang="en-US" altLang="zh-CN" sz="1400" dirty="0">
                <a:solidFill>
                  <a:schemeClr val="bg1">
                    <a:lumMod val="50000"/>
                  </a:schemeClr>
                </a:solidFill>
                <a:latin typeface="华文楷体" panose="02010600040101010101" pitchFamily="2" charset="-122"/>
                <a:ea typeface="华文楷体" panose="02010600040101010101" pitchFamily="2" charset="-122"/>
              </a:rPr>
              <a:t>·yangyigang@mail.tsinghua.edu.cn·P.</a:t>
            </a:r>
            <a:fld id="{43E3C367-2A79-4092-A852-B01D63BB37EF}" type="slidenum">
              <a:rPr lang="en-US" altLang="zh-CN" sz="1400" smtClean="0">
                <a:solidFill>
                  <a:schemeClr val="bg1">
                    <a:lumMod val="50000"/>
                  </a:schemeClr>
                </a:solidFill>
                <a:latin typeface="华文楷体" panose="02010600040101010101" pitchFamily="2" charset="-122"/>
                <a:ea typeface="华文楷体" panose="02010600040101010101" pitchFamily="2" charset="-122"/>
              </a:rPr>
              <a:pPr algn="ctr"/>
              <a:t>‹#›</a:t>
            </a:fld>
            <a:endParaRPr lang="zh-CN" altLang="en-US" sz="1400" dirty="0">
              <a:solidFill>
                <a:schemeClr val="bg1">
                  <a:lumMod val="50000"/>
                </a:schemeClr>
              </a:solidFill>
              <a:latin typeface="华文楷体" panose="02010600040101010101" pitchFamily="2" charset="-122"/>
              <a:ea typeface="华文楷体" panose="02010600040101010101" pitchFamily="2" charset="-122"/>
            </a:endParaRPr>
          </a:p>
        </p:txBody>
      </p:sp>
      <p:sp>
        <p:nvSpPr>
          <p:cNvPr id="13" name="内容占位符 2">
            <a:extLst>
              <a:ext uri="{FF2B5EF4-FFF2-40B4-BE49-F238E27FC236}">
                <a16:creationId xmlns:a16="http://schemas.microsoft.com/office/drawing/2014/main" id="{59502AAB-9B10-4541-B18C-7159CF0A4376}"/>
              </a:ext>
            </a:extLst>
          </p:cNvPr>
          <p:cNvSpPr>
            <a:spLocks noGrp="1"/>
          </p:cNvSpPr>
          <p:nvPr>
            <p:ph idx="13"/>
          </p:nvPr>
        </p:nvSpPr>
        <p:spPr>
          <a:xfrm>
            <a:off x="1" y="1"/>
            <a:ext cx="2606612" cy="284671"/>
          </a:xfrm>
          <a:solidFill>
            <a:schemeClr val="bg1">
              <a:lumMod val="95000"/>
            </a:schemeClr>
          </a:solidFill>
          <a:ln>
            <a:solidFill>
              <a:schemeClr val="bg1"/>
            </a:solidFill>
          </a:ln>
          <a:effectLst>
            <a:outerShdw blurRad="50800" dist="38100" dir="5400000" algn="t" rotWithShape="0">
              <a:prstClr val="black">
                <a:alpha val="40000"/>
              </a:prstClr>
            </a:outerShdw>
          </a:effectLst>
        </p:spPr>
        <p:txBody>
          <a:bodyPr/>
          <a:lstStyle>
            <a:lvl1pPr marL="0" indent="0">
              <a:buFontTx/>
              <a:buNone/>
              <a:defRPr sz="1600">
                <a:latin typeface="华文楷体" panose="02010600040101010101" pitchFamily="2" charset="-122"/>
                <a:ea typeface="华文楷体" panose="02010600040101010101" pitchFamily="2" charset="-122"/>
              </a:defRPr>
            </a:lvl1pPr>
            <a:lvl2pPr marL="457200" indent="0">
              <a:buFontTx/>
              <a:buNone/>
              <a:defRPr>
                <a:latin typeface="华文宋体" panose="02010600040101010101" pitchFamily="2" charset="-122"/>
                <a:ea typeface="华文宋体" panose="02010600040101010101" pitchFamily="2" charset="-122"/>
              </a:defRPr>
            </a:lvl2pPr>
            <a:lvl3pPr marL="914400" indent="0">
              <a:buFontTx/>
              <a:buNone/>
              <a:defRPr>
                <a:latin typeface="华文宋体" panose="02010600040101010101" pitchFamily="2" charset="-122"/>
                <a:ea typeface="华文宋体" panose="02010600040101010101" pitchFamily="2" charset="-122"/>
              </a:defRPr>
            </a:lvl3pPr>
            <a:lvl4pPr marL="1371600" indent="0">
              <a:buFontTx/>
              <a:buNone/>
              <a:defRPr>
                <a:latin typeface="华文宋体" panose="02010600040101010101" pitchFamily="2" charset="-122"/>
                <a:ea typeface="华文宋体" panose="02010600040101010101" pitchFamily="2" charset="-122"/>
              </a:defRPr>
            </a:lvl4pPr>
            <a:lvl5pPr marL="1828800" indent="0">
              <a:buFontTx/>
              <a:buNone/>
              <a:defRPr>
                <a:latin typeface="华文宋体" panose="02010600040101010101" pitchFamily="2" charset="-122"/>
                <a:ea typeface="华文宋体" panose="02010600040101010101" pitchFamily="2" charset="-122"/>
              </a:defRPr>
            </a:lvl5pPr>
          </a:lstStyle>
          <a:p>
            <a:pPr lvl="0"/>
            <a:r>
              <a:rPr lang="zh-CN" altLang="en-US" dirty="0"/>
              <a:t>单击此处编</a:t>
            </a:r>
          </a:p>
        </p:txBody>
      </p:sp>
      <p:sp>
        <p:nvSpPr>
          <p:cNvPr id="14" name="内容占位符 2">
            <a:extLst>
              <a:ext uri="{FF2B5EF4-FFF2-40B4-BE49-F238E27FC236}">
                <a16:creationId xmlns:a16="http://schemas.microsoft.com/office/drawing/2014/main" id="{81849BB0-B805-4EED-BE55-0278907042F8}"/>
              </a:ext>
            </a:extLst>
          </p:cNvPr>
          <p:cNvSpPr>
            <a:spLocks noGrp="1"/>
          </p:cNvSpPr>
          <p:nvPr>
            <p:ph idx="14"/>
          </p:nvPr>
        </p:nvSpPr>
        <p:spPr>
          <a:xfrm>
            <a:off x="2606614" y="1"/>
            <a:ext cx="2527540" cy="284671"/>
          </a:xfrm>
          <a:solidFill>
            <a:schemeClr val="bg1">
              <a:lumMod val="95000"/>
            </a:schemeClr>
          </a:solidFill>
          <a:ln>
            <a:solidFill>
              <a:schemeClr val="bg1"/>
            </a:solidFill>
          </a:ln>
          <a:effectLst>
            <a:outerShdw blurRad="50800" dist="38100" dir="5400000" algn="t" rotWithShape="0">
              <a:prstClr val="black">
                <a:alpha val="40000"/>
              </a:prstClr>
            </a:outerShdw>
          </a:effectLst>
        </p:spPr>
        <p:txBody>
          <a:bodyPr>
            <a:normAutofit/>
          </a:bodyPr>
          <a:lstStyle>
            <a:lvl1pPr marL="0" indent="0">
              <a:buFontTx/>
              <a:buNone/>
              <a:defRPr sz="1600">
                <a:latin typeface="华文楷体" panose="02010600040101010101" pitchFamily="2" charset="-122"/>
                <a:ea typeface="华文楷体" panose="02010600040101010101" pitchFamily="2" charset="-122"/>
              </a:defRPr>
            </a:lvl1pPr>
            <a:lvl2pPr marL="457200" indent="0">
              <a:buFontTx/>
              <a:buNone/>
              <a:defRPr>
                <a:latin typeface="华文宋体" panose="02010600040101010101" pitchFamily="2" charset="-122"/>
                <a:ea typeface="华文宋体" panose="02010600040101010101" pitchFamily="2" charset="-122"/>
              </a:defRPr>
            </a:lvl2pPr>
            <a:lvl3pPr marL="914400" indent="0">
              <a:buFontTx/>
              <a:buNone/>
              <a:defRPr>
                <a:latin typeface="华文宋体" panose="02010600040101010101" pitchFamily="2" charset="-122"/>
                <a:ea typeface="华文宋体" panose="02010600040101010101" pitchFamily="2" charset="-122"/>
              </a:defRPr>
            </a:lvl3pPr>
            <a:lvl4pPr marL="1371600" indent="0">
              <a:buFontTx/>
              <a:buNone/>
              <a:defRPr>
                <a:latin typeface="华文宋体" panose="02010600040101010101" pitchFamily="2" charset="-122"/>
                <a:ea typeface="华文宋体" panose="02010600040101010101" pitchFamily="2" charset="-122"/>
              </a:defRPr>
            </a:lvl4pPr>
            <a:lvl5pPr marL="1828800" indent="0">
              <a:buFontTx/>
              <a:buNone/>
              <a:defRPr>
                <a:latin typeface="华文宋体" panose="02010600040101010101" pitchFamily="2" charset="-122"/>
                <a:ea typeface="华文宋体" panose="02010600040101010101" pitchFamily="2" charset="-122"/>
              </a:defRPr>
            </a:lvl5pPr>
          </a:lstStyle>
          <a:p>
            <a:pPr lvl="0"/>
            <a:r>
              <a:rPr lang="zh-CN" altLang="en-US" dirty="0"/>
              <a:t>单击此处编辑</a:t>
            </a:r>
          </a:p>
        </p:txBody>
      </p:sp>
      <p:sp>
        <p:nvSpPr>
          <p:cNvPr id="15" name="内容占位符 2">
            <a:extLst>
              <a:ext uri="{FF2B5EF4-FFF2-40B4-BE49-F238E27FC236}">
                <a16:creationId xmlns:a16="http://schemas.microsoft.com/office/drawing/2014/main" id="{5E45D042-E1B2-443C-928D-EA4F0D1AE43F}"/>
              </a:ext>
            </a:extLst>
          </p:cNvPr>
          <p:cNvSpPr>
            <a:spLocks noGrp="1"/>
          </p:cNvSpPr>
          <p:nvPr>
            <p:ph idx="15"/>
          </p:nvPr>
        </p:nvSpPr>
        <p:spPr>
          <a:xfrm>
            <a:off x="5170096" y="1"/>
            <a:ext cx="4481421" cy="284671"/>
          </a:xfrm>
          <a:solidFill>
            <a:schemeClr val="bg1">
              <a:lumMod val="95000"/>
            </a:schemeClr>
          </a:solidFill>
          <a:ln>
            <a:solidFill>
              <a:schemeClr val="bg1"/>
            </a:solidFill>
          </a:ln>
          <a:effectLst>
            <a:outerShdw blurRad="50800" dist="38100" dir="5400000" algn="t" rotWithShape="0">
              <a:prstClr val="black">
                <a:alpha val="40000"/>
              </a:prstClr>
            </a:outerShdw>
          </a:effectLst>
        </p:spPr>
        <p:txBody>
          <a:bodyPr>
            <a:normAutofit/>
          </a:bodyPr>
          <a:lstStyle>
            <a:lvl1pPr marL="0" indent="0">
              <a:buFontTx/>
              <a:buNone/>
              <a:defRPr sz="1600">
                <a:latin typeface="华文楷体" panose="02010600040101010101" pitchFamily="2" charset="-122"/>
                <a:ea typeface="华文楷体" panose="02010600040101010101" pitchFamily="2" charset="-122"/>
              </a:defRPr>
            </a:lvl1pPr>
            <a:lvl2pPr marL="457200" indent="0">
              <a:buFontTx/>
              <a:buNone/>
              <a:defRPr>
                <a:latin typeface="华文宋体" panose="02010600040101010101" pitchFamily="2" charset="-122"/>
                <a:ea typeface="华文宋体" panose="02010600040101010101" pitchFamily="2" charset="-122"/>
              </a:defRPr>
            </a:lvl2pPr>
            <a:lvl3pPr marL="914400" indent="0">
              <a:buFontTx/>
              <a:buNone/>
              <a:defRPr>
                <a:latin typeface="华文宋体" panose="02010600040101010101" pitchFamily="2" charset="-122"/>
                <a:ea typeface="华文宋体" panose="02010600040101010101" pitchFamily="2" charset="-122"/>
              </a:defRPr>
            </a:lvl3pPr>
            <a:lvl4pPr marL="1371600" indent="0">
              <a:buFontTx/>
              <a:buNone/>
              <a:defRPr>
                <a:latin typeface="华文宋体" panose="02010600040101010101" pitchFamily="2" charset="-122"/>
                <a:ea typeface="华文宋体" panose="02010600040101010101" pitchFamily="2" charset="-122"/>
              </a:defRPr>
            </a:lvl4pPr>
            <a:lvl5pPr marL="1828800" indent="0">
              <a:buFontTx/>
              <a:buNone/>
              <a:defRPr>
                <a:latin typeface="华文宋体" panose="02010600040101010101" pitchFamily="2" charset="-122"/>
                <a:ea typeface="华文宋体" panose="02010600040101010101" pitchFamily="2" charset="-122"/>
              </a:defRPr>
            </a:lvl5pPr>
          </a:lstStyle>
          <a:p>
            <a:pPr lvl="0"/>
            <a:r>
              <a:rPr lang="zh-CN" altLang="en-US" dirty="0"/>
              <a:t>单击此处编辑</a:t>
            </a:r>
          </a:p>
        </p:txBody>
      </p:sp>
      <p:sp>
        <p:nvSpPr>
          <p:cNvPr id="16" name="内容占位符 2">
            <a:extLst>
              <a:ext uri="{FF2B5EF4-FFF2-40B4-BE49-F238E27FC236}">
                <a16:creationId xmlns:a16="http://schemas.microsoft.com/office/drawing/2014/main" id="{34AA41C2-2AC5-455E-B116-3669FA2B1946}"/>
              </a:ext>
            </a:extLst>
          </p:cNvPr>
          <p:cNvSpPr>
            <a:spLocks noGrp="1"/>
          </p:cNvSpPr>
          <p:nvPr>
            <p:ph idx="16"/>
          </p:nvPr>
        </p:nvSpPr>
        <p:spPr>
          <a:xfrm>
            <a:off x="9651518" y="1"/>
            <a:ext cx="2527540" cy="284671"/>
          </a:xfrm>
          <a:solidFill>
            <a:schemeClr val="bg1">
              <a:lumMod val="95000"/>
            </a:schemeClr>
          </a:solidFill>
          <a:ln>
            <a:solidFill>
              <a:schemeClr val="bg1"/>
            </a:solidFill>
          </a:ln>
          <a:effectLst>
            <a:outerShdw blurRad="50800" dist="38100" dir="5400000" algn="t" rotWithShape="0">
              <a:prstClr val="black">
                <a:alpha val="40000"/>
              </a:prstClr>
            </a:outerShdw>
          </a:effectLst>
        </p:spPr>
        <p:txBody>
          <a:bodyPr>
            <a:normAutofit/>
          </a:bodyPr>
          <a:lstStyle>
            <a:lvl1pPr marL="0" indent="0">
              <a:buFontTx/>
              <a:buNone/>
              <a:defRPr sz="1600">
                <a:latin typeface="华文楷体" panose="02010600040101010101" pitchFamily="2" charset="-122"/>
                <a:ea typeface="华文楷体" panose="02010600040101010101" pitchFamily="2" charset="-122"/>
              </a:defRPr>
            </a:lvl1pPr>
            <a:lvl2pPr marL="457200" indent="0">
              <a:buFontTx/>
              <a:buNone/>
              <a:defRPr>
                <a:latin typeface="华文宋体" panose="02010600040101010101" pitchFamily="2" charset="-122"/>
                <a:ea typeface="华文宋体" panose="02010600040101010101" pitchFamily="2" charset="-122"/>
              </a:defRPr>
            </a:lvl2pPr>
            <a:lvl3pPr marL="914400" indent="0">
              <a:buFontTx/>
              <a:buNone/>
              <a:defRPr>
                <a:latin typeface="华文宋体" panose="02010600040101010101" pitchFamily="2" charset="-122"/>
                <a:ea typeface="华文宋体" panose="02010600040101010101" pitchFamily="2" charset="-122"/>
              </a:defRPr>
            </a:lvl3pPr>
            <a:lvl4pPr marL="1371600" indent="0">
              <a:buFontTx/>
              <a:buNone/>
              <a:defRPr>
                <a:latin typeface="华文宋体" panose="02010600040101010101" pitchFamily="2" charset="-122"/>
                <a:ea typeface="华文宋体" panose="02010600040101010101" pitchFamily="2" charset="-122"/>
              </a:defRPr>
            </a:lvl4pPr>
            <a:lvl5pPr marL="1828800" indent="0">
              <a:buFontTx/>
              <a:buNone/>
              <a:defRPr>
                <a:latin typeface="华文宋体" panose="02010600040101010101" pitchFamily="2" charset="-122"/>
                <a:ea typeface="华文宋体" panose="02010600040101010101" pitchFamily="2" charset="-122"/>
              </a:defRPr>
            </a:lvl5pPr>
          </a:lstStyle>
          <a:p>
            <a:pPr lvl="0"/>
            <a:r>
              <a:rPr lang="zh-CN" altLang="en-US" dirty="0"/>
              <a:t>单击此处编辑</a:t>
            </a:r>
          </a:p>
        </p:txBody>
      </p:sp>
    </p:spTree>
    <p:extLst>
      <p:ext uri="{BB962C8B-B14F-4D97-AF65-F5344CB8AC3E}">
        <p14:creationId xmlns:p14="http://schemas.microsoft.com/office/powerpoint/2010/main" val="426980951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0633CD4E-6425-4FCE-87D4-945DD9CEEED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7D9828F7-2E24-41C0-BE58-80F6459D645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13F2891-6901-4D50-9F97-42476C04218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10AEA4D-E5EB-4EF2-BCB8-862327D9040D}" type="datetime1">
              <a:rPr lang="zh-CN" altLang="en-US" smtClean="0"/>
              <a:t>2022/12/22</a:t>
            </a:fld>
            <a:endParaRPr lang="zh-CN" altLang="en-US"/>
          </a:p>
        </p:txBody>
      </p:sp>
      <p:sp>
        <p:nvSpPr>
          <p:cNvPr id="5" name="页脚占位符 4">
            <a:extLst>
              <a:ext uri="{FF2B5EF4-FFF2-40B4-BE49-F238E27FC236}">
                <a16:creationId xmlns:a16="http://schemas.microsoft.com/office/drawing/2014/main" id="{08F5D893-137D-4C5D-86BC-90A86C22904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ltLang="zh-CN"/>
              <a:t>‹#›</a:t>
            </a:r>
            <a:endParaRPr lang="zh-CN" altLang="en-US"/>
          </a:p>
        </p:txBody>
      </p:sp>
      <p:sp>
        <p:nvSpPr>
          <p:cNvPr id="6" name="灯片编号占位符 5">
            <a:extLst>
              <a:ext uri="{FF2B5EF4-FFF2-40B4-BE49-F238E27FC236}">
                <a16:creationId xmlns:a16="http://schemas.microsoft.com/office/drawing/2014/main" id="{318B1999-A5EE-4B65-B40C-7C783E3A02C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2343234-CB30-42A9-825D-31A80BE71E81}" type="slidenum">
              <a:rPr lang="zh-CN" altLang="en-US" smtClean="0"/>
              <a:t>‹#›</a:t>
            </a:fld>
            <a:endParaRPr lang="zh-CN" altLang="en-US"/>
          </a:p>
        </p:txBody>
      </p:sp>
    </p:spTree>
    <p:extLst>
      <p:ext uri="{BB962C8B-B14F-4D97-AF65-F5344CB8AC3E}">
        <p14:creationId xmlns:p14="http://schemas.microsoft.com/office/powerpoint/2010/main" val="202329648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3" r:id="rId4"/>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image" Target="../media/image29.wmf"/><Relationship Id="rId5" Type="http://schemas.openxmlformats.org/officeDocument/2006/relationships/oleObject" Target="../embeddings/oleObject22.bin"/><Relationship Id="rId4" Type="http://schemas.openxmlformats.org/officeDocument/2006/relationships/image" Target="../media/image31.wmf"/></Relationships>
</file>

<file path=ppt/slides/_rels/slide11.xml.rels><?xml version="1.0" encoding="UTF-8" standalone="yes"?>
<Relationships xmlns="http://schemas.openxmlformats.org/package/2006/relationships"><Relationship Id="rId8" Type="http://schemas.openxmlformats.org/officeDocument/2006/relationships/image" Target="../media/image34.wmf"/><Relationship Id="rId3" Type="http://schemas.openxmlformats.org/officeDocument/2006/relationships/oleObject" Target="../embeddings/oleObject23.bin"/><Relationship Id="rId7" Type="http://schemas.openxmlformats.org/officeDocument/2006/relationships/oleObject" Target="../embeddings/oleObject25.bin"/><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image" Target="../media/image33.wmf"/><Relationship Id="rId5" Type="http://schemas.openxmlformats.org/officeDocument/2006/relationships/oleObject" Target="../embeddings/oleObject24.bin"/><Relationship Id="rId4" Type="http://schemas.openxmlformats.org/officeDocument/2006/relationships/image" Target="../media/image32.wm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oleObject" Target="../embeddings/oleObject28.bin"/><Relationship Id="rId13" Type="http://schemas.openxmlformats.org/officeDocument/2006/relationships/image" Target="../media/image42.wmf"/><Relationship Id="rId3" Type="http://schemas.openxmlformats.org/officeDocument/2006/relationships/image" Target="../media/image44.jpeg"/><Relationship Id="rId7" Type="http://schemas.openxmlformats.org/officeDocument/2006/relationships/image" Target="../media/image39.wmf"/><Relationship Id="rId12" Type="http://schemas.openxmlformats.org/officeDocument/2006/relationships/oleObject" Target="../embeddings/oleObject30.bin"/><Relationship Id="rId2" Type="http://schemas.openxmlformats.org/officeDocument/2006/relationships/slideLayout" Target="../slideLayouts/slideLayout2.xml"/><Relationship Id="rId1" Type="http://schemas.openxmlformats.org/officeDocument/2006/relationships/vmlDrawing" Target="../drawings/vmlDrawing9.vml"/><Relationship Id="rId6" Type="http://schemas.openxmlformats.org/officeDocument/2006/relationships/oleObject" Target="../embeddings/oleObject27.bin"/><Relationship Id="rId11" Type="http://schemas.openxmlformats.org/officeDocument/2006/relationships/image" Target="../media/image41.wmf"/><Relationship Id="rId5" Type="http://schemas.openxmlformats.org/officeDocument/2006/relationships/image" Target="../media/image38.wmf"/><Relationship Id="rId15" Type="http://schemas.openxmlformats.org/officeDocument/2006/relationships/image" Target="../media/image43.wmf"/><Relationship Id="rId10" Type="http://schemas.openxmlformats.org/officeDocument/2006/relationships/oleObject" Target="../embeddings/oleObject29.bin"/><Relationship Id="rId4" Type="http://schemas.openxmlformats.org/officeDocument/2006/relationships/oleObject" Target="../embeddings/oleObject26.bin"/><Relationship Id="rId9" Type="http://schemas.openxmlformats.org/officeDocument/2006/relationships/image" Target="../media/image40.wmf"/><Relationship Id="rId14" Type="http://schemas.openxmlformats.org/officeDocument/2006/relationships/oleObject" Target="../embeddings/oleObject31.bin"/></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32.bin"/><Relationship Id="rId2" Type="http://schemas.openxmlformats.org/officeDocument/2006/relationships/slideLayout" Target="../slideLayouts/slideLayout2.xml"/><Relationship Id="rId1" Type="http://schemas.openxmlformats.org/officeDocument/2006/relationships/vmlDrawing" Target="../drawings/vmlDrawing10.vml"/><Relationship Id="rId4" Type="http://schemas.openxmlformats.org/officeDocument/2006/relationships/image" Target="../media/image45.wm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48.wmf"/><Relationship Id="rId3" Type="http://schemas.openxmlformats.org/officeDocument/2006/relationships/oleObject" Target="../embeddings/oleObject33.bin"/><Relationship Id="rId7" Type="http://schemas.openxmlformats.org/officeDocument/2006/relationships/oleObject" Target="../embeddings/oleObject35.bin"/><Relationship Id="rId2" Type="http://schemas.openxmlformats.org/officeDocument/2006/relationships/slideLayout" Target="../slideLayouts/slideLayout2.xml"/><Relationship Id="rId1" Type="http://schemas.openxmlformats.org/officeDocument/2006/relationships/vmlDrawing" Target="../drawings/vmlDrawing11.vml"/><Relationship Id="rId6" Type="http://schemas.openxmlformats.org/officeDocument/2006/relationships/image" Target="../media/image47.wmf"/><Relationship Id="rId5" Type="http://schemas.openxmlformats.org/officeDocument/2006/relationships/oleObject" Target="../embeddings/oleObject34.bin"/><Relationship Id="rId10" Type="http://schemas.openxmlformats.org/officeDocument/2006/relationships/image" Target="../media/image49.wmf"/><Relationship Id="rId4" Type="http://schemas.openxmlformats.org/officeDocument/2006/relationships/image" Target="../media/image46.wmf"/><Relationship Id="rId9" Type="http://schemas.openxmlformats.org/officeDocument/2006/relationships/oleObject" Target="../embeddings/oleObject36.bin"/></Relationships>
</file>

<file path=ppt/slides/_rels/slide21.xml.rels><?xml version="1.0" encoding="UTF-8" standalone="yes"?>
<Relationships xmlns="http://schemas.openxmlformats.org/package/2006/relationships"><Relationship Id="rId8" Type="http://schemas.openxmlformats.org/officeDocument/2006/relationships/image" Target="../media/image49.wmf"/><Relationship Id="rId3" Type="http://schemas.openxmlformats.org/officeDocument/2006/relationships/oleObject" Target="../embeddings/oleObject37.bin"/><Relationship Id="rId7" Type="http://schemas.openxmlformats.org/officeDocument/2006/relationships/oleObject" Target="../embeddings/oleObject39.bin"/><Relationship Id="rId2" Type="http://schemas.openxmlformats.org/officeDocument/2006/relationships/slideLayout" Target="../slideLayouts/slideLayout2.xml"/><Relationship Id="rId1" Type="http://schemas.openxmlformats.org/officeDocument/2006/relationships/vmlDrawing" Target="../drawings/vmlDrawing12.vml"/><Relationship Id="rId6" Type="http://schemas.openxmlformats.org/officeDocument/2006/relationships/image" Target="../media/image48.wmf"/><Relationship Id="rId5" Type="http://schemas.openxmlformats.org/officeDocument/2006/relationships/oleObject" Target="../embeddings/oleObject38.bin"/><Relationship Id="rId10" Type="http://schemas.openxmlformats.org/officeDocument/2006/relationships/image" Target="../media/image51.wmf"/><Relationship Id="rId4" Type="http://schemas.openxmlformats.org/officeDocument/2006/relationships/image" Target="../media/image50.wmf"/><Relationship Id="rId9" Type="http://schemas.openxmlformats.org/officeDocument/2006/relationships/oleObject" Target="../embeddings/oleObject40.bin"/></Relationships>
</file>

<file path=ppt/slides/_rels/slide22.xml.rels><?xml version="1.0" encoding="UTF-8" standalone="yes"?>
<Relationships xmlns="http://schemas.openxmlformats.org/package/2006/relationships"><Relationship Id="rId8" Type="http://schemas.openxmlformats.org/officeDocument/2006/relationships/image" Target="../media/image49.wmf"/><Relationship Id="rId3" Type="http://schemas.openxmlformats.org/officeDocument/2006/relationships/oleObject" Target="../embeddings/oleObject41.bin"/><Relationship Id="rId7" Type="http://schemas.openxmlformats.org/officeDocument/2006/relationships/oleObject" Target="../embeddings/oleObject43.bin"/><Relationship Id="rId2" Type="http://schemas.openxmlformats.org/officeDocument/2006/relationships/slideLayout" Target="../slideLayouts/slideLayout2.xml"/><Relationship Id="rId1" Type="http://schemas.openxmlformats.org/officeDocument/2006/relationships/vmlDrawing" Target="../drawings/vmlDrawing13.vml"/><Relationship Id="rId6" Type="http://schemas.openxmlformats.org/officeDocument/2006/relationships/image" Target="../media/image48.wmf"/><Relationship Id="rId5" Type="http://schemas.openxmlformats.org/officeDocument/2006/relationships/oleObject" Target="../embeddings/oleObject42.bin"/><Relationship Id="rId10" Type="http://schemas.openxmlformats.org/officeDocument/2006/relationships/image" Target="../media/image53.wmf"/><Relationship Id="rId4" Type="http://schemas.openxmlformats.org/officeDocument/2006/relationships/image" Target="../media/image52.wmf"/><Relationship Id="rId9" Type="http://schemas.openxmlformats.org/officeDocument/2006/relationships/oleObject" Target="../embeddings/oleObject44.bin"/></Relationships>
</file>

<file path=ppt/slides/_rels/slide23.xml.rels><?xml version="1.0" encoding="UTF-8" standalone="yes"?>
<Relationships xmlns="http://schemas.openxmlformats.org/package/2006/relationships"><Relationship Id="rId8" Type="http://schemas.openxmlformats.org/officeDocument/2006/relationships/image" Target="../media/image49.wmf"/><Relationship Id="rId3" Type="http://schemas.openxmlformats.org/officeDocument/2006/relationships/oleObject" Target="../embeddings/oleObject45.bin"/><Relationship Id="rId7" Type="http://schemas.openxmlformats.org/officeDocument/2006/relationships/oleObject" Target="../embeddings/oleObject47.bin"/><Relationship Id="rId2" Type="http://schemas.openxmlformats.org/officeDocument/2006/relationships/slideLayout" Target="../slideLayouts/slideLayout2.xml"/><Relationship Id="rId1" Type="http://schemas.openxmlformats.org/officeDocument/2006/relationships/vmlDrawing" Target="../drawings/vmlDrawing14.vml"/><Relationship Id="rId6" Type="http://schemas.openxmlformats.org/officeDocument/2006/relationships/image" Target="../media/image48.wmf"/><Relationship Id="rId5" Type="http://schemas.openxmlformats.org/officeDocument/2006/relationships/oleObject" Target="../embeddings/oleObject46.bin"/><Relationship Id="rId10" Type="http://schemas.openxmlformats.org/officeDocument/2006/relationships/image" Target="../media/image54.wmf"/><Relationship Id="rId4" Type="http://schemas.openxmlformats.org/officeDocument/2006/relationships/image" Target="../media/image52.wmf"/><Relationship Id="rId9" Type="http://schemas.openxmlformats.org/officeDocument/2006/relationships/oleObject" Target="../embeddings/oleObject48.bin"/></Relationships>
</file>

<file path=ppt/slides/_rels/slide24.xml.rels><?xml version="1.0" encoding="UTF-8" standalone="yes"?>
<Relationships xmlns="http://schemas.openxmlformats.org/package/2006/relationships"><Relationship Id="rId3" Type="http://schemas.openxmlformats.org/officeDocument/2006/relationships/oleObject" Target="../embeddings/oleObject49.bin"/><Relationship Id="rId2" Type="http://schemas.openxmlformats.org/officeDocument/2006/relationships/slideLayout" Target="../slideLayouts/slideLayout2.xml"/><Relationship Id="rId1" Type="http://schemas.openxmlformats.org/officeDocument/2006/relationships/vmlDrawing" Target="../drawings/vmlDrawing15.vml"/><Relationship Id="rId4" Type="http://schemas.openxmlformats.org/officeDocument/2006/relationships/image" Target="../media/image55.wm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em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image" Target="../media/image61.wmf"/><Relationship Id="rId3" Type="http://schemas.openxmlformats.org/officeDocument/2006/relationships/oleObject" Target="../embeddings/oleObject50.bin"/><Relationship Id="rId7" Type="http://schemas.openxmlformats.org/officeDocument/2006/relationships/oleObject" Target="../embeddings/oleObject52.bin"/><Relationship Id="rId12" Type="http://schemas.openxmlformats.org/officeDocument/2006/relationships/image" Target="../media/image63.wmf"/><Relationship Id="rId2" Type="http://schemas.openxmlformats.org/officeDocument/2006/relationships/slideLayout" Target="../slideLayouts/slideLayout2.xml"/><Relationship Id="rId1" Type="http://schemas.openxmlformats.org/officeDocument/2006/relationships/vmlDrawing" Target="../drawings/vmlDrawing16.vml"/><Relationship Id="rId6" Type="http://schemas.openxmlformats.org/officeDocument/2006/relationships/image" Target="../media/image60.wmf"/><Relationship Id="rId11" Type="http://schemas.openxmlformats.org/officeDocument/2006/relationships/oleObject" Target="../embeddings/oleObject54.bin"/><Relationship Id="rId5" Type="http://schemas.openxmlformats.org/officeDocument/2006/relationships/oleObject" Target="../embeddings/oleObject51.bin"/><Relationship Id="rId10" Type="http://schemas.openxmlformats.org/officeDocument/2006/relationships/image" Target="../media/image62.wmf"/><Relationship Id="rId4" Type="http://schemas.openxmlformats.org/officeDocument/2006/relationships/image" Target="../media/image59.wmf"/><Relationship Id="rId9" Type="http://schemas.openxmlformats.org/officeDocument/2006/relationships/oleObject" Target="../embeddings/oleObject53.bin"/></Relationships>
</file>

<file path=ppt/slides/_rels/slide29.xml.rels><?xml version="1.0" encoding="UTF-8" standalone="yes"?>
<Relationships xmlns="http://schemas.openxmlformats.org/package/2006/relationships"><Relationship Id="rId8" Type="http://schemas.openxmlformats.org/officeDocument/2006/relationships/image" Target="../media/image66.emf"/><Relationship Id="rId13" Type="http://schemas.openxmlformats.org/officeDocument/2006/relationships/oleObject" Target="../embeddings/oleObject60.bin"/><Relationship Id="rId18" Type="http://schemas.openxmlformats.org/officeDocument/2006/relationships/image" Target="../media/image71.emf"/><Relationship Id="rId3" Type="http://schemas.openxmlformats.org/officeDocument/2006/relationships/oleObject" Target="../embeddings/oleObject55.bin"/><Relationship Id="rId7" Type="http://schemas.openxmlformats.org/officeDocument/2006/relationships/oleObject" Target="../embeddings/oleObject57.bin"/><Relationship Id="rId12" Type="http://schemas.openxmlformats.org/officeDocument/2006/relationships/image" Target="../media/image68.emf"/><Relationship Id="rId17" Type="http://schemas.openxmlformats.org/officeDocument/2006/relationships/oleObject" Target="../embeddings/oleObject62.bin"/><Relationship Id="rId2" Type="http://schemas.openxmlformats.org/officeDocument/2006/relationships/slideLayout" Target="../slideLayouts/slideLayout2.xml"/><Relationship Id="rId16" Type="http://schemas.openxmlformats.org/officeDocument/2006/relationships/image" Target="../media/image70.emf"/><Relationship Id="rId20" Type="http://schemas.openxmlformats.org/officeDocument/2006/relationships/image" Target="../media/image72.wmf"/><Relationship Id="rId1" Type="http://schemas.openxmlformats.org/officeDocument/2006/relationships/vmlDrawing" Target="../drawings/vmlDrawing17.vml"/><Relationship Id="rId6" Type="http://schemas.openxmlformats.org/officeDocument/2006/relationships/image" Target="../media/image65.emf"/><Relationship Id="rId11" Type="http://schemas.openxmlformats.org/officeDocument/2006/relationships/oleObject" Target="../embeddings/oleObject59.bin"/><Relationship Id="rId5" Type="http://schemas.openxmlformats.org/officeDocument/2006/relationships/oleObject" Target="../embeddings/oleObject56.bin"/><Relationship Id="rId15" Type="http://schemas.openxmlformats.org/officeDocument/2006/relationships/oleObject" Target="../embeddings/oleObject61.bin"/><Relationship Id="rId10" Type="http://schemas.openxmlformats.org/officeDocument/2006/relationships/image" Target="../media/image67.emf"/><Relationship Id="rId19" Type="http://schemas.openxmlformats.org/officeDocument/2006/relationships/oleObject" Target="../embeddings/oleObject63.bin"/><Relationship Id="rId4" Type="http://schemas.openxmlformats.org/officeDocument/2006/relationships/image" Target="../media/image64.emf"/><Relationship Id="rId9" Type="http://schemas.openxmlformats.org/officeDocument/2006/relationships/oleObject" Target="../embeddings/oleObject58.bin"/><Relationship Id="rId14" Type="http://schemas.openxmlformats.org/officeDocument/2006/relationships/image" Target="../media/image69.emf"/></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5.w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4.wmf"/><Relationship Id="rId4" Type="http://schemas.openxmlformats.org/officeDocument/2006/relationships/oleObject" Target="../embeddings/oleObject1.bin"/></Relationships>
</file>

<file path=ppt/slides/_rels/slide30.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3" Type="http://schemas.openxmlformats.org/officeDocument/2006/relationships/image" Target="../media/image78.wmf"/><Relationship Id="rId18" Type="http://schemas.openxmlformats.org/officeDocument/2006/relationships/oleObject" Target="../embeddings/oleObject71.bin"/><Relationship Id="rId26" Type="http://schemas.openxmlformats.org/officeDocument/2006/relationships/oleObject" Target="../embeddings/oleObject75.bin"/><Relationship Id="rId3" Type="http://schemas.openxmlformats.org/officeDocument/2006/relationships/image" Target="../media/image89.jpeg"/><Relationship Id="rId21" Type="http://schemas.openxmlformats.org/officeDocument/2006/relationships/image" Target="../media/image82.wmf"/><Relationship Id="rId34" Type="http://schemas.openxmlformats.org/officeDocument/2006/relationships/image" Target="../media/image90.jpeg"/><Relationship Id="rId7" Type="http://schemas.openxmlformats.org/officeDocument/2006/relationships/image" Target="../media/image75.wmf"/><Relationship Id="rId12" Type="http://schemas.openxmlformats.org/officeDocument/2006/relationships/oleObject" Target="../embeddings/oleObject68.bin"/><Relationship Id="rId17" Type="http://schemas.openxmlformats.org/officeDocument/2006/relationships/image" Target="../media/image80.wmf"/><Relationship Id="rId25" Type="http://schemas.openxmlformats.org/officeDocument/2006/relationships/image" Target="../media/image84.wmf"/><Relationship Id="rId33" Type="http://schemas.openxmlformats.org/officeDocument/2006/relationships/image" Target="../media/image88.wmf"/><Relationship Id="rId2" Type="http://schemas.openxmlformats.org/officeDocument/2006/relationships/slideLayout" Target="../slideLayouts/slideLayout2.xml"/><Relationship Id="rId16" Type="http://schemas.openxmlformats.org/officeDocument/2006/relationships/oleObject" Target="../embeddings/oleObject70.bin"/><Relationship Id="rId20" Type="http://schemas.openxmlformats.org/officeDocument/2006/relationships/oleObject" Target="../embeddings/oleObject72.bin"/><Relationship Id="rId29" Type="http://schemas.openxmlformats.org/officeDocument/2006/relationships/image" Target="../media/image86.wmf"/><Relationship Id="rId1" Type="http://schemas.openxmlformats.org/officeDocument/2006/relationships/vmlDrawing" Target="../drawings/vmlDrawing18.vml"/><Relationship Id="rId6" Type="http://schemas.openxmlformats.org/officeDocument/2006/relationships/oleObject" Target="../embeddings/oleObject65.bin"/><Relationship Id="rId11" Type="http://schemas.openxmlformats.org/officeDocument/2006/relationships/image" Target="../media/image77.wmf"/><Relationship Id="rId24" Type="http://schemas.openxmlformats.org/officeDocument/2006/relationships/oleObject" Target="../embeddings/oleObject74.bin"/><Relationship Id="rId32" Type="http://schemas.openxmlformats.org/officeDocument/2006/relationships/oleObject" Target="../embeddings/oleObject78.bin"/><Relationship Id="rId5" Type="http://schemas.openxmlformats.org/officeDocument/2006/relationships/image" Target="../media/image74.wmf"/><Relationship Id="rId15" Type="http://schemas.openxmlformats.org/officeDocument/2006/relationships/image" Target="../media/image79.wmf"/><Relationship Id="rId23" Type="http://schemas.openxmlformats.org/officeDocument/2006/relationships/image" Target="../media/image83.wmf"/><Relationship Id="rId28" Type="http://schemas.openxmlformats.org/officeDocument/2006/relationships/oleObject" Target="../embeddings/oleObject76.bin"/><Relationship Id="rId10" Type="http://schemas.openxmlformats.org/officeDocument/2006/relationships/oleObject" Target="../embeddings/oleObject67.bin"/><Relationship Id="rId19" Type="http://schemas.openxmlformats.org/officeDocument/2006/relationships/image" Target="../media/image81.wmf"/><Relationship Id="rId31" Type="http://schemas.openxmlformats.org/officeDocument/2006/relationships/image" Target="../media/image87.wmf"/><Relationship Id="rId4" Type="http://schemas.openxmlformats.org/officeDocument/2006/relationships/oleObject" Target="../embeddings/oleObject64.bin"/><Relationship Id="rId9" Type="http://schemas.openxmlformats.org/officeDocument/2006/relationships/image" Target="../media/image76.wmf"/><Relationship Id="rId14" Type="http://schemas.openxmlformats.org/officeDocument/2006/relationships/oleObject" Target="../embeddings/oleObject69.bin"/><Relationship Id="rId22" Type="http://schemas.openxmlformats.org/officeDocument/2006/relationships/oleObject" Target="../embeddings/oleObject73.bin"/><Relationship Id="rId27" Type="http://schemas.openxmlformats.org/officeDocument/2006/relationships/image" Target="../media/image85.wmf"/><Relationship Id="rId30" Type="http://schemas.openxmlformats.org/officeDocument/2006/relationships/oleObject" Target="../embeddings/oleObject77.bin"/><Relationship Id="rId8" Type="http://schemas.openxmlformats.org/officeDocument/2006/relationships/oleObject" Target="../embeddings/oleObject66.bin"/></Relationships>
</file>

<file path=ppt/slides/_rels/slide32.xml.rels><?xml version="1.0" encoding="UTF-8" standalone="yes"?>
<Relationships xmlns="http://schemas.openxmlformats.org/package/2006/relationships"><Relationship Id="rId8" Type="http://schemas.openxmlformats.org/officeDocument/2006/relationships/image" Target="../media/image93.emf"/><Relationship Id="rId13" Type="http://schemas.openxmlformats.org/officeDocument/2006/relationships/oleObject" Target="../embeddings/oleObject84.bin"/><Relationship Id="rId18" Type="http://schemas.openxmlformats.org/officeDocument/2006/relationships/image" Target="../media/image98.emf"/><Relationship Id="rId26" Type="http://schemas.openxmlformats.org/officeDocument/2006/relationships/image" Target="../media/image103.png"/><Relationship Id="rId3" Type="http://schemas.openxmlformats.org/officeDocument/2006/relationships/oleObject" Target="../embeddings/oleObject79.bin"/><Relationship Id="rId21" Type="http://schemas.openxmlformats.org/officeDocument/2006/relationships/image" Target="../media/image102.jpeg"/><Relationship Id="rId7" Type="http://schemas.openxmlformats.org/officeDocument/2006/relationships/oleObject" Target="../embeddings/oleObject81.bin"/><Relationship Id="rId12" Type="http://schemas.openxmlformats.org/officeDocument/2006/relationships/image" Target="../media/image95.emf"/><Relationship Id="rId17" Type="http://schemas.openxmlformats.org/officeDocument/2006/relationships/oleObject" Target="../embeddings/oleObject86.bin"/><Relationship Id="rId25" Type="http://schemas.openxmlformats.org/officeDocument/2006/relationships/image" Target="../media/image101.wmf"/><Relationship Id="rId2" Type="http://schemas.openxmlformats.org/officeDocument/2006/relationships/slideLayout" Target="../slideLayouts/slideLayout2.xml"/><Relationship Id="rId16" Type="http://schemas.openxmlformats.org/officeDocument/2006/relationships/image" Target="../media/image97.emf"/><Relationship Id="rId20" Type="http://schemas.openxmlformats.org/officeDocument/2006/relationships/image" Target="../media/image99.emf"/><Relationship Id="rId1" Type="http://schemas.openxmlformats.org/officeDocument/2006/relationships/vmlDrawing" Target="../drawings/vmlDrawing19.vml"/><Relationship Id="rId6" Type="http://schemas.openxmlformats.org/officeDocument/2006/relationships/image" Target="../media/image92.emf"/><Relationship Id="rId11" Type="http://schemas.openxmlformats.org/officeDocument/2006/relationships/oleObject" Target="../embeddings/oleObject83.bin"/><Relationship Id="rId24" Type="http://schemas.openxmlformats.org/officeDocument/2006/relationships/oleObject" Target="../embeddings/oleObject89.bin"/><Relationship Id="rId5" Type="http://schemas.openxmlformats.org/officeDocument/2006/relationships/oleObject" Target="../embeddings/oleObject80.bin"/><Relationship Id="rId15" Type="http://schemas.openxmlformats.org/officeDocument/2006/relationships/oleObject" Target="../embeddings/oleObject85.bin"/><Relationship Id="rId23" Type="http://schemas.openxmlformats.org/officeDocument/2006/relationships/image" Target="../media/image100.emf"/><Relationship Id="rId10" Type="http://schemas.openxmlformats.org/officeDocument/2006/relationships/image" Target="../media/image94.emf"/><Relationship Id="rId19" Type="http://schemas.openxmlformats.org/officeDocument/2006/relationships/oleObject" Target="../embeddings/oleObject87.bin"/><Relationship Id="rId4" Type="http://schemas.openxmlformats.org/officeDocument/2006/relationships/image" Target="../media/image91.emf"/><Relationship Id="rId9" Type="http://schemas.openxmlformats.org/officeDocument/2006/relationships/oleObject" Target="../embeddings/oleObject82.bin"/><Relationship Id="rId14" Type="http://schemas.openxmlformats.org/officeDocument/2006/relationships/image" Target="../media/image96.emf"/><Relationship Id="rId22" Type="http://schemas.openxmlformats.org/officeDocument/2006/relationships/oleObject" Target="../embeddings/oleObject88.bin"/></Relationships>
</file>

<file path=ppt/slides/_rels/slide33.xml.rels><?xml version="1.0" encoding="UTF-8" standalone="yes"?>
<Relationships xmlns="http://schemas.openxmlformats.org/package/2006/relationships"><Relationship Id="rId8" Type="http://schemas.openxmlformats.org/officeDocument/2006/relationships/image" Target="../media/image105.wmf"/><Relationship Id="rId13" Type="http://schemas.openxmlformats.org/officeDocument/2006/relationships/oleObject" Target="../embeddings/oleObject94.bin"/><Relationship Id="rId18" Type="http://schemas.openxmlformats.org/officeDocument/2006/relationships/image" Target="../media/image110.wmf"/><Relationship Id="rId3" Type="http://schemas.openxmlformats.org/officeDocument/2006/relationships/image" Target="../media/image114.jpeg"/><Relationship Id="rId21" Type="http://schemas.openxmlformats.org/officeDocument/2006/relationships/oleObject" Target="../embeddings/oleObject98.bin"/><Relationship Id="rId7" Type="http://schemas.openxmlformats.org/officeDocument/2006/relationships/oleObject" Target="../embeddings/oleObject91.bin"/><Relationship Id="rId12" Type="http://schemas.openxmlformats.org/officeDocument/2006/relationships/image" Target="../media/image107.wmf"/><Relationship Id="rId17" Type="http://schemas.openxmlformats.org/officeDocument/2006/relationships/oleObject" Target="../embeddings/oleObject96.bin"/><Relationship Id="rId2" Type="http://schemas.openxmlformats.org/officeDocument/2006/relationships/slideLayout" Target="../slideLayouts/slideLayout2.xml"/><Relationship Id="rId16" Type="http://schemas.openxmlformats.org/officeDocument/2006/relationships/image" Target="../media/image109.wmf"/><Relationship Id="rId20" Type="http://schemas.openxmlformats.org/officeDocument/2006/relationships/image" Target="../media/image111.wmf"/><Relationship Id="rId1" Type="http://schemas.openxmlformats.org/officeDocument/2006/relationships/vmlDrawing" Target="../drawings/vmlDrawing20.vml"/><Relationship Id="rId6" Type="http://schemas.openxmlformats.org/officeDocument/2006/relationships/image" Target="../media/image104.wmf"/><Relationship Id="rId11" Type="http://schemas.openxmlformats.org/officeDocument/2006/relationships/oleObject" Target="../embeddings/oleObject93.bin"/><Relationship Id="rId24" Type="http://schemas.openxmlformats.org/officeDocument/2006/relationships/image" Target="../media/image113.wmf"/><Relationship Id="rId5" Type="http://schemas.openxmlformats.org/officeDocument/2006/relationships/oleObject" Target="../embeddings/oleObject90.bin"/><Relationship Id="rId15" Type="http://schemas.openxmlformats.org/officeDocument/2006/relationships/oleObject" Target="../embeddings/oleObject95.bin"/><Relationship Id="rId23" Type="http://schemas.openxmlformats.org/officeDocument/2006/relationships/oleObject" Target="../embeddings/oleObject99.bin"/><Relationship Id="rId10" Type="http://schemas.openxmlformats.org/officeDocument/2006/relationships/image" Target="../media/image106.wmf"/><Relationship Id="rId19" Type="http://schemas.openxmlformats.org/officeDocument/2006/relationships/oleObject" Target="../embeddings/oleObject97.bin"/><Relationship Id="rId4" Type="http://schemas.openxmlformats.org/officeDocument/2006/relationships/image" Target="../media/image115.jpeg"/><Relationship Id="rId9" Type="http://schemas.openxmlformats.org/officeDocument/2006/relationships/oleObject" Target="../embeddings/oleObject92.bin"/><Relationship Id="rId14" Type="http://schemas.openxmlformats.org/officeDocument/2006/relationships/image" Target="../media/image108.wmf"/><Relationship Id="rId22" Type="http://schemas.openxmlformats.org/officeDocument/2006/relationships/image" Target="../media/image112.wm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117.gif"/><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8" Type="http://schemas.openxmlformats.org/officeDocument/2006/relationships/oleObject" Target="../embeddings/oleObject100.bin"/><Relationship Id="rId3" Type="http://schemas.openxmlformats.org/officeDocument/2006/relationships/image" Target="../media/image119.png"/><Relationship Id="rId7" Type="http://schemas.openxmlformats.org/officeDocument/2006/relationships/image" Target="../media/image122.emf"/><Relationship Id="rId2" Type="http://schemas.openxmlformats.org/officeDocument/2006/relationships/slideLayout" Target="../slideLayouts/slideLayout2.xml"/><Relationship Id="rId1" Type="http://schemas.openxmlformats.org/officeDocument/2006/relationships/vmlDrawing" Target="../drawings/vmlDrawing21.vml"/><Relationship Id="rId6" Type="http://schemas.openxmlformats.org/officeDocument/2006/relationships/image" Target="../media/image121.png"/><Relationship Id="rId5" Type="http://schemas.openxmlformats.org/officeDocument/2006/relationships/image" Target="../media/image120.png"/><Relationship Id="rId4" Type="http://schemas.microsoft.com/office/2007/relationships/hdphoto" Target="../media/hdphoto1.wdp"/><Relationship Id="rId9" Type="http://schemas.openxmlformats.org/officeDocument/2006/relationships/image" Target="../media/image118.wm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8" Type="http://schemas.openxmlformats.org/officeDocument/2006/relationships/image" Target="../media/image125.wmf"/><Relationship Id="rId13" Type="http://schemas.openxmlformats.org/officeDocument/2006/relationships/image" Target="../media/image128.png"/><Relationship Id="rId3" Type="http://schemas.openxmlformats.org/officeDocument/2006/relationships/oleObject" Target="../embeddings/oleObject101.bin"/><Relationship Id="rId7" Type="http://schemas.openxmlformats.org/officeDocument/2006/relationships/oleObject" Target="../embeddings/oleObject103.bin"/><Relationship Id="rId12" Type="http://schemas.openxmlformats.org/officeDocument/2006/relationships/image" Target="../media/image127.wmf"/><Relationship Id="rId2" Type="http://schemas.openxmlformats.org/officeDocument/2006/relationships/slideLayout" Target="../slideLayouts/slideLayout2.xml"/><Relationship Id="rId1" Type="http://schemas.openxmlformats.org/officeDocument/2006/relationships/vmlDrawing" Target="../drawings/vmlDrawing22.vml"/><Relationship Id="rId6" Type="http://schemas.openxmlformats.org/officeDocument/2006/relationships/image" Target="../media/image124.wmf"/><Relationship Id="rId11" Type="http://schemas.openxmlformats.org/officeDocument/2006/relationships/oleObject" Target="../embeddings/oleObject105.bin"/><Relationship Id="rId5" Type="http://schemas.openxmlformats.org/officeDocument/2006/relationships/oleObject" Target="../embeddings/oleObject102.bin"/><Relationship Id="rId10" Type="http://schemas.openxmlformats.org/officeDocument/2006/relationships/image" Target="../media/image126.wmf"/><Relationship Id="rId4" Type="http://schemas.openxmlformats.org/officeDocument/2006/relationships/image" Target="../media/image123.wmf"/><Relationship Id="rId9" Type="http://schemas.openxmlformats.org/officeDocument/2006/relationships/oleObject" Target="../embeddings/oleObject104.bin"/></Relationships>
</file>

<file path=ppt/slides/_rels/slide4.xml.rels><?xml version="1.0" encoding="UTF-8" standalone="yes"?>
<Relationships xmlns="http://schemas.openxmlformats.org/package/2006/relationships"><Relationship Id="rId8" Type="http://schemas.openxmlformats.org/officeDocument/2006/relationships/image" Target="../media/image9.wmf"/><Relationship Id="rId3" Type="http://schemas.openxmlformats.org/officeDocument/2006/relationships/oleObject" Target="../embeddings/oleObject3.bin"/><Relationship Id="rId7" Type="http://schemas.openxmlformats.org/officeDocument/2006/relationships/oleObject" Target="../embeddings/oleObject5.bin"/><Relationship Id="rId12" Type="http://schemas.openxmlformats.org/officeDocument/2006/relationships/image" Target="../media/image11.wmf"/><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8.wmf"/><Relationship Id="rId11" Type="http://schemas.openxmlformats.org/officeDocument/2006/relationships/oleObject" Target="../embeddings/oleObject7.bin"/><Relationship Id="rId5" Type="http://schemas.openxmlformats.org/officeDocument/2006/relationships/oleObject" Target="../embeddings/oleObject4.bin"/><Relationship Id="rId10" Type="http://schemas.openxmlformats.org/officeDocument/2006/relationships/image" Target="../media/image10.wmf"/><Relationship Id="rId4" Type="http://schemas.openxmlformats.org/officeDocument/2006/relationships/image" Target="../media/image7.wmf"/><Relationship Id="rId9" Type="http://schemas.openxmlformats.org/officeDocument/2006/relationships/oleObject" Target="../embeddings/oleObject6.bin"/></Relationships>
</file>

<file path=ppt/slides/_rels/slide40.xml.rels><?xml version="1.0" encoding="UTF-8" standalone="yes"?>
<Relationships xmlns="http://schemas.openxmlformats.org/package/2006/relationships"><Relationship Id="rId8" Type="http://schemas.openxmlformats.org/officeDocument/2006/relationships/image" Target="../media/image131.wmf"/><Relationship Id="rId3" Type="http://schemas.openxmlformats.org/officeDocument/2006/relationships/oleObject" Target="../embeddings/oleObject106.bin"/><Relationship Id="rId7" Type="http://schemas.openxmlformats.org/officeDocument/2006/relationships/oleObject" Target="../embeddings/oleObject108.bin"/><Relationship Id="rId12" Type="http://schemas.openxmlformats.org/officeDocument/2006/relationships/image" Target="../media/image133.wmf"/><Relationship Id="rId2" Type="http://schemas.openxmlformats.org/officeDocument/2006/relationships/slideLayout" Target="../slideLayouts/slideLayout2.xml"/><Relationship Id="rId1" Type="http://schemas.openxmlformats.org/officeDocument/2006/relationships/vmlDrawing" Target="../drawings/vmlDrawing23.vml"/><Relationship Id="rId6" Type="http://schemas.openxmlformats.org/officeDocument/2006/relationships/image" Target="../media/image130.wmf"/><Relationship Id="rId11" Type="http://schemas.openxmlformats.org/officeDocument/2006/relationships/oleObject" Target="../embeddings/oleObject110.bin"/><Relationship Id="rId5" Type="http://schemas.openxmlformats.org/officeDocument/2006/relationships/oleObject" Target="../embeddings/oleObject107.bin"/><Relationship Id="rId10" Type="http://schemas.openxmlformats.org/officeDocument/2006/relationships/image" Target="../media/image132.wmf"/><Relationship Id="rId4" Type="http://schemas.openxmlformats.org/officeDocument/2006/relationships/image" Target="../media/image129.wmf"/><Relationship Id="rId9" Type="http://schemas.openxmlformats.org/officeDocument/2006/relationships/oleObject" Target="../embeddings/oleObject109.bin"/></Relationships>
</file>

<file path=ppt/slides/_rels/slide41.xml.rels><?xml version="1.0" encoding="UTF-8" standalone="yes"?>
<Relationships xmlns="http://schemas.openxmlformats.org/package/2006/relationships"><Relationship Id="rId8" Type="http://schemas.openxmlformats.org/officeDocument/2006/relationships/oleObject" Target="../embeddings/oleObject113.bin"/><Relationship Id="rId3" Type="http://schemas.openxmlformats.org/officeDocument/2006/relationships/oleObject" Target="../embeddings/oleObject111.bin"/><Relationship Id="rId7" Type="http://schemas.openxmlformats.org/officeDocument/2006/relationships/image" Target="../media/image135.wmf"/><Relationship Id="rId2" Type="http://schemas.openxmlformats.org/officeDocument/2006/relationships/slideLayout" Target="../slideLayouts/slideLayout2.xml"/><Relationship Id="rId1" Type="http://schemas.openxmlformats.org/officeDocument/2006/relationships/vmlDrawing" Target="../drawings/vmlDrawing24.vml"/><Relationship Id="rId6" Type="http://schemas.openxmlformats.org/officeDocument/2006/relationships/oleObject" Target="../embeddings/oleObject112.bin"/><Relationship Id="rId11" Type="http://schemas.openxmlformats.org/officeDocument/2006/relationships/image" Target="../media/image137.wmf"/><Relationship Id="rId5" Type="http://schemas.openxmlformats.org/officeDocument/2006/relationships/image" Target="../media/image138.jpeg"/><Relationship Id="rId10" Type="http://schemas.openxmlformats.org/officeDocument/2006/relationships/oleObject" Target="../embeddings/oleObject114.bin"/><Relationship Id="rId4" Type="http://schemas.openxmlformats.org/officeDocument/2006/relationships/image" Target="../media/image134.wmf"/><Relationship Id="rId9" Type="http://schemas.openxmlformats.org/officeDocument/2006/relationships/image" Target="../media/image136.wmf"/></Relationships>
</file>

<file path=ppt/slides/_rels/slide42.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8" Type="http://schemas.openxmlformats.org/officeDocument/2006/relationships/image" Target="../media/image142.wmf"/><Relationship Id="rId3" Type="http://schemas.openxmlformats.org/officeDocument/2006/relationships/image" Target="../media/image143.jpeg"/><Relationship Id="rId7" Type="http://schemas.openxmlformats.org/officeDocument/2006/relationships/oleObject" Target="../embeddings/oleObject116.bin"/><Relationship Id="rId2" Type="http://schemas.openxmlformats.org/officeDocument/2006/relationships/slideLayout" Target="../slideLayouts/slideLayout2.xml"/><Relationship Id="rId1" Type="http://schemas.openxmlformats.org/officeDocument/2006/relationships/vmlDrawing" Target="../drawings/vmlDrawing25.vml"/><Relationship Id="rId6" Type="http://schemas.openxmlformats.org/officeDocument/2006/relationships/image" Target="../media/image141.wmf"/><Relationship Id="rId5" Type="http://schemas.openxmlformats.org/officeDocument/2006/relationships/oleObject" Target="../embeddings/oleObject115.bin"/><Relationship Id="rId4" Type="http://schemas.openxmlformats.org/officeDocument/2006/relationships/image" Target="../media/image144.jpeg"/><Relationship Id="rId9" Type="http://schemas.openxmlformats.org/officeDocument/2006/relationships/image" Target="../media/image145.png"/></Relationships>
</file>

<file path=ppt/slides/_rels/slide44.xml.rels><?xml version="1.0" encoding="UTF-8" standalone="yes"?>
<Relationships xmlns="http://schemas.openxmlformats.org/package/2006/relationships"><Relationship Id="rId8" Type="http://schemas.openxmlformats.org/officeDocument/2006/relationships/image" Target="../media/image148.wmf"/><Relationship Id="rId13" Type="http://schemas.openxmlformats.org/officeDocument/2006/relationships/oleObject" Target="../embeddings/oleObject122.bin"/><Relationship Id="rId18" Type="http://schemas.openxmlformats.org/officeDocument/2006/relationships/image" Target="../media/image154.png"/><Relationship Id="rId3" Type="http://schemas.openxmlformats.org/officeDocument/2006/relationships/oleObject" Target="../embeddings/oleObject117.bin"/><Relationship Id="rId7" Type="http://schemas.openxmlformats.org/officeDocument/2006/relationships/oleObject" Target="../embeddings/oleObject119.bin"/><Relationship Id="rId12" Type="http://schemas.openxmlformats.org/officeDocument/2006/relationships/image" Target="../media/image150.wmf"/><Relationship Id="rId17" Type="http://schemas.openxmlformats.org/officeDocument/2006/relationships/image" Target="../media/image152.wmf"/><Relationship Id="rId2" Type="http://schemas.openxmlformats.org/officeDocument/2006/relationships/slideLayout" Target="../slideLayouts/slideLayout2.xml"/><Relationship Id="rId16" Type="http://schemas.openxmlformats.org/officeDocument/2006/relationships/oleObject" Target="../embeddings/oleObject123.bin"/><Relationship Id="rId1" Type="http://schemas.openxmlformats.org/officeDocument/2006/relationships/vmlDrawing" Target="../drawings/vmlDrawing26.vml"/><Relationship Id="rId6" Type="http://schemas.openxmlformats.org/officeDocument/2006/relationships/image" Target="../media/image147.wmf"/><Relationship Id="rId11" Type="http://schemas.openxmlformats.org/officeDocument/2006/relationships/oleObject" Target="../embeddings/oleObject121.bin"/><Relationship Id="rId5" Type="http://schemas.openxmlformats.org/officeDocument/2006/relationships/oleObject" Target="../embeddings/oleObject118.bin"/><Relationship Id="rId15" Type="http://schemas.openxmlformats.org/officeDocument/2006/relationships/image" Target="../media/image153.png"/><Relationship Id="rId10" Type="http://schemas.openxmlformats.org/officeDocument/2006/relationships/image" Target="../media/image149.wmf"/><Relationship Id="rId19" Type="http://schemas.openxmlformats.org/officeDocument/2006/relationships/image" Target="../media/image155.png"/><Relationship Id="rId4" Type="http://schemas.openxmlformats.org/officeDocument/2006/relationships/image" Target="../media/image146.wmf"/><Relationship Id="rId9" Type="http://schemas.openxmlformats.org/officeDocument/2006/relationships/oleObject" Target="../embeddings/oleObject120.bin"/><Relationship Id="rId14" Type="http://schemas.openxmlformats.org/officeDocument/2006/relationships/image" Target="../media/image151.wmf"/></Relationships>
</file>

<file path=ppt/slides/_rels/slide45.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slideLayout" Target="../slideLayouts/slideLayout2.xml"/><Relationship Id="rId1" Type="http://schemas.openxmlformats.org/officeDocument/2006/relationships/vmlDrawing" Target="../drawings/vmlDrawing27.vml"/><Relationship Id="rId6" Type="http://schemas.openxmlformats.org/officeDocument/2006/relationships/image" Target="../media/image156.wmf"/><Relationship Id="rId5" Type="http://schemas.openxmlformats.org/officeDocument/2006/relationships/oleObject" Target="../embeddings/oleObject124.bin"/><Relationship Id="rId4" Type="http://schemas.openxmlformats.org/officeDocument/2006/relationships/image" Target="../media/image155.png"/></Relationships>
</file>

<file path=ppt/slides/_rels/slide46.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slideLayout" Target="../slideLayouts/slideLayout2.xml"/><Relationship Id="rId1" Type="http://schemas.openxmlformats.org/officeDocument/2006/relationships/vmlDrawing" Target="../drawings/vmlDrawing28.vml"/><Relationship Id="rId6" Type="http://schemas.openxmlformats.org/officeDocument/2006/relationships/image" Target="../media/image157.wmf"/><Relationship Id="rId5" Type="http://schemas.openxmlformats.org/officeDocument/2006/relationships/oleObject" Target="../embeddings/oleObject125.bin"/><Relationship Id="rId4" Type="http://schemas.openxmlformats.org/officeDocument/2006/relationships/image" Target="../media/image159.png"/></Relationships>
</file>

<file path=ppt/slides/_rels/slide47.xml.rels><?xml version="1.0" encoding="UTF-8" standalone="yes"?>
<Relationships xmlns="http://schemas.openxmlformats.org/package/2006/relationships"><Relationship Id="rId8" Type="http://schemas.openxmlformats.org/officeDocument/2006/relationships/image" Target="../media/image162.emf"/><Relationship Id="rId3" Type="http://schemas.openxmlformats.org/officeDocument/2006/relationships/image" Target="../media/image160.jpeg"/><Relationship Id="rId7" Type="http://schemas.openxmlformats.org/officeDocument/2006/relationships/image" Target="../media/image157.wmf"/><Relationship Id="rId2" Type="http://schemas.openxmlformats.org/officeDocument/2006/relationships/slideLayout" Target="../slideLayouts/slideLayout2.xml"/><Relationship Id="rId1" Type="http://schemas.openxmlformats.org/officeDocument/2006/relationships/vmlDrawing" Target="../drawings/vmlDrawing29.vml"/><Relationship Id="rId6" Type="http://schemas.openxmlformats.org/officeDocument/2006/relationships/oleObject" Target="../embeddings/oleObject125.bin"/><Relationship Id="rId5" Type="http://schemas.openxmlformats.org/officeDocument/2006/relationships/image" Target="../media/image159.png"/><Relationship Id="rId4" Type="http://schemas.openxmlformats.org/officeDocument/2006/relationships/image" Target="../media/image161.emf"/></Relationships>
</file>

<file path=ppt/slides/_rels/slide48.xml.rels><?xml version="1.0" encoding="UTF-8" standalone="yes"?>
<Relationships xmlns="http://schemas.openxmlformats.org/package/2006/relationships"><Relationship Id="rId2" Type="http://schemas.openxmlformats.org/officeDocument/2006/relationships/image" Target="../media/image163.emf"/><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oleObject" Target="../embeddings/oleObject10.bin"/><Relationship Id="rId13" Type="http://schemas.openxmlformats.org/officeDocument/2006/relationships/image" Target="../media/image16.wmf"/><Relationship Id="rId18" Type="http://schemas.openxmlformats.org/officeDocument/2006/relationships/image" Target="../media/image6.png"/><Relationship Id="rId3" Type="http://schemas.openxmlformats.org/officeDocument/2006/relationships/oleObject" Target="../embeddings/oleObject8.bin"/><Relationship Id="rId7" Type="http://schemas.openxmlformats.org/officeDocument/2006/relationships/image" Target="../media/image19.jpeg"/><Relationship Id="rId12" Type="http://schemas.openxmlformats.org/officeDocument/2006/relationships/oleObject" Target="../embeddings/oleObject12.bin"/><Relationship Id="rId17" Type="http://schemas.openxmlformats.org/officeDocument/2006/relationships/image" Target="../media/image18.wmf"/><Relationship Id="rId2" Type="http://schemas.openxmlformats.org/officeDocument/2006/relationships/slideLayout" Target="../slideLayouts/slideLayout2.xml"/><Relationship Id="rId16" Type="http://schemas.openxmlformats.org/officeDocument/2006/relationships/oleObject" Target="../embeddings/oleObject14.bin"/><Relationship Id="rId1" Type="http://schemas.openxmlformats.org/officeDocument/2006/relationships/vmlDrawing" Target="../drawings/vmlDrawing3.vml"/><Relationship Id="rId6" Type="http://schemas.openxmlformats.org/officeDocument/2006/relationships/image" Target="../media/image13.wmf"/><Relationship Id="rId11" Type="http://schemas.openxmlformats.org/officeDocument/2006/relationships/image" Target="../media/image15.wmf"/><Relationship Id="rId5" Type="http://schemas.openxmlformats.org/officeDocument/2006/relationships/oleObject" Target="../embeddings/oleObject9.bin"/><Relationship Id="rId15" Type="http://schemas.openxmlformats.org/officeDocument/2006/relationships/image" Target="../media/image17.wmf"/><Relationship Id="rId10" Type="http://schemas.openxmlformats.org/officeDocument/2006/relationships/oleObject" Target="../embeddings/oleObject11.bin"/><Relationship Id="rId4" Type="http://schemas.openxmlformats.org/officeDocument/2006/relationships/image" Target="../media/image12.wmf"/><Relationship Id="rId9" Type="http://schemas.openxmlformats.org/officeDocument/2006/relationships/image" Target="../media/image14.wmf"/><Relationship Id="rId14" Type="http://schemas.openxmlformats.org/officeDocument/2006/relationships/oleObject" Target="../embeddings/oleObject13.bin"/></Relationships>
</file>

<file path=ppt/slides/_rels/slide5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oleObject" Target="../embeddings/oleObject126.bin"/><Relationship Id="rId2" Type="http://schemas.openxmlformats.org/officeDocument/2006/relationships/slideLayout" Target="../slideLayouts/slideLayout2.xml"/><Relationship Id="rId1" Type="http://schemas.openxmlformats.org/officeDocument/2006/relationships/vmlDrawing" Target="../drawings/vmlDrawing30.vml"/><Relationship Id="rId4" Type="http://schemas.openxmlformats.org/officeDocument/2006/relationships/image" Target="../media/image164.wmf"/></Relationships>
</file>

<file path=ppt/slides/_rels/slide52.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slideLayout" Target="../slideLayouts/slideLayout2.xml"/><Relationship Id="rId1" Type="http://schemas.openxmlformats.org/officeDocument/2006/relationships/vmlDrawing" Target="../drawings/vmlDrawing31.vml"/><Relationship Id="rId5" Type="http://schemas.openxmlformats.org/officeDocument/2006/relationships/image" Target="../media/image166.wmf"/><Relationship Id="rId4" Type="http://schemas.openxmlformats.org/officeDocument/2006/relationships/oleObject" Target="../embeddings/oleObject127.bin"/></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oleObject" Target="../embeddings/oleObject128.bin"/><Relationship Id="rId2" Type="http://schemas.openxmlformats.org/officeDocument/2006/relationships/slideLayout" Target="../slideLayouts/slideLayout2.xml"/><Relationship Id="rId1" Type="http://schemas.openxmlformats.org/officeDocument/2006/relationships/vmlDrawing" Target="../drawings/vmlDrawing32.vml"/><Relationship Id="rId6" Type="http://schemas.openxmlformats.org/officeDocument/2006/relationships/image" Target="../media/image168.wmf"/><Relationship Id="rId5" Type="http://schemas.openxmlformats.org/officeDocument/2006/relationships/oleObject" Target="../embeddings/oleObject129.bin"/><Relationship Id="rId4" Type="http://schemas.openxmlformats.org/officeDocument/2006/relationships/image" Target="../media/image167.wmf"/></Relationships>
</file>

<file path=ppt/slides/_rels/slide56.xml.rels><?xml version="1.0" encoding="UTF-8" standalone="yes"?>
<Relationships xmlns="http://schemas.openxmlformats.org/package/2006/relationships"><Relationship Id="rId8" Type="http://schemas.openxmlformats.org/officeDocument/2006/relationships/image" Target="../media/image171.wmf"/><Relationship Id="rId13" Type="http://schemas.openxmlformats.org/officeDocument/2006/relationships/oleObject" Target="../embeddings/oleObject135.bin"/><Relationship Id="rId3" Type="http://schemas.openxmlformats.org/officeDocument/2006/relationships/oleObject" Target="../embeddings/oleObject130.bin"/><Relationship Id="rId7" Type="http://schemas.openxmlformats.org/officeDocument/2006/relationships/oleObject" Target="../embeddings/oleObject132.bin"/><Relationship Id="rId12" Type="http://schemas.openxmlformats.org/officeDocument/2006/relationships/image" Target="../media/image173.wmf"/><Relationship Id="rId2" Type="http://schemas.openxmlformats.org/officeDocument/2006/relationships/slideLayout" Target="../slideLayouts/slideLayout2.xml"/><Relationship Id="rId1" Type="http://schemas.openxmlformats.org/officeDocument/2006/relationships/vmlDrawing" Target="../drawings/vmlDrawing33.vml"/><Relationship Id="rId6" Type="http://schemas.openxmlformats.org/officeDocument/2006/relationships/image" Target="../media/image170.wmf"/><Relationship Id="rId11" Type="http://schemas.openxmlformats.org/officeDocument/2006/relationships/oleObject" Target="../embeddings/oleObject134.bin"/><Relationship Id="rId5" Type="http://schemas.openxmlformats.org/officeDocument/2006/relationships/oleObject" Target="../embeddings/oleObject131.bin"/><Relationship Id="rId10" Type="http://schemas.openxmlformats.org/officeDocument/2006/relationships/image" Target="../media/image172.wmf"/><Relationship Id="rId4" Type="http://schemas.openxmlformats.org/officeDocument/2006/relationships/image" Target="../media/image169.wmf"/><Relationship Id="rId9" Type="http://schemas.openxmlformats.org/officeDocument/2006/relationships/oleObject" Target="../embeddings/oleObject133.bin"/><Relationship Id="rId14" Type="http://schemas.openxmlformats.org/officeDocument/2006/relationships/image" Target="../media/image174.wmf"/></Relationships>
</file>

<file path=ppt/slides/_rels/slide57.xml.rels><?xml version="1.0" encoding="UTF-8" standalone="yes"?>
<Relationships xmlns="http://schemas.openxmlformats.org/package/2006/relationships"><Relationship Id="rId8" Type="http://schemas.openxmlformats.org/officeDocument/2006/relationships/image" Target="../media/image177.wmf"/><Relationship Id="rId3" Type="http://schemas.openxmlformats.org/officeDocument/2006/relationships/oleObject" Target="../embeddings/oleObject136.bin"/><Relationship Id="rId7" Type="http://schemas.openxmlformats.org/officeDocument/2006/relationships/oleObject" Target="../embeddings/oleObject138.bin"/><Relationship Id="rId12" Type="http://schemas.openxmlformats.org/officeDocument/2006/relationships/image" Target="../media/image180.png"/><Relationship Id="rId2" Type="http://schemas.openxmlformats.org/officeDocument/2006/relationships/slideLayout" Target="../slideLayouts/slideLayout2.xml"/><Relationship Id="rId1" Type="http://schemas.openxmlformats.org/officeDocument/2006/relationships/vmlDrawing" Target="../drawings/vmlDrawing34.vml"/><Relationship Id="rId6" Type="http://schemas.openxmlformats.org/officeDocument/2006/relationships/image" Target="../media/image176.wmf"/><Relationship Id="rId11" Type="http://schemas.openxmlformats.org/officeDocument/2006/relationships/image" Target="../media/image179.png"/><Relationship Id="rId5" Type="http://schemas.openxmlformats.org/officeDocument/2006/relationships/oleObject" Target="../embeddings/oleObject137.bin"/><Relationship Id="rId10" Type="http://schemas.openxmlformats.org/officeDocument/2006/relationships/image" Target="../media/image178.wmf"/><Relationship Id="rId4" Type="http://schemas.openxmlformats.org/officeDocument/2006/relationships/image" Target="../media/image175.wmf"/><Relationship Id="rId9" Type="http://schemas.openxmlformats.org/officeDocument/2006/relationships/oleObject" Target="../embeddings/oleObject139.bin"/></Relationships>
</file>

<file path=ppt/slides/_rels/slide58.xml.rels><?xml version="1.0" encoding="UTF-8" standalone="yes"?>
<Relationships xmlns="http://schemas.openxmlformats.org/package/2006/relationships"><Relationship Id="rId8" Type="http://schemas.openxmlformats.org/officeDocument/2006/relationships/image" Target="../media/image183.wmf"/><Relationship Id="rId13" Type="http://schemas.openxmlformats.org/officeDocument/2006/relationships/oleObject" Target="../embeddings/oleObject145.bin"/><Relationship Id="rId18" Type="http://schemas.openxmlformats.org/officeDocument/2006/relationships/image" Target="../media/image188.wmf"/><Relationship Id="rId3" Type="http://schemas.openxmlformats.org/officeDocument/2006/relationships/oleObject" Target="../embeddings/oleObject140.bin"/><Relationship Id="rId7" Type="http://schemas.openxmlformats.org/officeDocument/2006/relationships/oleObject" Target="../embeddings/oleObject142.bin"/><Relationship Id="rId12" Type="http://schemas.openxmlformats.org/officeDocument/2006/relationships/image" Target="../media/image185.wmf"/><Relationship Id="rId17" Type="http://schemas.openxmlformats.org/officeDocument/2006/relationships/oleObject" Target="../embeddings/oleObject147.bin"/><Relationship Id="rId2" Type="http://schemas.openxmlformats.org/officeDocument/2006/relationships/slideLayout" Target="../slideLayouts/slideLayout2.xml"/><Relationship Id="rId16" Type="http://schemas.openxmlformats.org/officeDocument/2006/relationships/image" Target="../media/image187.wmf"/><Relationship Id="rId1" Type="http://schemas.openxmlformats.org/officeDocument/2006/relationships/vmlDrawing" Target="../drawings/vmlDrawing35.vml"/><Relationship Id="rId6" Type="http://schemas.openxmlformats.org/officeDocument/2006/relationships/image" Target="../media/image182.wmf"/><Relationship Id="rId11" Type="http://schemas.openxmlformats.org/officeDocument/2006/relationships/oleObject" Target="../embeddings/oleObject144.bin"/><Relationship Id="rId5" Type="http://schemas.openxmlformats.org/officeDocument/2006/relationships/oleObject" Target="../embeddings/oleObject141.bin"/><Relationship Id="rId15" Type="http://schemas.openxmlformats.org/officeDocument/2006/relationships/oleObject" Target="../embeddings/oleObject146.bin"/><Relationship Id="rId10" Type="http://schemas.openxmlformats.org/officeDocument/2006/relationships/image" Target="../media/image184.wmf"/><Relationship Id="rId19" Type="http://schemas.openxmlformats.org/officeDocument/2006/relationships/image" Target="../media/image189.wmf"/><Relationship Id="rId4" Type="http://schemas.openxmlformats.org/officeDocument/2006/relationships/image" Target="../media/image181.wmf"/><Relationship Id="rId9" Type="http://schemas.openxmlformats.org/officeDocument/2006/relationships/oleObject" Target="../embeddings/oleObject143.bin"/><Relationship Id="rId14" Type="http://schemas.openxmlformats.org/officeDocument/2006/relationships/image" Target="../media/image186.wmf"/></Relationships>
</file>

<file path=ppt/slides/_rels/slide59.xml.rels><?xml version="1.0" encoding="UTF-8" standalone="yes"?>
<Relationships xmlns="http://schemas.openxmlformats.org/package/2006/relationships"><Relationship Id="rId8" Type="http://schemas.openxmlformats.org/officeDocument/2006/relationships/oleObject" Target="../embeddings/oleObject150.bin"/><Relationship Id="rId13" Type="http://schemas.openxmlformats.org/officeDocument/2006/relationships/image" Target="../media/image194.wmf"/><Relationship Id="rId3" Type="http://schemas.openxmlformats.org/officeDocument/2006/relationships/image" Target="../media/image195.wmf"/><Relationship Id="rId7" Type="http://schemas.openxmlformats.org/officeDocument/2006/relationships/image" Target="../media/image191.wmf"/><Relationship Id="rId12" Type="http://schemas.openxmlformats.org/officeDocument/2006/relationships/oleObject" Target="../embeddings/oleObject152.bin"/><Relationship Id="rId2" Type="http://schemas.openxmlformats.org/officeDocument/2006/relationships/slideLayout" Target="../slideLayouts/slideLayout2.xml"/><Relationship Id="rId1" Type="http://schemas.openxmlformats.org/officeDocument/2006/relationships/vmlDrawing" Target="../drawings/vmlDrawing36.vml"/><Relationship Id="rId6" Type="http://schemas.openxmlformats.org/officeDocument/2006/relationships/oleObject" Target="../embeddings/oleObject149.bin"/><Relationship Id="rId11" Type="http://schemas.openxmlformats.org/officeDocument/2006/relationships/image" Target="../media/image193.wmf"/><Relationship Id="rId5" Type="http://schemas.openxmlformats.org/officeDocument/2006/relationships/image" Target="../media/image190.wmf"/><Relationship Id="rId10" Type="http://schemas.openxmlformats.org/officeDocument/2006/relationships/oleObject" Target="../embeddings/oleObject151.bin"/><Relationship Id="rId4" Type="http://schemas.openxmlformats.org/officeDocument/2006/relationships/oleObject" Target="../embeddings/oleObject148.bin"/><Relationship Id="rId9" Type="http://schemas.openxmlformats.org/officeDocument/2006/relationships/image" Target="../media/image192.wmf"/></Relationships>
</file>

<file path=ppt/slides/_rels/slide6.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Layout" Target="../slideLayouts/slideLayout2.xml"/><Relationship Id="rId1" Type="http://schemas.openxmlformats.org/officeDocument/2006/relationships/vmlDrawing" Target="../drawings/vmlDrawing4.vml"/><Relationship Id="rId4" Type="http://schemas.openxmlformats.org/officeDocument/2006/relationships/image" Target="../media/image20.wmf"/></Relationships>
</file>

<file path=ppt/slides/_rels/slide60.xml.rels><?xml version="1.0" encoding="UTF-8" standalone="yes"?>
<Relationships xmlns="http://schemas.openxmlformats.org/package/2006/relationships"><Relationship Id="rId8" Type="http://schemas.openxmlformats.org/officeDocument/2006/relationships/image" Target="../media/image198.wmf"/><Relationship Id="rId13" Type="http://schemas.openxmlformats.org/officeDocument/2006/relationships/image" Target="../media/image200.jpeg"/><Relationship Id="rId3" Type="http://schemas.openxmlformats.org/officeDocument/2006/relationships/oleObject" Target="../embeddings/oleObject153.bin"/><Relationship Id="rId7" Type="http://schemas.openxmlformats.org/officeDocument/2006/relationships/oleObject" Target="../embeddings/oleObject155.bin"/><Relationship Id="rId12" Type="http://schemas.openxmlformats.org/officeDocument/2006/relationships/image" Target="../media/image190.wmf"/><Relationship Id="rId2" Type="http://schemas.openxmlformats.org/officeDocument/2006/relationships/slideLayout" Target="../slideLayouts/slideLayout2.xml"/><Relationship Id="rId1" Type="http://schemas.openxmlformats.org/officeDocument/2006/relationships/vmlDrawing" Target="../drawings/vmlDrawing37.vml"/><Relationship Id="rId6" Type="http://schemas.openxmlformats.org/officeDocument/2006/relationships/image" Target="../media/image197.wmf"/><Relationship Id="rId11" Type="http://schemas.openxmlformats.org/officeDocument/2006/relationships/oleObject" Target="../embeddings/oleObject148.bin"/><Relationship Id="rId5" Type="http://schemas.openxmlformats.org/officeDocument/2006/relationships/oleObject" Target="../embeddings/oleObject154.bin"/><Relationship Id="rId10" Type="http://schemas.openxmlformats.org/officeDocument/2006/relationships/image" Target="../media/image199.wmf"/><Relationship Id="rId4" Type="http://schemas.openxmlformats.org/officeDocument/2006/relationships/image" Target="../media/image196.wmf"/><Relationship Id="rId9" Type="http://schemas.openxmlformats.org/officeDocument/2006/relationships/oleObject" Target="../embeddings/oleObject156.bin"/></Relationships>
</file>

<file path=ppt/slides/_rels/slide61.xml.rels><?xml version="1.0" encoding="UTF-8" standalone="yes"?>
<Relationships xmlns="http://schemas.openxmlformats.org/package/2006/relationships"><Relationship Id="rId8" Type="http://schemas.openxmlformats.org/officeDocument/2006/relationships/image" Target="../media/image202.wmf"/><Relationship Id="rId13" Type="http://schemas.openxmlformats.org/officeDocument/2006/relationships/image" Target="../media/image207.wmf"/><Relationship Id="rId3" Type="http://schemas.openxmlformats.org/officeDocument/2006/relationships/oleObject" Target="../embeddings/oleObject157.bin"/><Relationship Id="rId7" Type="http://schemas.openxmlformats.org/officeDocument/2006/relationships/oleObject" Target="../embeddings/oleObject158.bin"/><Relationship Id="rId12" Type="http://schemas.openxmlformats.org/officeDocument/2006/relationships/oleObject" Target="../embeddings/oleObject161.bin"/><Relationship Id="rId2" Type="http://schemas.openxmlformats.org/officeDocument/2006/relationships/slideLayout" Target="../slideLayouts/slideLayout2.xml"/><Relationship Id="rId1" Type="http://schemas.openxmlformats.org/officeDocument/2006/relationships/vmlDrawing" Target="../drawings/vmlDrawing38.vml"/><Relationship Id="rId6" Type="http://schemas.openxmlformats.org/officeDocument/2006/relationships/image" Target="../media/image206.png"/><Relationship Id="rId11" Type="http://schemas.openxmlformats.org/officeDocument/2006/relationships/oleObject" Target="../embeddings/oleObject160.bin"/><Relationship Id="rId5" Type="http://schemas.openxmlformats.org/officeDocument/2006/relationships/image" Target="../media/image205.png"/><Relationship Id="rId15" Type="http://schemas.openxmlformats.org/officeDocument/2006/relationships/image" Target="../media/image204.wmf"/><Relationship Id="rId10" Type="http://schemas.openxmlformats.org/officeDocument/2006/relationships/image" Target="../media/image203.wmf"/><Relationship Id="rId4" Type="http://schemas.openxmlformats.org/officeDocument/2006/relationships/image" Target="../media/image201.wmf"/><Relationship Id="rId9" Type="http://schemas.openxmlformats.org/officeDocument/2006/relationships/oleObject" Target="../embeddings/oleObject159.bin"/><Relationship Id="rId14" Type="http://schemas.openxmlformats.org/officeDocument/2006/relationships/oleObject" Target="../embeddings/oleObject162.bin"/></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oleObject" Target="../embeddings/oleObject163.bin"/><Relationship Id="rId2" Type="http://schemas.openxmlformats.org/officeDocument/2006/relationships/slideLayout" Target="../slideLayouts/slideLayout2.xml"/><Relationship Id="rId1" Type="http://schemas.openxmlformats.org/officeDocument/2006/relationships/vmlDrawing" Target="../drawings/vmlDrawing39.vml"/><Relationship Id="rId4" Type="http://schemas.openxmlformats.org/officeDocument/2006/relationships/image" Target="../media/image208.wmf"/></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8" Type="http://schemas.openxmlformats.org/officeDocument/2006/relationships/image" Target="../media/image211.wmf"/><Relationship Id="rId13" Type="http://schemas.openxmlformats.org/officeDocument/2006/relationships/oleObject" Target="../embeddings/oleObject169.bin"/><Relationship Id="rId18" Type="http://schemas.openxmlformats.org/officeDocument/2006/relationships/image" Target="../media/image216.wmf"/><Relationship Id="rId3" Type="http://schemas.openxmlformats.org/officeDocument/2006/relationships/oleObject" Target="../embeddings/oleObject164.bin"/><Relationship Id="rId21" Type="http://schemas.openxmlformats.org/officeDocument/2006/relationships/oleObject" Target="../embeddings/oleObject173.bin"/><Relationship Id="rId7" Type="http://schemas.openxmlformats.org/officeDocument/2006/relationships/oleObject" Target="../embeddings/oleObject166.bin"/><Relationship Id="rId12" Type="http://schemas.openxmlformats.org/officeDocument/2006/relationships/image" Target="../media/image213.wmf"/><Relationship Id="rId17" Type="http://schemas.openxmlformats.org/officeDocument/2006/relationships/oleObject" Target="../embeddings/oleObject171.bin"/><Relationship Id="rId2" Type="http://schemas.openxmlformats.org/officeDocument/2006/relationships/slideLayout" Target="../slideLayouts/slideLayout2.xml"/><Relationship Id="rId16" Type="http://schemas.openxmlformats.org/officeDocument/2006/relationships/image" Target="../media/image215.wmf"/><Relationship Id="rId20" Type="http://schemas.openxmlformats.org/officeDocument/2006/relationships/image" Target="../media/image217.wmf"/><Relationship Id="rId1" Type="http://schemas.openxmlformats.org/officeDocument/2006/relationships/vmlDrawing" Target="../drawings/vmlDrawing40.vml"/><Relationship Id="rId6" Type="http://schemas.openxmlformats.org/officeDocument/2006/relationships/image" Target="../media/image210.emf"/><Relationship Id="rId11" Type="http://schemas.openxmlformats.org/officeDocument/2006/relationships/oleObject" Target="../embeddings/oleObject168.bin"/><Relationship Id="rId5" Type="http://schemas.openxmlformats.org/officeDocument/2006/relationships/oleObject" Target="../embeddings/oleObject165.bin"/><Relationship Id="rId15" Type="http://schemas.openxmlformats.org/officeDocument/2006/relationships/oleObject" Target="../embeddings/oleObject170.bin"/><Relationship Id="rId10" Type="http://schemas.openxmlformats.org/officeDocument/2006/relationships/image" Target="../media/image212.emf"/><Relationship Id="rId19" Type="http://schemas.openxmlformats.org/officeDocument/2006/relationships/oleObject" Target="../embeddings/oleObject172.bin"/><Relationship Id="rId4" Type="http://schemas.openxmlformats.org/officeDocument/2006/relationships/image" Target="../media/image209.wmf"/><Relationship Id="rId9" Type="http://schemas.openxmlformats.org/officeDocument/2006/relationships/oleObject" Target="../embeddings/oleObject167.bin"/><Relationship Id="rId14" Type="http://schemas.openxmlformats.org/officeDocument/2006/relationships/image" Target="../media/image214.emf"/><Relationship Id="rId22" Type="http://schemas.openxmlformats.org/officeDocument/2006/relationships/image" Target="../media/image218.wmf"/></Relationships>
</file>

<file path=ppt/slides/_rels/slide66.xml.rels><?xml version="1.0" encoding="UTF-8" standalone="yes"?>
<Relationships xmlns="http://schemas.openxmlformats.org/package/2006/relationships"><Relationship Id="rId3" Type="http://schemas.openxmlformats.org/officeDocument/2006/relationships/oleObject" Target="../embeddings/oleObject174.bin"/><Relationship Id="rId2" Type="http://schemas.openxmlformats.org/officeDocument/2006/relationships/slideLayout" Target="../slideLayouts/slideLayout2.xml"/><Relationship Id="rId1" Type="http://schemas.openxmlformats.org/officeDocument/2006/relationships/vmlDrawing" Target="../drawings/vmlDrawing41.vml"/><Relationship Id="rId6" Type="http://schemas.openxmlformats.org/officeDocument/2006/relationships/image" Target="../media/image220.wmf"/><Relationship Id="rId5" Type="http://schemas.openxmlformats.org/officeDocument/2006/relationships/oleObject" Target="../embeddings/oleObject175.bin"/><Relationship Id="rId4" Type="http://schemas.openxmlformats.org/officeDocument/2006/relationships/image" Target="../media/image219.wmf"/></Relationships>
</file>

<file path=ppt/slides/_rels/slide67.xml.rels><?xml version="1.0" encoding="UTF-8" standalone="yes"?>
<Relationships xmlns="http://schemas.openxmlformats.org/package/2006/relationships"><Relationship Id="rId8" Type="http://schemas.openxmlformats.org/officeDocument/2006/relationships/image" Target="../media/image223.wmf"/><Relationship Id="rId3" Type="http://schemas.openxmlformats.org/officeDocument/2006/relationships/oleObject" Target="../embeddings/oleObject176.bin"/><Relationship Id="rId7" Type="http://schemas.openxmlformats.org/officeDocument/2006/relationships/oleObject" Target="../embeddings/oleObject178.bin"/><Relationship Id="rId2" Type="http://schemas.openxmlformats.org/officeDocument/2006/relationships/slideLayout" Target="../slideLayouts/slideLayout2.xml"/><Relationship Id="rId1" Type="http://schemas.openxmlformats.org/officeDocument/2006/relationships/vmlDrawing" Target="../drawings/vmlDrawing42.vml"/><Relationship Id="rId6" Type="http://schemas.openxmlformats.org/officeDocument/2006/relationships/image" Target="../media/image222.wmf"/><Relationship Id="rId5" Type="http://schemas.openxmlformats.org/officeDocument/2006/relationships/oleObject" Target="../embeddings/oleObject177.bin"/><Relationship Id="rId10" Type="http://schemas.openxmlformats.org/officeDocument/2006/relationships/image" Target="../media/image224.wmf"/><Relationship Id="rId4" Type="http://schemas.openxmlformats.org/officeDocument/2006/relationships/image" Target="../media/image221.wmf"/><Relationship Id="rId9" Type="http://schemas.openxmlformats.org/officeDocument/2006/relationships/oleObject" Target="../embeddings/oleObject179.bin"/></Relationships>
</file>

<file path=ppt/slides/_rels/slide68.xml.rels><?xml version="1.0" encoding="UTF-8" standalone="yes"?>
<Relationships xmlns="http://schemas.openxmlformats.org/package/2006/relationships"><Relationship Id="rId3" Type="http://schemas.openxmlformats.org/officeDocument/2006/relationships/image" Target="../media/image226.png"/><Relationship Id="rId2" Type="http://schemas.openxmlformats.org/officeDocument/2006/relationships/slideLayout" Target="../slideLayouts/slideLayout2.xml"/><Relationship Id="rId1" Type="http://schemas.openxmlformats.org/officeDocument/2006/relationships/vmlDrawing" Target="../drawings/vmlDrawing43.vml"/><Relationship Id="rId6" Type="http://schemas.openxmlformats.org/officeDocument/2006/relationships/image" Target="../media/image225.wmf"/><Relationship Id="rId5" Type="http://schemas.openxmlformats.org/officeDocument/2006/relationships/oleObject" Target="../embeddings/oleObject180.bin"/><Relationship Id="rId4" Type="http://schemas.openxmlformats.org/officeDocument/2006/relationships/image" Target="../media/image227.emf"/></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23.wmf"/><Relationship Id="rId3" Type="http://schemas.openxmlformats.org/officeDocument/2006/relationships/oleObject" Target="../embeddings/oleObject16.bin"/><Relationship Id="rId7" Type="http://schemas.openxmlformats.org/officeDocument/2006/relationships/oleObject" Target="../embeddings/oleObject18.bin"/><Relationship Id="rId12" Type="http://schemas.openxmlformats.org/officeDocument/2006/relationships/image" Target="../media/image25.wmf"/><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image" Target="../media/image22.wmf"/><Relationship Id="rId11" Type="http://schemas.openxmlformats.org/officeDocument/2006/relationships/oleObject" Target="../embeddings/oleObject20.bin"/><Relationship Id="rId5" Type="http://schemas.openxmlformats.org/officeDocument/2006/relationships/oleObject" Target="../embeddings/oleObject17.bin"/><Relationship Id="rId10" Type="http://schemas.openxmlformats.org/officeDocument/2006/relationships/image" Target="../media/image24.wmf"/><Relationship Id="rId4" Type="http://schemas.openxmlformats.org/officeDocument/2006/relationships/image" Target="../media/image21.wmf"/><Relationship Id="rId9" Type="http://schemas.openxmlformats.org/officeDocument/2006/relationships/oleObject" Target="../embeddings/oleObject19.bin"/></Relationships>
</file>

<file path=ppt/slides/_rels/slide70.xml.rels><?xml version="1.0" encoding="UTF-8" standalone="yes"?>
<Relationships xmlns="http://schemas.openxmlformats.org/package/2006/relationships"><Relationship Id="rId8" Type="http://schemas.openxmlformats.org/officeDocument/2006/relationships/image" Target="../media/image178.wmf"/><Relationship Id="rId13" Type="http://schemas.openxmlformats.org/officeDocument/2006/relationships/oleObject" Target="../embeddings/oleObject186.bin"/><Relationship Id="rId18" Type="http://schemas.openxmlformats.org/officeDocument/2006/relationships/image" Target="../media/image233.wmf"/><Relationship Id="rId3" Type="http://schemas.openxmlformats.org/officeDocument/2006/relationships/oleObject" Target="../embeddings/oleObject181.bin"/><Relationship Id="rId7" Type="http://schemas.openxmlformats.org/officeDocument/2006/relationships/oleObject" Target="../embeddings/oleObject183.bin"/><Relationship Id="rId12" Type="http://schemas.openxmlformats.org/officeDocument/2006/relationships/image" Target="../media/image230.wmf"/><Relationship Id="rId17" Type="http://schemas.openxmlformats.org/officeDocument/2006/relationships/oleObject" Target="../embeddings/oleObject188.bin"/><Relationship Id="rId2" Type="http://schemas.openxmlformats.org/officeDocument/2006/relationships/slideLayout" Target="../slideLayouts/slideLayout2.xml"/><Relationship Id="rId16" Type="http://schemas.openxmlformats.org/officeDocument/2006/relationships/image" Target="../media/image232.wmf"/><Relationship Id="rId20" Type="http://schemas.openxmlformats.org/officeDocument/2006/relationships/image" Target="../media/image234.wmf"/><Relationship Id="rId1" Type="http://schemas.openxmlformats.org/officeDocument/2006/relationships/vmlDrawing" Target="../drawings/vmlDrawing44.vml"/><Relationship Id="rId6" Type="http://schemas.openxmlformats.org/officeDocument/2006/relationships/image" Target="../media/image177.wmf"/><Relationship Id="rId11" Type="http://schemas.openxmlformats.org/officeDocument/2006/relationships/oleObject" Target="../embeddings/oleObject185.bin"/><Relationship Id="rId5" Type="http://schemas.openxmlformats.org/officeDocument/2006/relationships/oleObject" Target="../embeddings/oleObject182.bin"/><Relationship Id="rId15" Type="http://schemas.openxmlformats.org/officeDocument/2006/relationships/oleObject" Target="../embeddings/oleObject187.bin"/><Relationship Id="rId10" Type="http://schemas.openxmlformats.org/officeDocument/2006/relationships/image" Target="../media/image229.wmf"/><Relationship Id="rId19" Type="http://schemas.openxmlformats.org/officeDocument/2006/relationships/oleObject" Target="../embeddings/oleObject189.bin"/><Relationship Id="rId4" Type="http://schemas.openxmlformats.org/officeDocument/2006/relationships/image" Target="../media/image228.wmf"/><Relationship Id="rId9" Type="http://schemas.openxmlformats.org/officeDocument/2006/relationships/oleObject" Target="../embeddings/oleObject184.bin"/><Relationship Id="rId14" Type="http://schemas.openxmlformats.org/officeDocument/2006/relationships/image" Target="../media/image231.wmf"/></Relationships>
</file>

<file path=ppt/slides/_rels/slide71.xml.rels><?xml version="1.0" encoding="UTF-8" standalone="yes"?>
<Relationships xmlns="http://schemas.openxmlformats.org/package/2006/relationships"><Relationship Id="rId8" Type="http://schemas.openxmlformats.org/officeDocument/2006/relationships/image" Target="../media/image237.wmf"/><Relationship Id="rId13" Type="http://schemas.openxmlformats.org/officeDocument/2006/relationships/oleObject" Target="../embeddings/oleObject195.bin"/><Relationship Id="rId18" Type="http://schemas.openxmlformats.org/officeDocument/2006/relationships/image" Target="../media/image242.wmf"/><Relationship Id="rId3" Type="http://schemas.openxmlformats.org/officeDocument/2006/relationships/oleObject" Target="../embeddings/oleObject190.bin"/><Relationship Id="rId7" Type="http://schemas.openxmlformats.org/officeDocument/2006/relationships/oleObject" Target="../embeddings/oleObject192.bin"/><Relationship Id="rId12" Type="http://schemas.openxmlformats.org/officeDocument/2006/relationships/image" Target="../media/image239.wmf"/><Relationship Id="rId17" Type="http://schemas.openxmlformats.org/officeDocument/2006/relationships/oleObject" Target="../embeddings/oleObject197.bin"/><Relationship Id="rId2" Type="http://schemas.openxmlformats.org/officeDocument/2006/relationships/slideLayout" Target="../slideLayouts/slideLayout2.xml"/><Relationship Id="rId16" Type="http://schemas.openxmlformats.org/officeDocument/2006/relationships/image" Target="../media/image241.wmf"/><Relationship Id="rId1" Type="http://schemas.openxmlformats.org/officeDocument/2006/relationships/vmlDrawing" Target="../drawings/vmlDrawing45.vml"/><Relationship Id="rId6" Type="http://schemas.openxmlformats.org/officeDocument/2006/relationships/image" Target="../media/image236.wmf"/><Relationship Id="rId11" Type="http://schemas.openxmlformats.org/officeDocument/2006/relationships/oleObject" Target="../embeddings/oleObject194.bin"/><Relationship Id="rId5" Type="http://schemas.openxmlformats.org/officeDocument/2006/relationships/oleObject" Target="../embeddings/oleObject191.bin"/><Relationship Id="rId15" Type="http://schemas.openxmlformats.org/officeDocument/2006/relationships/oleObject" Target="../embeddings/oleObject196.bin"/><Relationship Id="rId10" Type="http://schemas.openxmlformats.org/officeDocument/2006/relationships/image" Target="../media/image238.wmf"/><Relationship Id="rId4" Type="http://schemas.openxmlformats.org/officeDocument/2006/relationships/image" Target="../media/image235.wmf"/><Relationship Id="rId9" Type="http://schemas.openxmlformats.org/officeDocument/2006/relationships/oleObject" Target="../embeddings/oleObject193.bin"/><Relationship Id="rId14" Type="http://schemas.openxmlformats.org/officeDocument/2006/relationships/image" Target="../media/image240.wmf"/></Relationships>
</file>

<file path=ppt/slides/_rels/slide72.xml.rels><?xml version="1.0" encoding="UTF-8" standalone="yes"?>
<Relationships xmlns="http://schemas.openxmlformats.org/package/2006/relationships"><Relationship Id="rId8" Type="http://schemas.openxmlformats.org/officeDocument/2006/relationships/image" Target="../media/image245.wmf"/><Relationship Id="rId3" Type="http://schemas.openxmlformats.org/officeDocument/2006/relationships/oleObject" Target="../embeddings/oleObject198.bin"/><Relationship Id="rId7" Type="http://schemas.openxmlformats.org/officeDocument/2006/relationships/oleObject" Target="../embeddings/oleObject200.bin"/><Relationship Id="rId2" Type="http://schemas.openxmlformats.org/officeDocument/2006/relationships/slideLayout" Target="../slideLayouts/slideLayout2.xml"/><Relationship Id="rId1" Type="http://schemas.openxmlformats.org/officeDocument/2006/relationships/vmlDrawing" Target="../drawings/vmlDrawing46.vml"/><Relationship Id="rId6" Type="http://schemas.openxmlformats.org/officeDocument/2006/relationships/image" Target="../media/image244.wmf"/><Relationship Id="rId11" Type="http://schemas.openxmlformats.org/officeDocument/2006/relationships/image" Target="../media/image247.png"/><Relationship Id="rId5" Type="http://schemas.openxmlformats.org/officeDocument/2006/relationships/oleObject" Target="../embeddings/oleObject199.bin"/><Relationship Id="rId10" Type="http://schemas.openxmlformats.org/officeDocument/2006/relationships/image" Target="../media/image246.wmf"/><Relationship Id="rId4" Type="http://schemas.openxmlformats.org/officeDocument/2006/relationships/image" Target="../media/image243.wmf"/><Relationship Id="rId9" Type="http://schemas.openxmlformats.org/officeDocument/2006/relationships/oleObject" Target="../embeddings/oleObject201.bin"/></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8" Type="http://schemas.openxmlformats.org/officeDocument/2006/relationships/image" Target="../media/image250.wmf"/><Relationship Id="rId3" Type="http://schemas.openxmlformats.org/officeDocument/2006/relationships/oleObject" Target="../embeddings/oleObject202.bin"/><Relationship Id="rId7" Type="http://schemas.openxmlformats.org/officeDocument/2006/relationships/oleObject" Target="../embeddings/oleObject204.bin"/><Relationship Id="rId2" Type="http://schemas.openxmlformats.org/officeDocument/2006/relationships/slideLayout" Target="../slideLayouts/slideLayout2.xml"/><Relationship Id="rId1" Type="http://schemas.openxmlformats.org/officeDocument/2006/relationships/vmlDrawing" Target="../drawings/vmlDrawing47.vml"/><Relationship Id="rId6" Type="http://schemas.openxmlformats.org/officeDocument/2006/relationships/image" Target="../media/image249.wmf"/><Relationship Id="rId5" Type="http://schemas.openxmlformats.org/officeDocument/2006/relationships/oleObject" Target="../embeddings/oleObject203.bin"/><Relationship Id="rId4" Type="http://schemas.openxmlformats.org/officeDocument/2006/relationships/image" Target="../media/image248.wmf"/></Relationships>
</file>

<file path=ppt/slides/_rels/slide75.xml.rels><?xml version="1.0" encoding="UTF-8" standalone="yes"?>
<Relationships xmlns="http://schemas.openxmlformats.org/package/2006/relationships"><Relationship Id="rId3" Type="http://schemas.openxmlformats.org/officeDocument/2006/relationships/oleObject" Target="../embeddings/oleObject205.bin"/><Relationship Id="rId2" Type="http://schemas.openxmlformats.org/officeDocument/2006/relationships/slideLayout" Target="../slideLayouts/slideLayout2.xml"/><Relationship Id="rId1" Type="http://schemas.openxmlformats.org/officeDocument/2006/relationships/vmlDrawing" Target="../drawings/vmlDrawing48.vml"/><Relationship Id="rId6" Type="http://schemas.openxmlformats.org/officeDocument/2006/relationships/image" Target="../media/image252.wmf"/><Relationship Id="rId5" Type="http://schemas.openxmlformats.org/officeDocument/2006/relationships/oleObject" Target="../embeddings/oleObject206.bin"/><Relationship Id="rId4" Type="http://schemas.openxmlformats.org/officeDocument/2006/relationships/image" Target="../media/image251.wmf"/></Relationships>
</file>

<file path=ppt/slides/_rels/slide76.xml.rels><?xml version="1.0" encoding="UTF-8" standalone="yes"?>
<Relationships xmlns="http://schemas.openxmlformats.org/package/2006/relationships"><Relationship Id="rId8" Type="http://schemas.openxmlformats.org/officeDocument/2006/relationships/image" Target="../media/image255.wmf"/><Relationship Id="rId3" Type="http://schemas.openxmlformats.org/officeDocument/2006/relationships/oleObject" Target="../embeddings/oleObject207.bin"/><Relationship Id="rId7" Type="http://schemas.openxmlformats.org/officeDocument/2006/relationships/oleObject" Target="../embeddings/oleObject209.bin"/><Relationship Id="rId2" Type="http://schemas.openxmlformats.org/officeDocument/2006/relationships/slideLayout" Target="../slideLayouts/slideLayout2.xml"/><Relationship Id="rId1" Type="http://schemas.openxmlformats.org/officeDocument/2006/relationships/vmlDrawing" Target="../drawings/vmlDrawing49.vml"/><Relationship Id="rId6" Type="http://schemas.openxmlformats.org/officeDocument/2006/relationships/image" Target="../media/image254.wmf"/><Relationship Id="rId5" Type="http://schemas.openxmlformats.org/officeDocument/2006/relationships/oleObject" Target="../embeddings/oleObject208.bin"/><Relationship Id="rId4" Type="http://schemas.openxmlformats.org/officeDocument/2006/relationships/image" Target="../media/image253.wmf"/></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8" Type="http://schemas.openxmlformats.org/officeDocument/2006/relationships/image" Target="../media/image258.wmf"/><Relationship Id="rId13" Type="http://schemas.openxmlformats.org/officeDocument/2006/relationships/image" Target="../media/image261.png"/><Relationship Id="rId3" Type="http://schemas.openxmlformats.org/officeDocument/2006/relationships/oleObject" Target="../embeddings/oleObject210.bin"/><Relationship Id="rId7" Type="http://schemas.openxmlformats.org/officeDocument/2006/relationships/oleObject" Target="../embeddings/oleObject212.bin"/><Relationship Id="rId12" Type="http://schemas.openxmlformats.org/officeDocument/2006/relationships/image" Target="../media/image260.wmf"/><Relationship Id="rId2" Type="http://schemas.openxmlformats.org/officeDocument/2006/relationships/slideLayout" Target="../slideLayouts/slideLayout2.xml"/><Relationship Id="rId1" Type="http://schemas.openxmlformats.org/officeDocument/2006/relationships/vmlDrawing" Target="../drawings/vmlDrawing50.vml"/><Relationship Id="rId6" Type="http://schemas.openxmlformats.org/officeDocument/2006/relationships/image" Target="../media/image257.wmf"/><Relationship Id="rId11" Type="http://schemas.openxmlformats.org/officeDocument/2006/relationships/oleObject" Target="../embeddings/oleObject214.bin"/><Relationship Id="rId5" Type="http://schemas.openxmlformats.org/officeDocument/2006/relationships/oleObject" Target="../embeddings/oleObject211.bin"/><Relationship Id="rId10" Type="http://schemas.openxmlformats.org/officeDocument/2006/relationships/image" Target="../media/image259.wmf"/><Relationship Id="rId4" Type="http://schemas.openxmlformats.org/officeDocument/2006/relationships/image" Target="../media/image256.wmf"/><Relationship Id="rId9" Type="http://schemas.openxmlformats.org/officeDocument/2006/relationships/oleObject" Target="../embeddings/oleObject213.bin"/><Relationship Id="rId14" Type="http://schemas.openxmlformats.org/officeDocument/2006/relationships/image" Target="../media/image262.jpeg"/></Relationships>
</file>

<file path=ppt/slides/_rels/slide8.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26.emf"/><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8" Type="http://schemas.openxmlformats.org/officeDocument/2006/relationships/image" Target="../media/image264.wmf"/><Relationship Id="rId13" Type="http://schemas.openxmlformats.org/officeDocument/2006/relationships/oleObject" Target="../embeddings/oleObject164.bin"/><Relationship Id="rId18" Type="http://schemas.openxmlformats.org/officeDocument/2006/relationships/oleObject" Target="../embeddings/oleObject223.bin"/><Relationship Id="rId3" Type="http://schemas.openxmlformats.org/officeDocument/2006/relationships/image" Target="../media/image267.png"/><Relationship Id="rId7" Type="http://schemas.openxmlformats.org/officeDocument/2006/relationships/oleObject" Target="../embeddings/oleObject217.bin"/><Relationship Id="rId12" Type="http://schemas.openxmlformats.org/officeDocument/2006/relationships/image" Target="../media/image266.wmf"/><Relationship Id="rId17" Type="http://schemas.openxmlformats.org/officeDocument/2006/relationships/oleObject" Target="../embeddings/oleObject222.bin"/><Relationship Id="rId2" Type="http://schemas.openxmlformats.org/officeDocument/2006/relationships/slideLayout" Target="../slideLayouts/slideLayout2.xml"/><Relationship Id="rId16" Type="http://schemas.openxmlformats.org/officeDocument/2006/relationships/oleObject" Target="../embeddings/oleObject221.bin"/><Relationship Id="rId20" Type="http://schemas.openxmlformats.org/officeDocument/2006/relationships/oleObject" Target="../embeddings/oleObject225.bin"/><Relationship Id="rId1" Type="http://schemas.openxmlformats.org/officeDocument/2006/relationships/vmlDrawing" Target="../drawings/vmlDrawing51.vml"/><Relationship Id="rId6" Type="http://schemas.openxmlformats.org/officeDocument/2006/relationships/oleObject" Target="../embeddings/oleObject216.bin"/><Relationship Id="rId11" Type="http://schemas.openxmlformats.org/officeDocument/2006/relationships/oleObject" Target="../embeddings/oleObject219.bin"/><Relationship Id="rId5" Type="http://schemas.openxmlformats.org/officeDocument/2006/relationships/image" Target="../media/image263.wmf"/><Relationship Id="rId15" Type="http://schemas.openxmlformats.org/officeDocument/2006/relationships/oleObject" Target="../embeddings/oleObject220.bin"/><Relationship Id="rId10" Type="http://schemas.openxmlformats.org/officeDocument/2006/relationships/image" Target="../media/image265.wmf"/><Relationship Id="rId19" Type="http://schemas.openxmlformats.org/officeDocument/2006/relationships/oleObject" Target="../embeddings/oleObject224.bin"/><Relationship Id="rId4" Type="http://schemas.openxmlformats.org/officeDocument/2006/relationships/oleObject" Target="../embeddings/oleObject215.bin"/><Relationship Id="rId9" Type="http://schemas.openxmlformats.org/officeDocument/2006/relationships/oleObject" Target="../embeddings/oleObject218.bin"/><Relationship Id="rId14" Type="http://schemas.openxmlformats.org/officeDocument/2006/relationships/image" Target="../media/image209.wmf"/></Relationships>
</file>

<file path=ppt/slides/_rels/slide81.xml.rels><?xml version="1.0" encoding="UTF-8" standalone="yes"?>
<Relationships xmlns="http://schemas.openxmlformats.org/package/2006/relationships"><Relationship Id="rId8" Type="http://schemas.openxmlformats.org/officeDocument/2006/relationships/image" Target="../media/image270.wmf"/><Relationship Id="rId13" Type="http://schemas.openxmlformats.org/officeDocument/2006/relationships/oleObject" Target="../embeddings/oleObject231.bin"/><Relationship Id="rId18" Type="http://schemas.openxmlformats.org/officeDocument/2006/relationships/image" Target="../media/image275.wmf"/><Relationship Id="rId26" Type="http://schemas.openxmlformats.org/officeDocument/2006/relationships/image" Target="../media/image279.wmf"/><Relationship Id="rId3" Type="http://schemas.openxmlformats.org/officeDocument/2006/relationships/oleObject" Target="../embeddings/oleObject226.bin"/><Relationship Id="rId21" Type="http://schemas.openxmlformats.org/officeDocument/2006/relationships/oleObject" Target="../embeddings/oleObject235.bin"/><Relationship Id="rId7" Type="http://schemas.openxmlformats.org/officeDocument/2006/relationships/oleObject" Target="../embeddings/oleObject228.bin"/><Relationship Id="rId12" Type="http://schemas.openxmlformats.org/officeDocument/2006/relationships/image" Target="../media/image272.wmf"/><Relationship Id="rId17" Type="http://schemas.openxmlformats.org/officeDocument/2006/relationships/oleObject" Target="../embeddings/oleObject233.bin"/><Relationship Id="rId25" Type="http://schemas.openxmlformats.org/officeDocument/2006/relationships/oleObject" Target="../embeddings/oleObject237.bin"/><Relationship Id="rId2" Type="http://schemas.openxmlformats.org/officeDocument/2006/relationships/slideLayout" Target="../slideLayouts/slideLayout2.xml"/><Relationship Id="rId16" Type="http://schemas.openxmlformats.org/officeDocument/2006/relationships/image" Target="../media/image274.wmf"/><Relationship Id="rId20" Type="http://schemas.openxmlformats.org/officeDocument/2006/relationships/image" Target="../media/image276.wmf"/><Relationship Id="rId1" Type="http://schemas.openxmlformats.org/officeDocument/2006/relationships/vmlDrawing" Target="../drawings/vmlDrawing52.vml"/><Relationship Id="rId6" Type="http://schemas.openxmlformats.org/officeDocument/2006/relationships/image" Target="../media/image269.wmf"/><Relationship Id="rId11" Type="http://schemas.openxmlformats.org/officeDocument/2006/relationships/oleObject" Target="../embeddings/oleObject230.bin"/><Relationship Id="rId24" Type="http://schemas.openxmlformats.org/officeDocument/2006/relationships/image" Target="../media/image278.wmf"/><Relationship Id="rId5" Type="http://schemas.openxmlformats.org/officeDocument/2006/relationships/oleObject" Target="../embeddings/oleObject227.bin"/><Relationship Id="rId15" Type="http://schemas.openxmlformats.org/officeDocument/2006/relationships/oleObject" Target="../embeddings/oleObject232.bin"/><Relationship Id="rId23" Type="http://schemas.openxmlformats.org/officeDocument/2006/relationships/oleObject" Target="../embeddings/oleObject236.bin"/><Relationship Id="rId10" Type="http://schemas.openxmlformats.org/officeDocument/2006/relationships/image" Target="../media/image271.wmf"/><Relationship Id="rId19" Type="http://schemas.openxmlformats.org/officeDocument/2006/relationships/oleObject" Target="../embeddings/oleObject234.bin"/><Relationship Id="rId4" Type="http://schemas.openxmlformats.org/officeDocument/2006/relationships/image" Target="../media/image268.wmf"/><Relationship Id="rId9" Type="http://schemas.openxmlformats.org/officeDocument/2006/relationships/oleObject" Target="../embeddings/oleObject229.bin"/><Relationship Id="rId14" Type="http://schemas.openxmlformats.org/officeDocument/2006/relationships/image" Target="../media/image273.wmf"/><Relationship Id="rId22" Type="http://schemas.openxmlformats.org/officeDocument/2006/relationships/image" Target="../media/image277.wmf"/></Relationships>
</file>

<file path=ppt/slides/_rels/slide82.xml.rels><?xml version="1.0" encoding="UTF-8" standalone="yes"?>
<Relationships xmlns="http://schemas.openxmlformats.org/package/2006/relationships"><Relationship Id="rId8" Type="http://schemas.openxmlformats.org/officeDocument/2006/relationships/image" Target="../media/image282.wmf"/><Relationship Id="rId3" Type="http://schemas.openxmlformats.org/officeDocument/2006/relationships/oleObject" Target="../embeddings/oleObject238.bin"/><Relationship Id="rId7" Type="http://schemas.openxmlformats.org/officeDocument/2006/relationships/oleObject" Target="../embeddings/oleObject240.bin"/><Relationship Id="rId2" Type="http://schemas.openxmlformats.org/officeDocument/2006/relationships/slideLayout" Target="../slideLayouts/slideLayout2.xml"/><Relationship Id="rId1" Type="http://schemas.openxmlformats.org/officeDocument/2006/relationships/vmlDrawing" Target="../drawings/vmlDrawing53.vml"/><Relationship Id="rId6" Type="http://schemas.openxmlformats.org/officeDocument/2006/relationships/image" Target="../media/image281.wmf"/><Relationship Id="rId5" Type="http://schemas.openxmlformats.org/officeDocument/2006/relationships/oleObject" Target="../embeddings/oleObject239.bin"/><Relationship Id="rId10" Type="http://schemas.openxmlformats.org/officeDocument/2006/relationships/image" Target="../media/image283.wmf"/><Relationship Id="rId4" Type="http://schemas.openxmlformats.org/officeDocument/2006/relationships/image" Target="../media/image280.wmf"/><Relationship Id="rId9" Type="http://schemas.openxmlformats.org/officeDocument/2006/relationships/oleObject" Target="../embeddings/oleObject241.bin"/></Relationships>
</file>

<file path=ppt/slides/_rels/slide83.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image" Target="../media/image171.png"/><Relationship Id="rId1" Type="http://schemas.openxmlformats.org/officeDocument/2006/relationships/slideLayout" Target="../slideLayouts/slideLayout2.xml"/><Relationship Id="rId4" Type="http://schemas.openxmlformats.org/officeDocument/2006/relationships/image" Target="../media/image173.png"/></Relationships>
</file>

<file path=ppt/slides/_rels/slide84.xml.rels><?xml version="1.0" encoding="UTF-8" standalone="yes"?>
<Relationships xmlns="http://schemas.openxmlformats.org/package/2006/relationships"><Relationship Id="rId8" Type="http://schemas.openxmlformats.org/officeDocument/2006/relationships/image" Target="../media/image286.wmf"/><Relationship Id="rId13" Type="http://schemas.openxmlformats.org/officeDocument/2006/relationships/oleObject" Target="../embeddings/oleObject247.bin"/><Relationship Id="rId18" Type="http://schemas.openxmlformats.org/officeDocument/2006/relationships/image" Target="../media/image291.wmf"/><Relationship Id="rId3" Type="http://schemas.openxmlformats.org/officeDocument/2006/relationships/oleObject" Target="../embeddings/oleObject242.bin"/><Relationship Id="rId21" Type="http://schemas.openxmlformats.org/officeDocument/2006/relationships/oleObject" Target="../embeddings/oleObject251.bin"/><Relationship Id="rId7" Type="http://schemas.openxmlformats.org/officeDocument/2006/relationships/oleObject" Target="../embeddings/oleObject244.bin"/><Relationship Id="rId12" Type="http://schemas.openxmlformats.org/officeDocument/2006/relationships/image" Target="../media/image288.wmf"/><Relationship Id="rId17" Type="http://schemas.openxmlformats.org/officeDocument/2006/relationships/oleObject" Target="../embeddings/oleObject249.bin"/><Relationship Id="rId2" Type="http://schemas.openxmlformats.org/officeDocument/2006/relationships/slideLayout" Target="../slideLayouts/slideLayout2.xml"/><Relationship Id="rId16" Type="http://schemas.openxmlformats.org/officeDocument/2006/relationships/image" Target="../media/image290.wmf"/><Relationship Id="rId20" Type="http://schemas.openxmlformats.org/officeDocument/2006/relationships/image" Target="../media/image292.wmf"/><Relationship Id="rId1" Type="http://schemas.openxmlformats.org/officeDocument/2006/relationships/vmlDrawing" Target="../drawings/vmlDrawing54.vml"/><Relationship Id="rId6" Type="http://schemas.openxmlformats.org/officeDocument/2006/relationships/image" Target="../media/image285.wmf"/><Relationship Id="rId11" Type="http://schemas.openxmlformats.org/officeDocument/2006/relationships/oleObject" Target="../embeddings/oleObject246.bin"/><Relationship Id="rId5" Type="http://schemas.openxmlformats.org/officeDocument/2006/relationships/oleObject" Target="../embeddings/oleObject243.bin"/><Relationship Id="rId15" Type="http://schemas.openxmlformats.org/officeDocument/2006/relationships/oleObject" Target="../embeddings/oleObject248.bin"/><Relationship Id="rId10" Type="http://schemas.openxmlformats.org/officeDocument/2006/relationships/image" Target="../media/image287.wmf"/><Relationship Id="rId19" Type="http://schemas.openxmlformats.org/officeDocument/2006/relationships/oleObject" Target="../embeddings/oleObject250.bin"/><Relationship Id="rId4" Type="http://schemas.openxmlformats.org/officeDocument/2006/relationships/image" Target="../media/image284.wmf"/><Relationship Id="rId9" Type="http://schemas.openxmlformats.org/officeDocument/2006/relationships/oleObject" Target="../embeddings/oleObject245.bin"/><Relationship Id="rId14" Type="http://schemas.openxmlformats.org/officeDocument/2006/relationships/image" Target="../media/image289.wmf"/><Relationship Id="rId22" Type="http://schemas.openxmlformats.org/officeDocument/2006/relationships/image" Target="../media/image293.wmf"/></Relationships>
</file>

<file path=ppt/slides/_rels/slide85.xml.rels><?xml version="1.0" encoding="UTF-8" standalone="yes"?>
<Relationships xmlns="http://schemas.openxmlformats.org/package/2006/relationships"><Relationship Id="rId3" Type="http://schemas.openxmlformats.org/officeDocument/2006/relationships/image" Target="../media/image295.png"/><Relationship Id="rId2" Type="http://schemas.openxmlformats.org/officeDocument/2006/relationships/image" Target="../media/image294.png"/><Relationship Id="rId1" Type="http://schemas.openxmlformats.org/officeDocument/2006/relationships/slideLayout" Target="../slideLayouts/slideLayout2.xml"/><Relationship Id="rId4" Type="http://schemas.openxmlformats.org/officeDocument/2006/relationships/image" Target="../media/image296.png"/></Relationships>
</file>

<file path=ppt/slides/_rels/slide86.xml.rels><?xml version="1.0" encoding="UTF-8" standalone="yes"?>
<Relationships xmlns="http://schemas.openxmlformats.org/package/2006/relationships"><Relationship Id="rId2" Type="http://schemas.openxmlformats.org/officeDocument/2006/relationships/image" Target="../media/image29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oleObject" Target="../embeddings/oleObject21.bin"/><Relationship Id="rId2" Type="http://schemas.openxmlformats.org/officeDocument/2006/relationships/slideLayout" Target="../slideLayouts/slideLayout2.xml"/><Relationship Id="rId1" Type="http://schemas.openxmlformats.org/officeDocument/2006/relationships/vmlDrawing" Target="../drawings/vmlDrawing6.vml"/><Relationship Id="rId4" Type="http://schemas.openxmlformats.org/officeDocument/2006/relationships/image" Target="../media/image28.w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48409E4D-9B44-4BBD-85CC-766DC17884F5}"/>
              </a:ext>
            </a:extLst>
          </p:cNvPr>
          <p:cNvSpPr>
            <a:spLocks noGrp="1"/>
          </p:cNvSpPr>
          <p:nvPr>
            <p:ph idx="13"/>
          </p:nvPr>
        </p:nvSpPr>
        <p:spPr>
          <a:solidFill>
            <a:srgbClr val="FFFF00"/>
          </a:solidFill>
        </p:spPr>
        <p:txBody>
          <a:bodyPr>
            <a:normAutofit fontScale="92500" lnSpcReduction="10000"/>
          </a:bodyPr>
          <a:lstStyle/>
          <a:p>
            <a:r>
              <a:rPr lang="zh-CN" altLang="en-US" dirty="0"/>
              <a:t>课前课件</a:t>
            </a:r>
            <a:r>
              <a:rPr lang="en-US" altLang="zh-CN" dirty="0"/>
              <a:t>30/30</a:t>
            </a:r>
            <a:endParaRPr lang="zh-CN" altLang="en-US" dirty="0"/>
          </a:p>
        </p:txBody>
      </p:sp>
      <p:sp>
        <p:nvSpPr>
          <p:cNvPr id="4" name="内容占位符 3">
            <a:extLst>
              <a:ext uri="{FF2B5EF4-FFF2-40B4-BE49-F238E27FC236}">
                <a16:creationId xmlns:a16="http://schemas.microsoft.com/office/drawing/2014/main" id="{AA83557C-9082-4E3F-8BC1-C13FB5340D12}"/>
              </a:ext>
            </a:extLst>
          </p:cNvPr>
          <p:cNvSpPr>
            <a:spLocks noGrp="1"/>
          </p:cNvSpPr>
          <p:nvPr>
            <p:ph idx="14"/>
          </p:nvPr>
        </p:nvSpPr>
        <p:spPr/>
        <p:txBody>
          <a:bodyPr>
            <a:normAutofit fontScale="92500" lnSpcReduction="10000"/>
          </a:bodyPr>
          <a:lstStyle/>
          <a:p>
            <a:endParaRPr lang="zh-CN" altLang="en-US" dirty="0"/>
          </a:p>
        </p:txBody>
      </p:sp>
      <p:sp>
        <p:nvSpPr>
          <p:cNvPr id="5" name="内容占位符 4">
            <a:extLst>
              <a:ext uri="{FF2B5EF4-FFF2-40B4-BE49-F238E27FC236}">
                <a16:creationId xmlns:a16="http://schemas.microsoft.com/office/drawing/2014/main" id="{1A237AA5-DB1F-406E-B812-FC1A846D1FC4}"/>
              </a:ext>
            </a:extLst>
          </p:cNvPr>
          <p:cNvSpPr>
            <a:spLocks noGrp="1"/>
          </p:cNvSpPr>
          <p:nvPr>
            <p:ph idx="15"/>
          </p:nvPr>
        </p:nvSpPr>
        <p:spPr/>
        <p:txBody>
          <a:bodyPr>
            <a:normAutofit fontScale="92500" lnSpcReduction="10000"/>
          </a:bodyPr>
          <a:lstStyle/>
          <a:p>
            <a:endParaRPr lang="zh-CN" altLang="en-US"/>
          </a:p>
        </p:txBody>
      </p:sp>
      <p:sp>
        <p:nvSpPr>
          <p:cNvPr id="6" name="内容占位符 5">
            <a:extLst>
              <a:ext uri="{FF2B5EF4-FFF2-40B4-BE49-F238E27FC236}">
                <a16:creationId xmlns:a16="http://schemas.microsoft.com/office/drawing/2014/main" id="{8583BAC4-6026-44DC-9065-40C13CE0948F}"/>
              </a:ext>
            </a:extLst>
          </p:cNvPr>
          <p:cNvSpPr>
            <a:spLocks noGrp="1"/>
          </p:cNvSpPr>
          <p:nvPr>
            <p:ph idx="16"/>
          </p:nvPr>
        </p:nvSpPr>
        <p:spPr>
          <a:solidFill>
            <a:srgbClr val="FFFF00"/>
          </a:solidFill>
        </p:spPr>
        <p:txBody>
          <a:bodyPr>
            <a:normAutofit fontScale="92500" lnSpcReduction="10000"/>
          </a:bodyPr>
          <a:lstStyle/>
          <a:p>
            <a:r>
              <a:rPr lang="en-US" altLang="zh-CN" dirty="0"/>
              <a:t>2022</a:t>
            </a:r>
            <a:r>
              <a:rPr lang="zh-CN" altLang="en-US" dirty="0"/>
              <a:t>年</a:t>
            </a:r>
            <a:r>
              <a:rPr lang="en-US" altLang="zh-CN" dirty="0"/>
              <a:t>12</a:t>
            </a:r>
            <a:r>
              <a:rPr lang="zh-CN" altLang="en-US" dirty="0"/>
              <a:t>月</a:t>
            </a:r>
            <a:r>
              <a:rPr lang="en-US" altLang="zh-CN" dirty="0"/>
              <a:t>22</a:t>
            </a:r>
            <a:r>
              <a:rPr lang="zh-CN" altLang="en-US" dirty="0"/>
              <a:t>日</a:t>
            </a:r>
          </a:p>
        </p:txBody>
      </p:sp>
      <p:sp>
        <p:nvSpPr>
          <p:cNvPr id="11" name="Text Box 7">
            <a:extLst>
              <a:ext uri="{FF2B5EF4-FFF2-40B4-BE49-F238E27FC236}">
                <a16:creationId xmlns:a16="http://schemas.microsoft.com/office/drawing/2014/main" id="{E260377A-A1AA-461F-A87E-B8E959DCEF7E}"/>
              </a:ext>
            </a:extLst>
          </p:cNvPr>
          <p:cNvSpPr txBox="1">
            <a:spLocks noChangeArrowheads="1"/>
          </p:cNvSpPr>
          <p:nvPr/>
        </p:nvSpPr>
        <p:spPr bwMode="auto">
          <a:xfrm>
            <a:off x="5649074" y="365664"/>
            <a:ext cx="6251310" cy="5997539"/>
          </a:xfrm>
          <a:prstGeom prst="rect">
            <a:avLst/>
          </a:prstGeom>
          <a:solidFill>
            <a:schemeClr val="bg1"/>
          </a:solidFill>
          <a:ln w="9525">
            <a:solidFill>
              <a:schemeClr val="accent6">
                <a:lumMod val="60000"/>
                <a:lumOff val="40000"/>
              </a:schemeClr>
            </a:solidFill>
            <a:miter lim="800000"/>
            <a:headEnd/>
            <a:tailEnd/>
          </a:ln>
          <a:effectLst/>
        </p:spPr>
        <p:txBody>
          <a:bodyPr wrap="square">
            <a:spAutoFit/>
          </a:bodyPr>
          <a:lstStyle>
            <a:lvl1pPr marL="266700" indent="-266700">
              <a:defRPr>
                <a:solidFill>
                  <a:schemeClr val="tx1"/>
                </a:solidFill>
                <a:latin typeface="Arial" charset="0"/>
                <a:ea typeface="宋体" pitchFamily="2" charset="-122"/>
              </a:defRPr>
            </a:lvl1pPr>
            <a:lvl2pPr>
              <a:defRPr>
                <a:solidFill>
                  <a:schemeClr val="tx1"/>
                </a:solidFill>
                <a:latin typeface="Arial" charset="0"/>
                <a:ea typeface="宋体" pitchFamily="2" charset="-122"/>
              </a:defRPr>
            </a:lvl2pPr>
            <a:lvl3pPr>
              <a:defRPr>
                <a:solidFill>
                  <a:schemeClr val="tx1"/>
                </a:solidFill>
                <a:latin typeface="Arial" charset="0"/>
                <a:ea typeface="宋体" pitchFamily="2" charset="-122"/>
              </a:defRPr>
            </a:lvl3pPr>
            <a:lvl4pPr>
              <a:defRPr>
                <a:solidFill>
                  <a:schemeClr val="tx1"/>
                </a:solidFill>
                <a:latin typeface="Arial" charset="0"/>
                <a:ea typeface="宋体" pitchFamily="2" charset="-122"/>
              </a:defRPr>
            </a:lvl4pPr>
            <a:lvl5pPr>
              <a:defRPr>
                <a:solidFill>
                  <a:schemeClr val="tx1"/>
                </a:solidFill>
                <a:latin typeface="Arial" charset="0"/>
                <a:ea typeface="宋体" pitchFamily="2" charset="-122"/>
              </a:defRPr>
            </a:lvl5pPr>
            <a:lvl6pPr fontAlgn="base">
              <a:spcBef>
                <a:spcPct val="0"/>
              </a:spcBef>
              <a:spcAft>
                <a:spcPct val="0"/>
              </a:spcAft>
              <a:defRPr>
                <a:solidFill>
                  <a:schemeClr val="tx1"/>
                </a:solidFill>
                <a:latin typeface="Arial" charset="0"/>
                <a:ea typeface="宋体" pitchFamily="2" charset="-122"/>
              </a:defRPr>
            </a:lvl6pPr>
            <a:lvl7pPr fontAlgn="base">
              <a:spcBef>
                <a:spcPct val="0"/>
              </a:spcBef>
              <a:spcAft>
                <a:spcPct val="0"/>
              </a:spcAft>
              <a:defRPr>
                <a:solidFill>
                  <a:schemeClr val="tx1"/>
                </a:solidFill>
                <a:latin typeface="Arial" charset="0"/>
                <a:ea typeface="宋体" pitchFamily="2" charset="-122"/>
              </a:defRPr>
            </a:lvl7pPr>
            <a:lvl8pPr fontAlgn="base">
              <a:spcBef>
                <a:spcPct val="0"/>
              </a:spcBef>
              <a:spcAft>
                <a:spcPct val="0"/>
              </a:spcAft>
              <a:defRPr>
                <a:solidFill>
                  <a:schemeClr val="tx1"/>
                </a:solidFill>
                <a:latin typeface="Arial" charset="0"/>
                <a:ea typeface="宋体" pitchFamily="2" charset="-122"/>
              </a:defRPr>
            </a:lvl8pPr>
            <a:lvl9pPr fontAlgn="base">
              <a:spcBef>
                <a:spcPct val="0"/>
              </a:spcBef>
              <a:spcAft>
                <a:spcPct val="0"/>
              </a:spcAft>
              <a:defRPr>
                <a:solidFill>
                  <a:schemeClr val="tx1"/>
                </a:solidFill>
                <a:latin typeface="Arial" charset="0"/>
                <a:ea typeface="宋体" pitchFamily="2" charset="-122"/>
              </a:defRPr>
            </a:lvl9pPr>
          </a:lstStyle>
          <a:p>
            <a:pPr>
              <a:spcAft>
                <a:spcPts val="600"/>
              </a:spcAft>
              <a:buFont typeface="Wingdings" pitchFamily="2" charset="2"/>
              <a:buChar char="Ø"/>
              <a:defRPr/>
            </a:pPr>
            <a:r>
              <a:rPr lang="zh-CN" altLang="en-US" sz="2400" b="1" dirty="0">
                <a:solidFill>
                  <a:srgbClr val="FF0000"/>
                </a:solidFill>
                <a:latin typeface="Times New Roman" panose="02020603050405020304" pitchFamily="18" charset="0"/>
                <a:ea typeface="隶书" pitchFamily="49" charset="-122"/>
                <a:cs typeface="Times New Roman" panose="02020603050405020304" pitchFamily="18" charset="0"/>
              </a:rPr>
              <a:t>本节提要：</a:t>
            </a:r>
          </a:p>
          <a:p>
            <a:pPr marL="819150" lvl="2" indent="-361950">
              <a:lnSpc>
                <a:spcPts val="2800"/>
              </a:lnSpc>
              <a:spcAft>
                <a:spcPts val="1200"/>
              </a:spcAft>
              <a:buFont typeface="Wingdings" pitchFamily="2" charset="2"/>
              <a:buChar char="p"/>
              <a:tabLst>
                <a:tab pos="266700" algn="l"/>
              </a:tabLst>
              <a:defRPr/>
            </a:pPr>
            <a:r>
              <a:rPr lang="zh-CN" altLang="en-US" b="1" dirty="0">
                <a:latin typeface="Times New Roman" panose="02020603050405020304" pitchFamily="18" charset="0"/>
                <a:ea typeface="+mj-ea"/>
                <a:cs typeface="Times New Roman" panose="02020603050405020304" pitchFamily="18" charset="0"/>
              </a:rPr>
              <a:t>对</a:t>
            </a:r>
            <a:r>
              <a:rPr lang="en-US" altLang="zh-CN" b="1" dirty="0">
                <a:latin typeface="Times New Roman" panose="02020603050405020304" pitchFamily="18" charset="0"/>
                <a:ea typeface="+mj-ea"/>
                <a:cs typeface="Times New Roman" panose="02020603050405020304" pitchFamily="18" charset="0"/>
              </a:rPr>
              <a:t>γ</a:t>
            </a:r>
            <a:r>
              <a:rPr lang="zh-CN" altLang="en-US" b="1" dirty="0">
                <a:latin typeface="Times New Roman" panose="02020603050405020304" pitchFamily="18" charset="0"/>
                <a:ea typeface="+mj-ea"/>
                <a:cs typeface="Times New Roman" panose="02020603050405020304" pitchFamily="18" charset="0"/>
              </a:rPr>
              <a:t>能谱的理解，基于符合的</a:t>
            </a:r>
            <a:r>
              <a:rPr lang="en-US" altLang="zh-CN" b="1" dirty="0">
                <a:latin typeface="Times New Roman" panose="02020603050405020304" pitchFamily="18" charset="0"/>
                <a:ea typeface="+mj-ea"/>
                <a:cs typeface="Times New Roman" panose="02020603050405020304" pitchFamily="18" charset="0"/>
              </a:rPr>
              <a:t>γ</a:t>
            </a:r>
            <a:r>
              <a:rPr lang="zh-CN" altLang="en-US" b="1" dirty="0">
                <a:latin typeface="Times New Roman" panose="02020603050405020304" pitchFamily="18" charset="0"/>
                <a:ea typeface="+mj-ea"/>
                <a:cs typeface="Times New Roman" panose="02020603050405020304" pitchFamily="18" charset="0"/>
              </a:rPr>
              <a:t>能谱装置。</a:t>
            </a:r>
            <a:endParaRPr lang="en-US" altLang="zh-CN" b="1" dirty="0">
              <a:latin typeface="Times New Roman" panose="02020603050405020304" pitchFamily="18" charset="0"/>
              <a:ea typeface="+mj-ea"/>
              <a:cs typeface="Times New Roman" panose="02020603050405020304" pitchFamily="18" charset="0"/>
            </a:endParaRPr>
          </a:p>
          <a:p>
            <a:pPr marL="457200" lvl="2" algn="ctr">
              <a:lnSpc>
                <a:spcPts val="2800"/>
              </a:lnSpc>
              <a:spcAft>
                <a:spcPts val="1200"/>
              </a:spcAft>
              <a:tabLst>
                <a:tab pos="266700" algn="l"/>
              </a:tabLst>
              <a:defRPr/>
            </a:pPr>
            <a:r>
              <a:rPr lang="zh-CN" altLang="en-US" b="1" dirty="0">
                <a:latin typeface="Times New Roman" panose="02020603050405020304" pitchFamily="18" charset="0"/>
                <a:ea typeface="+mj-ea"/>
                <a:cs typeface="Times New Roman" panose="02020603050405020304" pitchFamily="18" charset="0"/>
              </a:rPr>
              <a:t>十三章 中子及中子的探测</a:t>
            </a:r>
            <a:endParaRPr lang="en-US" altLang="zh-CN" b="1" dirty="0">
              <a:latin typeface="Times New Roman" panose="02020603050405020304" pitchFamily="18" charset="0"/>
              <a:ea typeface="+mj-ea"/>
              <a:cs typeface="Times New Roman" panose="02020603050405020304" pitchFamily="18" charset="0"/>
            </a:endParaRPr>
          </a:p>
          <a:p>
            <a:pPr marL="819150" lvl="2" indent="-361950">
              <a:lnSpc>
                <a:spcPts val="2800"/>
              </a:lnSpc>
              <a:spcAft>
                <a:spcPts val="1200"/>
              </a:spcAft>
              <a:buFont typeface="Arial" panose="020B0604020202020204" pitchFamily="34" charset="0"/>
              <a:buChar char="•"/>
              <a:tabLst>
                <a:tab pos="266700" algn="l"/>
              </a:tabLst>
              <a:defRPr/>
            </a:pPr>
            <a:r>
              <a:rPr lang="zh-CN" altLang="en-US" b="1" dirty="0">
                <a:latin typeface="Times New Roman" panose="02020603050405020304" pitchFamily="18" charset="0"/>
                <a:ea typeface="+mj-ea"/>
                <a:cs typeface="Times New Roman" panose="02020603050405020304" pitchFamily="18" charset="0"/>
              </a:rPr>
              <a:t>中子源</a:t>
            </a:r>
            <a:endParaRPr lang="en-US" altLang="zh-CN" b="1" dirty="0">
              <a:latin typeface="Times New Roman" panose="02020603050405020304" pitchFamily="18" charset="0"/>
              <a:ea typeface="+mj-ea"/>
              <a:cs typeface="Times New Roman" panose="02020603050405020304" pitchFamily="18" charset="0"/>
            </a:endParaRPr>
          </a:p>
          <a:p>
            <a:pPr marL="1276350" lvl="3" indent="-361950">
              <a:lnSpc>
                <a:spcPts val="2800"/>
              </a:lnSpc>
              <a:spcAft>
                <a:spcPts val="1200"/>
              </a:spcAft>
              <a:buFont typeface="Arial" panose="020B0604020202020204" pitchFamily="34" charset="0"/>
              <a:buChar char="•"/>
              <a:tabLst>
                <a:tab pos="266700" algn="l"/>
              </a:tabLst>
              <a:defRPr/>
            </a:pPr>
            <a:r>
              <a:rPr lang="zh-CN" altLang="en-US"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同位素，反应堆，加速器</a:t>
            </a:r>
            <a:endParaRPr lang="en-US" altLang="zh-CN"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endParaRPr>
          </a:p>
          <a:p>
            <a:pPr marL="819150" lvl="2" indent="-361950">
              <a:lnSpc>
                <a:spcPts val="2800"/>
              </a:lnSpc>
              <a:spcAft>
                <a:spcPts val="1200"/>
              </a:spcAft>
              <a:buFont typeface="Arial" panose="020B0604020202020204" pitchFamily="34" charset="0"/>
              <a:buChar char="•"/>
              <a:tabLst>
                <a:tab pos="266700" algn="l"/>
              </a:tabLst>
              <a:defRPr/>
            </a:pPr>
            <a:r>
              <a:rPr lang="zh-CN" altLang="en-US" b="1" dirty="0">
                <a:latin typeface="Times New Roman" panose="02020603050405020304" pitchFamily="18" charset="0"/>
                <a:ea typeface="+mj-ea"/>
                <a:cs typeface="Times New Roman" panose="02020603050405020304" pitchFamily="18" charset="0"/>
              </a:rPr>
              <a:t>中子与物质的相互作用</a:t>
            </a:r>
            <a:endParaRPr lang="en-US" altLang="zh-CN" b="1" dirty="0">
              <a:latin typeface="Times New Roman" panose="02020603050405020304" pitchFamily="18" charset="0"/>
              <a:ea typeface="+mj-ea"/>
              <a:cs typeface="Times New Roman" panose="02020603050405020304" pitchFamily="18" charset="0"/>
            </a:endParaRPr>
          </a:p>
          <a:p>
            <a:pPr marL="819150" lvl="2" indent="-361950">
              <a:lnSpc>
                <a:spcPts val="2800"/>
              </a:lnSpc>
              <a:spcAft>
                <a:spcPts val="1200"/>
              </a:spcAft>
              <a:buFont typeface="Arial" panose="020B0604020202020204" pitchFamily="34" charset="0"/>
              <a:buChar char="•"/>
              <a:tabLst>
                <a:tab pos="266700" algn="l"/>
              </a:tabLst>
              <a:defRPr/>
            </a:pPr>
            <a:r>
              <a:rPr lang="zh-CN" altLang="en-US" b="1" dirty="0">
                <a:latin typeface="Times New Roman" panose="02020603050405020304" pitchFamily="18" charset="0"/>
                <a:ea typeface="+mj-ea"/>
                <a:cs typeface="Times New Roman" panose="02020603050405020304" pitchFamily="18" charset="0"/>
              </a:rPr>
              <a:t>中子探测方法</a:t>
            </a:r>
            <a:endParaRPr lang="en-US" altLang="zh-CN" b="1" dirty="0">
              <a:latin typeface="Times New Roman" panose="02020603050405020304" pitchFamily="18" charset="0"/>
              <a:ea typeface="+mj-ea"/>
              <a:cs typeface="Times New Roman" panose="02020603050405020304" pitchFamily="18" charset="0"/>
            </a:endParaRPr>
          </a:p>
          <a:p>
            <a:pPr marL="1276350" lvl="3" indent="-361950">
              <a:lnSpc>
                <a:spcPts val="2800"/>
              </a:lnSpc>
              <a:spcAft>
                <a:spcPts val="1200"/>
              </a:spcAft>
              <a:buFont typeface="Arial" panose="020B0604020202020204" pitchFamily="34" charset="0"/>
              <a:buChar char="•"/>
              <a:tabLst>
                <a:tab pos="266700" algn="l"/>
              </a:tabLst>
              <a:defRPr/>
            </a:pPr>
            <a:r>
              <a:rPr lang="zh-CN" altLang="en-US" b="1" dirty="0">
                <a:latin typeface="Times New Roman" panose="02020603050405020304" pitchFamily="18" charset="0"/>
                <a:ea typeface="+mj-ea"/>
                <a:cs typeface="Times New Roman" panose="02020603050405020304" pitchFamily="18" charset="0"/>
              </a:rPr>
              <a:t>核反应法</a:t>
            </a:r>
            <a:r>
              <a:rPr lang="en-US" altLang="zh-CN" b="1" dirty="0">
                <a:latin typeface="Times New Roman" panose="02020603050405020304" pitchFamily="18" charset="0"/>
                <a:ea typeface="+mj-ea"/>
                <a:cs typeface="Times New Roman" panose="02020603050405020304" pitchFamily="18" charset="0"/>
              </a:rPr>
              <a:t>——</a:t>
            </a:r>
            <a:r>
              <a:rPr lang="zh-CN" altLang="en-US"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适合慢中子</a:t>
            </a:r>
            <a:endParaRPr lang="en-US" altLang="zh-CN"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endParaRPr>
          </a:p>
          <a:p>
            <a:pPr marL="1276350" lvl="3" indent="-361950">
              <a:lnSpc>
                <a:spcPts val="2800"/>
              </a:lnSpc>
              <a:spcAft>
                <a:spcPts val="1200"/>
              </a:spcAft>
              <a:buFont typeface="Arial" panose="020B0604020202020204" pitchFamily="34" charset="0"/>
              <a:buChar char="•"/>
              <a:tabLst>
                <a:tab pos="266700" algn="l"/>
              </a:tabLst>
              <a:defRPr/>
            </a:pPr>
            <a:r>
              <a:rPr lang="zh-CN" altLang="en-US" b="1" dirty="0">
                <a:latin typeface="Times New Roman" panose="02020603050405020304" pitchFamily="18" charset="0"/>
                <a:ea typeface="+mj-ea"/>
                <a:cs typeface="Times New Roman" panose="02020603050405020304" pitchFamily="18" charset="0"/>
              </a:rPr>
              <a:t>反冲法</a:t>
            </a:r>
            <a:r>
              <a:rPr lang="en-US" altLang="zh-CN" b="1" dirty="0">
                <a:latin typeface="Times New Roman" panose="02020603050405020304" pitchFamily="18" charset="0"/>
                <a:ea typeface="+mj-ea"/>
                <a:cs typeface="Times New Roman" panose="02020603050405020304" pitchFamily="18" charset="0"/>
              </a:rPr>
              <a:t>——</a:t>
            </a:r>
            <a:r>
              <a:rPr lang="zh-CN" altLang="en-US"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适合快中子</a:t>
            </a:r>
            <a:endParaRPr lang="en-US" altLang="zh-CN"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endParaRPr>
          </a:p>
          <a:p>
            <a:pPr marL="1276350" lvl="3" indent="-361950">
              <a:lnSpc>
                <a:spcPts val="2800"/>
              </a:lnSpc>
              <a:spcAft>
                <a:spcPts val="1200"/>
              </a:spcAft>
              <a:buFont typeface="Arial" panose="020B0604020202020204" pitchFamily="34" charset="0"/>
              <a:buChar char="•"/>
              <a:tabLst>
                <a:tab pos="266700" algn="l"/>
              </a:tabLst>
              <a:defRPr/>
            </a:pPr>
            <a:r>
              <a:rPr lang="zh-CN" altLang="en-US" b="1" dirty="0">
                <a:latin typeface="Times New Roman" panose="02020603050405020304" pitchFamily="18" charset="0"/>
                <a:ea typeface="+mj-ea"/>
                <a:cs typeface="Times New Roman" panose="02020603050405020304" pitchFamily="18" charset="0"/>
              </a:rPr>
              <a:t>裂变法</a:t>
            </a:r>
            <a:r>
              <a:rPr lang="en-US" altLang="zh-CN" b="1" dirty="0">
                <a:latin typeface="Times New Roman" panose="02020603050405020304" pitchFamily="18" charset="0"/>
                <a:ea typeface="+mj-ea"/>
                <a:cs typeface="Times New Roman" panose="02020603050405020304" pitchFamily="18" charset="0"/>
              </a:rPr>
              <a:t>——</a:t>
            </a:r>
            <a:r>
              <a:rPr lang="zh-CN" altLang="en-US"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巨大的反应能，高</a:t>
            </a:r>
            <a:r>
              <a:rPr lang="en-US" altLang="zh-CN"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n/γ</a:t>
            </a:r>
            <a:r>
              <a:rPr lang="zh-CN" altLang="en-US"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分辨能力</a:t>
            </a:r>
            <a:endParaRPr lang="en-US" altLang="zh-CN"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endParaRPr>
          </a:p>
          <a:p>
            <a:pPr marL="1276350" lvl="3" indent="-361950">
              <a:lnSpc>
                <a:spcPts val="2800"/>
              </a:lnSpc>
              <a:spcAft>
                <a:spcPts val="1200"/>
              </a:spcAft>
              <a:buFont typeface="Arial" panose="020B0604020202020204" pitchFamily="34" charset="0"/>
              <a:buChar char="•"/>
              <a:tabLst>
                <a:tab pos="266700" algn="l"/>
              </a:tabLst>
              <a:defRPr/>
            </a:pPr>
            <a:r>
              <a:rPr lang="zh-CN" altLang="en-US" b="1" dirty="0">
                <a:latin typeface="Times New Roman" panose="02020603050405020304" pitchFamily="18" charset="0"/>
                <a:ea typeface="+mj-ea"/>
                <a:cs typeface="Times New Roman" panose="02020603050405020304" pitchFamily="18" charset="0"/>
              </a:rPr>
              <a:t>活化法</a:t>
            </a:r>
            <a:r>
              <a:rPr lang="en-US" altLang="zh-CN" b="1" dirty="0">
                <a:latin typeface="Times New Roman" panose="02020603050405020304" pitchFamily="18" charset="0"/>
                <a:ea typeface="+mj-ea"/>
                <a:cs typeface="Times New Roman" panose="02020603050405020304" pitchFamily="18" charset="0"/>
              </a:rPr>
              <a:t>——</a:t>
            </a:r>
            <a:r>
              <a:rPr lang="zh-CN" altLang="en-US"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适应脉冲强源</a:t>
            </a:r>
            <a:endParaRPr lang="en-US" altLang="zh-CN"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endParaRPr>
          </a:p>
          <a:p>
            <a:pPr marL="819150" lvl="2" indent="-361950">
              <a:lnSpc>
                <a:spcPts val="2800"/>
              </a:lnSpc>
              <a:spcAft>
                <a:spcPts val="1200"/>
              </a:spcAft>
              <a:buFont typeface="Arial" panose="020B0604020202020204" pitchFamily="34" charset="0"/>
              <a:buChar char="•"/>
              <a:tabLst>
                <a:tab pos="266700" algn="l"/>
              </a:tabLst>
              <a:defRPr/>
            </a:pPr>
            <a:r>
              <a:rPr lang="zh-CN" altLang="en-US" b="1" dirty="0">
                <a:latin typeface="Times New Roman" panose="02020603050405020304" pitchFamily="18" charset="0"/>
                <a:ea typeface="+mj-ea"/>
                <a:cs typeface="Times New Roman" panose="02020603050405020304" pitchFamily="18" charset="0"/>
              </a:rPr>
              <a:t>气体中子探测器、中子灵敏度</a:t>
            </a:r>
            <a:endParaRPr lang="en-US" altLang="zh-CN" b="1" dirty="0">
              <a:latin typeface="Times New Roman" panose="02020603050405020304" pitchFamily="18" charset="0"/>
              <a:ea typeface="+mj-ea"/>
              <a:cs typeface="Times New Roman" panose="02020603050405020304" pitchFamily="18" charset="0"/>
            </a:endParaRPr>
          </a:p>
        </p:txBody>
      </p:sp>
      <p:sp>
        <p:nvSpPr>
          <p:cNvPr id="42" name="Text Box 7">
            <a:extLst>
              <a:ext uri="{FF2B5EF4-FFF2-40B4-BE49-F238E27FC236}">
                <a16:creationId xmlns:a16="http://schemas.microsoft.com/office/drawing/2014/main" id="{56BC7E6B-95F5-4EB3-8000-E1459567CC1F}"/>
              </a:ext>
            </a:extLst>
          </p:cNvPr>
          <p:cNvSpPr txBox="1">
            <a:spLocks noChangeArrowheads="1"/>
          </p:cNvSpPr>
          <p:nvPr/>
        </p:nvSpPr>
        <p:spPr bwMode="auto">
          <a:xfrm>
            <a:off x="96902" y="380689"/>
            <a:ext cx="5476583" cy="3945696"/>
          </a:xfrm>
          <a:prstGeom prst="rect">
            <a:avLst/>
          </a:prstGeom>
          <a:noFill/>
          <a:ln w="9525">
            <a:solidFill>
              <a:schemeClr val="bg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266700" indent="-266700">
              <a:defRPr>
                <a:solidFill>
                  <a:schemeClr val="tx1"/>
                </a:solidFill>
                <a:latin typeface="Arial" charset="0"/>
                <a:ea typeface="宋体" pitchFamily="2" charset="-122"/>
              </a:defRPr>
            </a:lvl1pPr>
            <a:lvl2pPr>
              <a:defRPr>
                <a:solidFill>
                  <a:schemeClr val="tx1"/>
                </a:solidFill>
                <a:latin typeface="Arial" charset="0"/>
                <a:ea typeface="宋体" pitchFamily="2" charset="-122"/>
              </a:defRPr>
            </a:lvl2pPr>
            <a:lvl3pPr>
              <a:defRPr>
                <a:solidFill>
                  <a:schemeClr val="tx1"/>
                </a:solidFill>
                <a:latin typeface="Arial" charset="0"/>
                <a:ea typeface="宋体" pitchFamily="2" charset="-122"/>
              </a:defRPr>
            </a:lvl3pPr>
            <a:lvl4pPr>
              <a:defRPr>
                <a:solidFill>
                  <a:schemeClr val="tx1"/>
                </a:solidFill>
                <a:latin typeface="Arial" charset="0"/>
                <a:ea typeface="宋体" pitchFamily="2" charset="-122"/>
              </a:defRPr>
            </a:lvl4pPr>
            <a:lvl5pPr>
              <a:defRPr>
                <a:solidFill>
                  <a:schemeClr val="tx1"/>
                </a:solidFill>
                <a:latin typeface="Arial" charset="0"/>
                <a:ea typeface="宋体" pitchFamily="2" charset="-122"/>
              </a:defRPr>
            </a:lvl5pPr>
            <a:lvl6pPr fontAlgn="base">
              <a:spcBef>
                <a:spcPct val="0"/>
              </a:spcBef>
              <a:spcAft>
                <a:spcPct val="0"/>
              </a:spcAft>
              <a:defRPr>
                <a:solidFill>
                  <a:schemeClr val="tx1"/>
                </a:solidFill>
                <a:latin typeface="Arial" charset="0"/>
                <a:ea typeface="宋体" pitchFamily="2" charset="-122"/>
              </a:defRPr>
            </a:lvl6pPr>
            <a:lvl7pPr fontAlgn="base">
              <a:spcBef>
                <a:spcPct val="0"/>
              </a:spcBef>
              <a:spcAft>
                <a:spcPct val="0"/>
              </a:spcAft>
              <a:defRPr>
                <a:solidFill>
                  <a:schemeClr val="tx1"/>
                </a:solidFill>
                <a:latin typeface="Arial" charset="0"/>
                <a:ea typeface="宋体" pitchFamily="2" charset="-122"/>
              </a:defRPr>
            </a:lvl7pPr>
            <a:lvl8pPr fontAlgn="base">
              <a:spcBef>
                <a:spcPct val="0"/>
              </a:spcBef>
              <a:spcAft>
                <a:spcPct val="0"/>
              </a:spcAft>
              <a:defRPr>
                <a:solidFill>
                  <a:schemeClr val="tx1"/>
                </a:solidFill>
                <a:latin typeface="Arial" charset="0"/>
                <a:ea typeface="宋体" pitchFamily="2" charset="-122"/>
              </a:defRPr>
            </a:lvl8pPr>
            <a:lvl9pPr fontAlgn="base">
              <a:spcBef>
                <a:spcPct val="0"/>
              </a:spcBef>
              <a:spcAft>
                <a:spcPct val="0"/>
              </a:spcAft>
              <a:defRPr>
                <a:solidFill>
                  <a:schemeClr val="tx1"/>
                </a:solidFill>
                <a:latin typeface="Arial" charset="0"/>
                <a:ea typeface="宋体" pitchFamily="2" charset="-122"/>
              </a:defRPr>
            </a:lvl9pPr>
          </a:lstStyle>
          <a:p>
            <a:pPr>
              <a:spcAft>
                <a:spcPts val="600"/>
              </a:spcAft>
              <a:buFont typeface="Wingdings" pitchFamily="2" charset="2"/>
              <a:buChar char="Ø"/>
              <a:defRPr/>
            </a:pPr>
            <a:r>
              <a:rPr lang="zh-CN" altLang="en-US" sz="2400" b="1" dirty="0">
                <a:solidFill>
                  <a:srgbClr val="FF0000"/>
                </a:solidFill>
                <a:latin typeface="Times New Roman" panose="02020603050405020304" pitchFamily="18" charset="0"/>
                <a:ea typeface="隶书" pitchFamily="49" charset="-122"/>
                <a:cs typeface="Times New Roman" panose="02020603050405020304" pitchFamily="18" charset="0"/>
              </a:rPr>
              <a:t>上节回顾：</a:t>
            </a:r>
          </a:p>
          <a:p>
            <a:pPr marL="819150" lvl="2" indent="-361950">
              <a:lnSpc>
                <a:spcPts val="2800"/>
              </a:lnSpc>
              <a:spcAft>
                <a:spcPts val="1200"/>
              </a:spcAft>
              <a:buFont typeface="Wingdings" pitchFamily="2" charset="2"/>
              <a:buChar char="p"/>
              <a:tabLst>
                <a:tab pos="266700" algn="l"/>
              </a:tabLst>
              <a:defRPr/>
            </a:pPr>
            <a:r>
              <a:rPr lang="zh-CN" altLang="en-US" b="1" dirty="0">
                <a:latin typeface="Times New Roman" panose="02020603050405020304" pitchFamily="18" charset="0"/>
                <a:ea typeface="+mj-ea"/>
                <a:cs typeface="Times New Roman" panose="02020603050405020304" pitchFamily="18" charset="0"/>
              </a:rPr>
              <a:t>活度测量时需要关注的问题</a:t>
            </a:r>
            <a:endParaRPr lang="en-US" altLang="zh-CN" b="1" dirty="0">
              <a:latin typeface="Times New Roman" panose="02020603050405020304" pitchFamily="18" charset="0"/>
              <a:ea typeface="+mj-ea"/>
              <a:cs typeface="Times New Roman" panose="02020603050405020304" pitchFamily="18" charset="0"/>
            </a:endParaRPr>
          </a:p>
          <a:p>
            <a:pPr marL="819150" lvl="2" indent="-361950">
              <a:lnSpc>
                <a:spcPts val="2800"/>
              </a:lnSpc>
              <a:spcAft>
                <a:spcPts val="1200"/>
              </a:spcAft>
              <a:buFont typeface="Wingdings" pitchFamily="2" charset="2"/>
              <a:buChar char="p"/>
              <a:tabLst>
                <a:tab pos="266700" algn="l"/>
              </a:tabLst>
              <a:defRPr/>
            </a:pPr>
            <a:r>
              <a:rPr lang="zh-CN" altLang="en-US" b="1" dirty="0">
                <a:latin typeface="Times New Roman" panose="02020603050405020304" pitchFamily="18" charset="0"/>
                <a:ea typeface="+mj-ea"/>
                <a:cs typeface="Times New Roman" panose="02020603050405020304" pitchFamily="18" charset="0"/>
              </a:rPr>
              <a:t>符合法（提升</a:t>
            </a:r>
            <a:r>
              <a:rPr lang="zh-CN" altLang="en-US" b="1" dirty="0">
                <a:solidFill>
                  <a:srgbClr val="FF0000"/>
                </a:solidFill>
                <a:latin typeface="黑体" panose="02010609060101010101" pitchFamily="49" charset="-122"/>
                <a:ea typeface="黑体" panose="02010609060101010101" pitchFamily="49" charset="-122"/>
                <a:cs typeface="Times New Roman" panose="02020603050405020304" pitchFamily="18" charset="0"/>
              </a:rPr>
              <a:t>信本比</a:t>
            </a:r>
            <a:r>
              <a:rPr lang="zh-CN" altLang="en-US" b="1" dirty="0">
                <a:latin typeface="Times New Roman" panose="02020603050405020304" pitchFamily="18" charset="0"/>
                <a:ea typeface="+mj-ea"/>
                <a:cs typeface="Times New Roman" panose="02020603050405020304" pitchFamily="18" charset="0"/>
              </a:rPr>
              <a:t>的重要方法）</a:t>
            </a:r>
            <a:endParaRPr lang="en-US" altLang="zh-CN" b="1" dirty="0">
              <a:latin typeface="Times New Roman" panose="02020603050405020304" pitchFamily="18" charset="0"/>
              <a:ea typeface="+mj-ea"/>
              <a:cs typeface="Times New Roman" panose="02020603050405020304" pitchFamily="18" charset="0"/>
            </a:endParaRPr>
          </a:p>
          <a:p>
            <a:pPr marL="1276350" lvl="3" indent="-361950">
              <a:lnSpc>
                <a:spcPts val="2800"/>
              </a:lnSpc>
              <a:spcAft>
                <a:spcPts val="1200"/>
              </a:spcAft>
              <a:buFont typeface="Arial" panose="020B0604020202020204" pitchFamily="34" charset="0"/>
              <a:buChar char="•"/>
              <a:tabLst>
                <a:tab pos="266700" algn="l"/>
              </a:tabLst>
              <a:defRPr/>
            </a:pPr>
            <a:r>
              <a:rPr lang="zh-CN" altLang="en-US" b="1" dirty="0">
                <a:latin typeface="Times New Roman" panose="02020603050405020304" pitchFamily="18" charset="0"/>
                <a:ea typeface="+mj-ea"/>
                <a:cs typeface="Times New Roman" panose="02020603050405020304" pitchFamily="18" charset="0"/>
              </a:rPr>
              <a:t>真符合、反符合</a:t>
            </a:r>
            <a:endParaRPr lang="en-US" altLang="zh-CN" b="1" dirty="0">
              <a:latin typeface="Times New Roman" panose="02020603050405020304" pitchFamily="18" charset="0"/>
              <a:ea typeface="+mj-ea"/>
              <a:cs typeface="Times New Roman" panose="02020603050405020304" pitchFamily="18" charset="0"/>
            </a:endParaRPr>
          </a:p>
          <a:p>
            <a:pPr marL="1276350" lvl="3" indent="-361950">
              <a:lnSpc>
                <a:spcPts val="2800"/>
              </a:lnSpc>
              <a:spcAft>
                <a:spcPts val="1200"/>
              </a:spcAft>
              <a:buFont typeface="Arial" panose="020B0604020202020204" pitchFamily="34" charset="0"/>
              <a:buChar char="•"/>
              <a:tabLst>
                <a:tab pos="266700" algn="l"/>
              </a:tabLst>
              <a:defRPr/>
            </a:pPr>
            <a:r>
              <a:rPr lang="zh-CN" altLang="en-US" b="1" dirty="0">
                <a:latin typeface="Times New Roman" panose="02020603050405020304" pitchFamily="18" charset="0"/>
                <a:ea typeface="+mj-ea"/>
                <a:cs typeface="Times New Roman" panose="02020603050405020304" pitchFamily="18" charset="0"/>
              </a:rPr>
              <a:t>偶然符合</a:t>
            </a:r>
            <a:endParaRPr lang="en-US" altLang="zh-CN" b="1" dirty="0">
              <a:latin typeface="Times New Roman" panose="02020603050405020304" pitchFamily="18" charset="0"/>
              <a:ea typeface="+mj-ea"/>
              <a:cs typeface="Times New Roman" panose="02020603050405020304" pitchFamily="18" charset="0"/>
            </a:endParaRPr>
          </a:p>
          <a:p>
            <a:pPr marL="1276350" lvl="3" indent="-361950">
              <a:lnSpc>
                <a:spcPts val="2800"/>
              </a:lnSpc>
              <a:spcAft>
                <a:spcPts val="1200"/>
              </a:spcAft>
              <a:buFont typeface="Arial" panose="020B0604020202020204" pitchFamily="34" charset="0"/>
              <a:buChar char="•"/>
              <a:tabLst>
                <a:tab pos="266700" algn="l"/>
              </a:tabLst>
              <a:defRPr/>
            </a:pPr>
            <a:r>
              <a:rPr lang="zh-CN" altLang="en-US" b="1" dirty="0">
                <a:latin typeface="Times New Roman" panose="02020603050405020304" pitchFamily="18" charset="0"/>
                <a:ea typeface="+mj-ea"/>
                <a:cs typeface="Times New Roman" panose="02020603050405020304" pitchFamily="18" charset="0"/>
              </a:rPr>
              <a:t>延迟符合、符合曲线，符合分辨时间</a:t>
            </a:r>
            <a:endParaRPr lang="en-US" altLang="zh-CN" b="1" dirty="0">
              <a:latin typeface="Times New Roman" panose="02020603050405020304" pitchFamily="18" charset="0"/>
              <a:ea typeface="+mj-ea"/>
              <a:cs typeface="Times New Roman" panose="02020603050405020304" pitchFamily="18" charset="0"/>
            </a:endParaRPr>
          </a:p>
          <a:p>
            <a:pPr marL="1276350" lvl="3" indent="-361950">
              <a:lnSpc>
                <a:spcPts val="2800"/>
              </a:lnSpc>
              <a:spcAft>
                <a:spcPts val="1200"/>
              </a:spcAft>
              <a:buFont typeface="Arial" panose="020B0604020202020204" pitchFamily="34" charset="0"/>
              <a:buChar char="•"/>
              <a:tabLst>
                <a:tab pos="266700" algn="l"/>
              </a:tabLst>
              <a:defRPr/>
            </a:pPr>
            <a:r>
              <a:rPr lang="zh-CN" altLang="en-US" b="1" dirty="0">
                <a:latin typeface="Times New Roman" panose="02020603050405020304" pitchFamily="18" charset="0"/>
                <a:ea typeface="+mj-ea"/>
                <a:cs typeface="Times New Roman" panose="02020603050405020304" pitchFamily="18" charset="0"/>
              </a:rPr>
              <a:t>真偶符合比</a:t>
            </a:r>
            <a:endParaRPr lang="en-US" altLang="zh-CN" b="1" dirty="0">
              <a:latin typeface="Times New Roman" panose="02020603050405020304" pitchFamily="18" charset="0"/>
              <a:ea typeface="+mj-ea"/>
              <a:cs typeface="Times New Roman" panose="02020603050405020304" pitchFamily="18" charset="0"/>
            </a:endParaRPr>
          </a:p>
          <a:p>
            <a:pPr marL="1276350" lvl="3" indent="-361950">
              <a:lnSpc>
                <a:spcPts val="2800"/>
              </a:lnSpc>
              <a:spcAft>
                <a:spcPts val="1200"/>
              </a:spcAft>
              <a:buFont typeface="Arial" panose="020B0604020202020204" pitchFamily="34" charset="0"/>
              <a:buChar char="•"/>
              <a:tabLst>
                <a:tab pos="266700" algn="l"/>
              </a:tabLst>
              <a:defRPr/>
            </a:pPr>
            <a:r>
              <a:rPr lang="zh-CN" altLang="en-US" b="1" dirty="0">
                <a:latin typeface="Times New Roman" panose="02020603050405020304" pitchFamily="18" charset="0"/>
                <a:ea typeface="+mj-ea"/>
                <a:cs typeface="Times New Roman" panose="02020603050405020304" pitchFamily="18" charset="0"/>
              </a:rPr>
              <a:t>基于符合的能谱测量装置</a:t>
            </a:r>
            <a:endParaRPr lang="en-US" altLang="zh-CN" b="1" dirty="0">
              <a:latin typeface="Times New Roman" panose="02020603050405020304" pitchFamily="18" charset="0"/>
              <a:ea typeface="+mj-ea"/>
              <a:cs typeface="Times New Roman" panose="02020603050405020304" pitchFamily="18" charset="0"/>
            </a:endParaRPr>
          </a:p>
        </p:txBody>
      </p:sp>
    </p:spTree>
    <p:extLst>
      <p:ext uri="{BB962C8B-B14F-4D97-AF65-F5344CB8AC3E}">
        <p14:creationId xmlns:p14="http://schemas.microsoft.com/office/powerpoint/2010/main" val="2880684084"/>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91F4F6D-94C8-442F-BB22-68C900A8EF7A}"/>
              </a:ext>
            </a:extLst>
          </p:cNvPr>
          <p:cNvSpPr>
            <a:spLocks noGrp="1"/>
          </p:cNvSpPr>
          <p:nvPr>
            <p:ph idx="13"/>
          </p:nvPr>
        </p:nvSpPr>
        <p:spPr>
          <a:solidFill>
            <a:schemeClr val="bg1">
              <a:lumMod val="95000"/>
            </a:schemeClr>
          </a:solidFill>
        </p:spPr>
        <p:txBody>
          <a:bodyPr>
            <a:normAutofit fontScale="92500" lnSpcReduction="10000"/>
          </a:bodyPr>
          <a:lstStyle/>
          <a:p>
            <a:r>
              <a:rPr lang="zh-CN" altLang="en-US" dirty="0"/>
              <a:t>第十二章 辐射测量方法</a:t>
            </a:r>
          </a:p>
        </p:txBody>
      </p:sp>
      <p:sp>
        <p:nvSpPr>
          <p:cNvPr id="3" name="内容占位符 2">
            <a:extLst>
              <a:ext uri="{FF2B5EF4-FFF2-40B4-BE49-F238E27FC236}">
                <a16:creationId xmlns:a16="http://schemas.microsoft.com/office/drawing/2014/main" id="{A75CAED3-680C-4758-9290-D7F83464047C}"/>
              </a:ext>
            </a:extLst>
          </p:cNvPr>
          <p:cNvSpPr>
            <a:spLocks noGrp="1"/>
          </p:cNvSpPr>
          <p:nvPr>
            <p:ph idx="14"/>
          </p:nvPr>
        </p:nvSpPr>
        <p:spPr>
          <a:solidFill>
            <a:schemeClr val="accent6">
              <a:lumMod val="20000"/>
              <a:lumOff val="80000"/>
            </a:schemeClr>
          </a:solidFill>
          <a:ln>
            <a:solidFill>
              <a:schemeClr val="bg1"/>
            </a:solidFill>
          </a:ln>
          <a:effectLst>
            <a:outerShdw blurRad="50800" dist="38100" dir="5400000" algn="t" rotWithShape="0">
              <a:prstClr val="black">
                <a:alpha val="40000"/>
              </a:prstClr>
            </a:outerShdw>
          </a:effectLst>
        </p:spPr>
        <p:txBody>
          <a:bodyPr vert="horz" lIns="91440" tIns="45720" rIns="91440" bIns="45720" rtlCol="0">
            <a:normAutofit fontScale="92500" lnSpcReduction="10000"/>
          </a:bodyPr>
          <a:lstStyle/>
          <a:p>
            <a:r>
              <a:rPr lang="en-US" altLang="zh-CN" dirty="0"/>
              <a:t>12.3 </a:t>
            </a:r>
            <a:r>
              <a:rPr lang="zh-CN" altLang="en-US" dirty="0"/>
              <a:t>能量测量</a:t>
            </a:r>
          </a:p>
        </p:txBody>
      </p:sp>
      <p:sp>
        <p:nvSpPr>
          <p:cNvPr id="4" name="内容占位符 3">
            <a:extLst>
              <a:ext uri="{FF2B5EF4-FFF2-40B4-BE49-F238E27FC236}">
                <a16:creationId xmlns:a16="http://schemas.microsoft.com/office/drawing/2014/main" id="{8CB15751-05D1-4CAC-9F8C-D89B3F972815}"/>
              </a:ext>
            </a:extLst>
          </p:cNvPr>
          <p:cNvSpPr>
            <a:spLocks noGrp="1"/>
          </p:cNvSpPr>
          <p:nvPr>
            <p:ph idx="15"/>
          </p:nvPr>
        </p:nvSpPr>
        <p:spPr>
          <a:xfrm>
            <a:off x="5170096" y="1"/>
            <a:ext cx="1887753" cy="284671"/>
          </a:xfrm>
          <a:solidFill>
            <a:schemeClr val="accent4">
              <a:lumMod val="20000"/>
              <a:lumOff val="80000"/>
            </a:schemeClr>
          </a:solidFill>
        </p:spPr>
        <p:txBody>
          <a:bodyPr>
            <a:normAutofit fontScale="85000" lnSpcReduction="10000"/>
          </a:bodyPr>
          <a:lstStyle/>
          <a:p>
            <a:r>
              <a:rPr lang="zh-CN" altLang="en-US" dirty="0"/>
              <a:t>二</a:t>
            </a:r>
            <a:r>
              <a:rPr lang="en-US" altLang="zh-CN" dirty="0"/>
              <a:t>. </a:t>
            </a:r>
            <a:r>
              <a:rPr lang="zh-CN" altLang="en-US" dirty="0"/>
              <a:t>带电粒子能量测量</a:t>
            </a:r>
          </a:p>
        </p:txBody>
      </p:sp>
      <p:pic>
        <p:nvPicPr>
          <p:cNvPr id="8" name="Picture 21" descr="R-E6">
            <a:extLst>
              <a:ext uri="{FF2B5EF4-FFF2-40B4-BE49-F238E27FC236}">
                <a16:creationId xmlns:a16="http://schemas.microsoft.com/office/drawing/2014/main" id="{6746078E-792B-4288-A3BA-35487D00514C}"/>
              </a:ext>
            </a:extLst>
          </p:cNvPr>
          <p:cNvPicPr>
            <a:picLocks noChangeAspect="1" noChangeArrowheads="1"/>
          </p:cNvPicPr>
          <p:nvPr/>
        </p:nvPicPr>
        <p:blipFill>
          <a:blip r:embed="rId3">
            <a:lum contrast="30000"/>
            <a:grayscl/>
            <a:extLst>
              <a:ext uri="{28A0092B-C50C-407E-A947-70E740481C1C}">
                <a14:useLocalDpi xmlns:a14="http://schemas.microsoft.com/office/drawing/2010/main" val="0"/>
              </a:ext>
            </a:extLst>
          </a:blip>
          <a:srcRect/>
          <a:stretch>
            <a:fillRect/>
          </a:stretch>
        </p:blipFill>
        <p:spPr bwMode="auto">
          <a:xfrm>
            <a:off x="-1" y="1024516"/>
            <a:ext cx="4619625" cy="58334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 Box 3">
            <a:extLst>
              <a:ext uri="{FF2B5EF4-FFF2-40B4-BE49-F238E27FC236}">
                <a16:creationId xmlns:a16="http://schemas.microsoft.com/office/drawing/2014/main" id="{3EAEDA0D-F75F-439C-AC5C-77E20A858993}"/>
              </a:ext>
            </a:extLst>
          </p:cNvPr>
          <p:cNvSpPr txBox="1">
            <a:spLocks noChangeArrowheads="1"/>
          </p:cNvSpPr>
          <p:nvPr/>
        </p:nvSpPr>
        <p:spPr bwMode="auto">
          <a:xfrm>
            <a:off x="792909" y="477796"/>
            <a:ext cx="3124200" cy="523220"/>
          </a:xfrm>
          <a:prstGeom prst="rect">
            <a:avLst/>
          </a:prstGeom>
          <a:solidFill>
            <a:schemeClr val="accent3">
              <a:lumMod val="20000"/>
              <a:lumOff val="80000"/>
            </a:schemeClr>
          </a:solidFill>
          <a:ln w="38100" cmpd="dbl" algn="ctr">
            <a:solidFill>
              <a:srgbClr val="66FF33"/>
            </a:solidFill>
            <a:miter lim="800000"/>
            <a:headEnd/>
            <a:tailEnd/>
          </a:ln>
          <a:effectLst/>
        </p:spPr>
        <p:txBody>
          <a:bodyPr>
            <a:spAutoFit/>
          </a:bodyPr>
          <a:lstStyle/>
          <a:p>
            <a:pPr>
              <a:spcBef>
                <a:spcPct val="10000"/>
              </a:spcBef>
              <a:defRPr/>
            </a:pPr>
            <a:r>
              <a:rPr lang="en-US" altLang="zh-CN" sz="2800" b="1" dirty="0">
                <a:solidFill>
                  <a:srgbClr val="0000FF"/>
                </a:solidFill>
                <a:effectLst>
                  <a:outerShdw blurRad="38100" dist="38100" dir="2700000" algn="tl">
                    <a:srgbClr val="C0C0C0"/>
                  </a:outerShdw>
                </a:effectLst>
                <a:latin typeface="楷体" panose="02010609060101010101" pitchFamily="49" charset="-122"/>
                <a:ea typeface="楷体" panose="02010609060101010101" pitchFamily="49" charset="-122"/>
              </a:rPr>
              <a:t>1. </a:t>
            </a:r>
            <a:r>
              <a:rPr lang="zh-CN" altLang="en-US" sz="2800" b="1" dirty="0">
                <a:solidFill>
                  <a:srgbClr val="FF0000"/>
                </a:solidFill>
                <a:effectLst>
                  <a:outerShdw blurRad="38100" dist="38100" dir="2700000" algn="tl">
                    <a:srgbClr val="C0C0C0"/>
                  </a:outerShdw>
                </a:effectLst>
                <a:latin typeface="黑体" panose="02010609060101010101" pitchFamily="49" charset="-122"/>
                <a:ea typeface="黑体" panose="02010609060101010101" pitchFamily="49" charset="-122"/>
              </a:rPr>
              <a:t>射程</a:t>
            </a:r>
            <a:r>
              <a:rPr lang="zh-CN" altLang="en-US" sz="2800" b="1" dirty="0">
                <a:solidFill>
                  <a:srgbClr val="0000FF"/>
                </a:solidFill>
                <a:effectLst>
                  <a:outerShdw blurRad="38100" dist="38100" dir="2700000" algn="tl">
                    <a:srgbClr val="C0C0C0"/>
                  </a:outerShdw>
                </a:effectLst>
                <a:latin typeface="楷体" panose="02010609060101010101" pitchFamily="49" charset="-122"/>
                <a:ea typeface="楷体" panose="02010609060101010101" pitchFamily="49" charset="-122"/>
              </a:rPr>
              <a:t>测量方法</a:t>
            </a:r>
          </a:p>
        </p:txBody>
      </p:sp>
      <p:grpSp>
        <p:nvGrpSpPr>
          <p:cNvPr id="11" name="组合 10">
            <a:extLst>
              <a:ext uri="{FF2B5EF4-FFF2-40B4-BE49-F238E27FC236}">
                <a16:creationId xmlns:a16="http://schemas.microsoft.com/office/drawing/2014/main" id="{F2E839A6-6F63-4534-AD2A-97E744B80BE3}"/>
              </a:ext>
            </a:extLst>
          </p:cNvPr>
          <p:cNvGrpSpPr/>
          <p:nvPr/>
        </p:nvGrpSpPr>
        <p:grpSpPr>
          <a:xfrm>
            <a:off x="5475390" y="477796"/>
            <a:ext cx="6492534" cy="5902408"/>
            <a:chOff x="4593929" y="409667"/>
            <a:chExt cx="6492534" cy="5902408"/>
          </a:xfrm>
        </p:grpSpPr>
        <p:sp>
          <p:nvSpPr>
            <p:cNvPr id="12" name="Text Box 20">
              <a:extLst>
                <a:ext uri="{FF2B5EF4-FFF2-40B4-BE49-F238E27FC236}">
                  <a16:creationId xmlns:a16="http://schemas.microsoft.com/office/drawing/2014/main" id="{18C6AEAE-F674-4929-B2F9-1636E085A8EB}"/>
                </a:ext>
              </a:extLst>
            </p:cNvPr>
            <p:cNvSpPr txBox="1">
              <a:spLocks noChangeArrowheads="1"/>
            </p:cNvSpPr>
            <p:nvPr/>
          </p:nvSpPr>
          <p:spPr bwMode="auto">
            <a:xfrm>
              <a:off x="4919228" y="409667"/>
              <a:ext cx="2881313" cy="523220"/>
            </a:xfrm>
            <a:prstGeom prst="rect">
              <a:avLst/>
            </a:prstGeom>
            <a:solidFill>
              <a:schemeClr val="accent3">
                <a:lumMod val="20000"/>
                <a:lumOff val="80000"/>
              </a:schemeClr>
            </a:solidFill>
            <a:ln w="38100" cmpd="dbl" algn="ctr">
              <a:solidFill>
                <a:srgbClr val="66FF33"/>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zh-CN"/>
              </a:defPPr>
              <a:lvl1pPr>
                <a:spcBef>
                  <a:spcPct val="10000"/>
                </a:spcBef>
                <a:defRPr sz="2800" b="1">
                  <a:solidFill>
                    <a:srgbClr val="0000FF"/>
                  </a:solidFill>
                  <a:effectLst>
                    <a:outerShdw blurRad="38100" dist="38100" dir="2700000" algn="tl">
                      <a:srgbClr val="C0C0C0"/>
                    </a:outerShdw>
                  </a:effectLst>
                  <a:latin typeface="楷体" panose="02010609060101010101" pitchFamily="49" charset="-122"/>
                  <a:ea typeface="楷体" panose="02010609060101010101" pitchFamily="49" charset="-122"/>
                </a:defRPr>
              </a:lvl1pPr>
            </a:lstStyle>
            <a:p>
              <a:r>
                <a:rPr lang="en-US" altLang="zh-CN" dirty="0"/>
                <a:t>2. </a:t>
              </a:r>
              <a:r>
                <a:rPr lang="zh-CN" altLang="en-US" dirty="0">
                  <a:solidFill>
                    <a:srgbClr val="FF0000"/>
                  </a:solidFill>
                  <a:latin typeface="黑体" panose="02010609060101010101" pitchFamily="49" charset="-122"/>
                  <a:ea typeface="黑体" panose="02010609060101010101" pitchFamily="49" charset="-122"/>
                </a:rPr>
                <a:t>磁分析</a:t>
              </a:r>
              <a:r>
                <a:rPr lang="zh-CN" altLang="en-US" dirty="0"/>
                <a:t>方法</a:t>
              </a:r>
            </a:p>
          </p:txBody>
        </p:sp>
        <p:pic>
          <p:nvPicPr>
            <p:cNvPr id="13" name="Picture 39">
              <a:extLst>
                <a:ext uri="{FF2B5EF4-FFF2-40B4-BE49-F238E27FC236}">
                  <a16:creationId xmlns:a16="http://schemas.microsoft.com/office/drawing/2014/main" id="{988F5925-1ADE-4D4C-BF4F-D66CE7D3EF98}"/>
                </a:ext>
              </a:extLst>
            </p:cNvPr>
            <p:cNvPicPr>
              <a:picLocks noChangeAspect="1" noChangeArrowheads="1"/>
            </p:cNvPicPr>
            <p:nvPr/>
          </p:nvPicPr>
          <p:blipFill>
            <a:blip r:embed="rId4" cstate="print">
              <a:lum bright="12000"/>
              <a:extLst>
                <a:ext uri="{28A0092B-C50C-407E-A947-70E740481C1C}">
                  <a14:useLocalDpi xmlns:a14="http://schemas.microsoft.com/office/drawing/2010/main" val="0"/>
                </a:ext>
              </a:extLst>
            </a:blip>
            <a:srcRect l="8269" r="10915" b="23138"/>
            <a:stretch>
              <a:fillRect/>
            </a:stretch>
          </p:blipFill>
          <p:spPr bwMode="auto">
            <a:xfrm>
              <a:off x="4593929" y="1326739"/>
              <a:ext cx="6492534" cy="4205832"/>
            </a:xfrm>
            <a:prstGeom prst="rect">
              <a:avLst/>
            </a:prstGeom>
            <a:noFill/>
            <a:ln>
              <a:noFill/>
            </a:ln>
            <a:effectLst/>
            <a:extLst>
              <a:ext uri="{909E8E84-426E-40DD-AFC4-6F175D3DCCD1}">
                <a14:hiddenFill xmlns:a14="http://schemas.microsoft.com/office/drawing/2010/main">
                  <a:solidFill>
                    <a:schemeClr val="bg2"/>
                  </a:solidFill>
                </a14:hiddenFill>
              </a:ext>
              <a:ext uri="{91240B29-F687-4F45-9708-019B960494DF}">
                <a14:hiddenLine xmlns:a14="http://schemas.microsoft.com/office/drawing/2010/main" w="19050" algn="ctr">
                  <a:solidFill>
                    <a:srgbClr val="66FF33"/>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4" name="对象 13">
              <a:extLst>
                <a:ext uri="{FF2B5EF4-FFF2-40B4-BE49-F238E27FC236}">
                  <a16:creationId xmlns:a16="http://schemas.microsoft.com/office/drawing/2014/main" id="{7121B2FA-44AA-4DCF-A6D6-33CDD115C090}"/>
                </a:ext>
              </a:extLst>
            </p:cNvPr>
            <p:cNvGraphicFramePr>
              <a:graphicFrameLocks noChangeAspect="1"/>
            </p:cNvGraphicFramePr>
            <p:nvPr/>
          </p:nvGraphicFramePr>
          <p:xfrm>
            <a:off x="6089823" y="5664003"/>
            <a:ext cx="2875820" cy="648072"/>
          </p:xfrm>
          <a:graphic>
            <a:graphicData uri="http://schemas.openxmlformats.org/presentationml/2006/ole">
              <mc:AlternateContent xmlns:mc="http://schemas.openxmlformats.org/markup-compatibility/2006">
                <mc:Choice xmlns:v="urn:schemas-microsoft-com:vml" Requires="v">
                  <p:oleObj spid="_x0000_s492548" name="Equation" r:id="rId5" imgW="901440" imgH="203040" progId="Equation.DSMT4">
                    <p:embed/>
                  </p:oleObj>
                </mc:Choice>
                <mc:Fallback>
                  <p:oleObj name="Equation" r:id="rId5" imgW="901440" imgH="203040" progId="Equation.DSMT4">
                    <p:embed/>
                    <p:pic>
                      <p:nvPicPr>
                        <p:cNvPr id="14" name="对象 13">
                          <a:extLst>
                            <a:ext uri="{FF2B5EF4-FFF2-40B4-BE49-F238E27FC236}">
                              <a16:creationId xmlns:a16="http://schemas.microsoft.com/office/drawing/2014/main" id="{7121B2FA-44AA-4DCF-A6D6-33CDD115C090}"/>
                            </a:ext>
                          </a:extLst>
                        </p:cNvPr>
                        <p:cNvPicPr/>
                        <p:nvPr/>
                      </p:nvPicPr>
                      <p:blipFill>
                        <a:blip r:embed="rId6"/>
                        <a:stretch>
                          <a:fillRect/>
                        </a:stretch>
                      </p:blipFill>
                      <p:spPr>
                        <a:xfrm>
                          <a:off x="6089823" y="5664003"/>
                          <a:ext cx="2875820" cy="648072"/>
                        </a:xfrm>
                        <a:prstGeom prst="rect">
                          <a:avLst/>
                        </a:prstGeom>
                      </p:spPr>
                    </p:pic>
                  </p:oleObj>
                </mc:Fallback>
              </mc:AlternateContent>
            </a:graphicData>
          </a:graphic>
        </p:graphicFrame>
      </p:grpSp>
      <p:sp>
        <p:nvSpPr>
          <p:cNvPr id="7" name="内容占位符 6">
            <a:extLst>
              <a:ext uri="{FF2B5EF4-FFF2-40B4-BE49-F238E27FC236}">
                <a16:creationId xmlns:a16="http://schemas.microsoft.com/office/drawing/2014/main" id="{00434D53-870F-4D25-A1FB-D0C52B994FCE}"/>
              </a:ext>
            </a:extLst>
          </p:cNvPr>
          <p:cNvSpPr>
            <a:spLocks noGrp="1"/>
          </p:cNvSpPr>
          <p:nvPr>
            <p:ph idx="16"/>
          </p:nvPr>
        </p:nvSpPr>
        <p:spPr>
          <a:xfrm>
            <a:off x="7057849" y="1"/>
            <a:ext cx="5134151" cy="284671"/>
          </a:xfrm>
          <a:solidFill>
            <a:srgbClr val="FFFF00"/>
          </a:solidFill>
        </p:spPr>
        <p:txBody>
          <a:bodyPr>
            <a:normAutofit fontScale="92500" lnSpcReduction="10000"/>
          </a:bodyPr>
          <a:lstStyle/>
          <a:p>
            <a:r>
              <a:rPr lang="en-US" altLang="zh-CN" dirty="0"/>
              <a:t>1. </a:t>
            </a:r>
            <a:r>
              <a:rPr lang="zh-CN" altLang="en-US" dirty="0"/>
              <a:t>射程测量方法、</a:t>
            </a:r>
            <a:r>
              <a:rPr lang="en-US" altLang="zh-CN" dirty="0"/>
              <a:t>2. </a:t>
            </a:r>
            <a:r>
              <a:rPr lang="zh-CN" altLang="en-US" dirty="0"/>
              <a:t>磁分析方法</a:t>
            </a:r>
          </a:p>
        </p:txBody>
      </p:sp>
    </p:spTree>
    <p:extLst>
      <p:ext uri="{BB962C8B-B14F-4D97-AF65-F5344CB8AC3E}">
        <p14:creationId xmlns:p14="http://schemas.microsoft.com/office/powerpoint/2010/main" val="21285577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up)">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91F4F6D-94C8-442F-BB22-68C900A8EF7A}"/>
              </a:ext>
            </a:extLst>
          </p:cNvPr>
          <p:cNvSpPr>
            <a:spLocks noGrp="1"/>
          </p:cNvSpPr>
          <p:nvPr>
            <p:ph idx="13"/>
          </p:nvPr>
        </p:nvSpPr>
        <p:spPr>
          <a:solidFill>
            <a:schemeClr val="bg1">
              <a:lumMod val="95000"/>
            </a:schemeClr>
          </a:solidFill>
        </p:spPr>
        <p:txBody>
          <a:bodyPr>
            <a:normAutofit fontScale="92500" lnSpcReduction="10000"/>
          </a:bodyPr>
          <a:lstStyle/>
          <a:p>
            <a:r>
              <a:rPr lang="zh-CN" altLang="en-US" dirty="0"/>
              <a:t>第十二章 辐射测量方法</a:t>
            </a:r>
          </a:p>
        </p:txBody>
      </p:sp>
      <p:sp>
        <p:nvSpPr>
          <p:cNvPr id="3" name="内容占位符 2">
            <a:extLst>
              <a:ext uri="{FF2B5EF4-FFF2-40B4-BE49-F238E27FC236}">
                <a16:creationId xmlns:a16="http://schemas.microsoft.com/office/drawing/2014/main" id="{A75CAED3-680C-4758-9290-D7F83464047C}"/>
              </a:ext>
            </a:extLst>
          </p:cNvPr>
          <p:cNvSpPr>
            <a:spLocks noGrp="1"/>
          </p:cNvSpPr>
          <p:nvPr>
            <p:ph idx="14"/>
          </p:nvPr>
        </p:nvSpPr>
        <p:spPr>
          <a:solidFill>
            <a:schemeClr val="accent6">
              <a:lumMod val="20000"/>
              <a:lumOff val="80000"/>
            </a:schemeClr>
          </a:solidFill>
          <a:ln>
            <a:solidFill>
              <a:schemeClr val="bg1"/>
            </a:solidFill>
          </a:ln>
          <a:effectLst>
            <a:outerShdw blurRad="50800" dist="38100" dir="5400000" algn="t" rotWithShape="0">
              <a:prstClr val="black">
                <a:alpha val="40000"/>
              </a:prstClr>
            </a:outerShdw>
          </a:effectLst>
        </p:spPr>
        <p:txBody>
          <a:bodyPr vert="horz" lIns="91440" tIns="45720" rIns="91440" bIns="45720" rtlCol="0">
            <a:normAutofit fontScale="92500" lnSpcReduction="10000"/>
          </a:bodyPr>
          <a:lstStyle/>
          <a:p>
            <a:r>
              <a:rPr lang="en-US" altLang="zh-CN" dirty="0"/>
              <a:t>12.3 </a:t>
            </a:r>
            <a:r>
              <a:rPr lang="zh-CN" altLang="en-US" dirty="0"/>
              <a:t>能量测量</a:t>
            </a:r>
          </a:p>
        </p:txBody>
      </p:sp>
      <p:sp>
        <p:nvSpPr>
          <p:cNvPr id="4" name="内容占位符 3">
            <a:extLst>
              <a:ext uri="{FF2B5EF4-FFF2-40B4-BE49-F238E27FC236}">
                <a16:creationId xmlns:a16="http://schemas.microsoft.com/office/drawing/2014/main" id="{8CB15751-05D1-4CAC-9F8C-D89B3F972815}"/>
              </a:ext>
            </a:extLst>
          </p:cNvPr>
          <p:cNvSpPr>
            <a:spLocks noGrp="1"/>
          </p:cNvSpPr>
          <p:nvPr>
            <p:ph idx="15"/>
          </p:nvPr>
        </p:nvSpPr>
        <p:spPr>
          <a:xfrm>
            <a:off x="5170096" y="1"/>
            <a:ext cx="1887753" cy="284671"/>
          </a:xfrm>
          <a:solidFill>
            <a:schemeClr val="accent4">
              <a:lumMod val="20000"/>
              <a:lumOff val="80000"/>
            </a:schemeClr>
          </a:solidFill>
        </p:spPr>
        <p:txBody>
          <a:bodyPr>
            <a:normAutofit fontScale="85000" lnSpcReduction="10000"/>
          </a:bodyPr>
          <a:lstStyle/>
          <a:p>
            <a:r>
              <a:rPr lang="zh-CN" altLang="en-US" dirty="0"/>
              <a:t>二</a:t>
            </a:r>
            <a:r>
              <a:rPr lang="en-US" altLang="zh-CN" dirty="0"/>
              <a:t>. </a:t>
            </a:r>
            <a:r>
              <a:rPr lang="zh-CN" altLang="en-US" dirty="0"/>
              <a:t>带电粒子能量测量</a:t>
            </a:r>
          </a:p>
        </p:txBody>
      </p:sp>
      <p:sp>
        <p:nvSpPr>
          <p:cNvPr id="7" name="内容占位符 6">
            <a:extLst>
              <a:ext uri="{FF2B5EF4-FFF2-40B4-BE49-F238E27FC236}">
                <a16:creationId xmlns:a16="http://schemas.microsoft.com/office/drawing/2014/main" id="{00434D53-870F-4D25-A1FB-D0C52B994FCE}"/>
              </a:ext>
            </a:extLst>
          </p:cNvPr>
          <p:cNvSpPr>
            <a:spLocks noGrp="1"/>
          </p:cNvSpPr>
          <p:nvPr>
            <p:ph idx="16"/>
          </p:nvPr>
        </p:nvSpPr>
        <p:spPr>
          <a:xfrm>
            <a:off x="7057849" y="1"/>
            <a:ext cx="5134151" cy="284671"/>
          </a:xfrm>
          <a:solidFill>
            <a:srgbClr val="FFFF00"/>
          </a:solidFill>
        </p:spPr>
        <p:txBody>
          <a:bodyPr>
            <a:normAutofit fontScale="92500" lnSpcReduction="10000"/>
          </a:bodyPr>
          <a:lstStyle/>
          <a:p>
            <a:r>
              <a:rPr lang="en-US" altLang="zh-CN" dirty="0"/>
              <a:t>3. </a:t>
            </a:r>
            <a:r>
              <a:rPr lang="zh-CN" altLang="en-US" dirty="0"/>
              <a:t>能量灵敏探测器方法</a:t>
            </a:r>
          </a:p>
        </p:txBody>
      </p:sp>
      <p:sp>
        <p:nvSpPr>
          <p:cNvPr id="15" name="Line 22">
            <a:extLst>
              <a:ext uri="{FF2B5EF4-FFF2-40B4-BE49-F238E27FC236}">
                <a16:creationId xmlns:a16="http://schemas.microsoft.com/office/drawing/2014/main" id="{798AD03B-53D8-4A89-AC80-2D4CC5E5DF5D}"/>
              </a:ext>
            </a:extLst>
          </p:cNvPr>
          <p:cNvSpPr>
            <a:spLocks noChangeShapeType="1"/>
          </p:cNvSpPr>
          <p:nvPr/>
        </p:nvSpPr>
        <p:spPr bwMode="auto">
          <a:xfrm>
            <a:off x="3736331" y="2395712"/>
            <a:ext cx="3216275" cy="0"/>
          </a:xfrm>
          <a:prstGeom prst="line">
            <a:avLst/>
          </a:prstGeom>
          <a:noFill/>
          <a:ln w="9525">
            <a:solidFill>
              <a:srgbClr val="000000"/>
            </a:solidFill>
            <a:round/>
            <a:headEnd type="non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endParaRPr lang="zh-CN" altLang="en-US"/>
          </a:p>
        </p:txBody>
      </p:sp>
      <p:sp>
        <p:nvSpPr>
          <p:cNvPr id="16" name="Line 23">
            <a:extLst>
              <a:ext uri="{FF2B5EF4-FFF2-40B4-BE49-F238E27FC236}">
                <a16:creationId xmlns:a16="http://schemas.microsoft.com/office/drawing/2014/main" id="{D64EAA9F-B9BD-4174-8E9D-DA6FE45111C5}"/>
              </a:ext>
            </a:extLst>
          </p:cNvPr>
          <p:cNvSpPr>
            <a:spLocks noChangeShapeType="1"/>
          </p:cNvSpPr>
          <p:nvPr/>
        </p:nvSpPr>
        <p:spPr bwMode="auto">
          <a:xfrm flipV="1">
            <a:off x="3736331" y="690735"/>
            <a:ext cx="0" cy="1709737"/>
          </a:xfrm>
          <a:prstGeom prst="line">
            <a:avLst/>
          </a:prstGeom>
          <a:noFill/>
          <a:ln w="9525">
            <a:solidFill>
              <a:srgbClr val="000000"/>
            </a:solidFill>
            <a:round/>
            <a:headEnd type="non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endParaRPr lang="zh-CN" altLang="en-US"/>
          </a:p>
        </p:txBody>
      </p:sp>
      <p:sp>
        <p:nvSpPr>
          <p:cNvPr id="17" name="Freeform 24">
            <a:extLst>
              <a:ext uri="{FF2B5EF4-FFF2-40B4-BE49-F238E27FC236}">
                <a16:creationId xmlns:a16="http://schemas.microsoft.com/office/drawing/2014/main" id="{B31A0837-507C-448E-95FA-09719F895D16}"/>
              </a:ext>
            </a:extLst>
          </p:cNvPr>
          <p:cNvSpPr>
            <a:spLocks/>
          </p:cNvSpPr>
          <p:nvPr/>
        </p:nvSpPr>
        <p:spPr bwMode="auto">
          <a:xfrm>
            <a:off x="4234806" y="1274937"/>
            <a:ext cx="434975" cy="1130300"/>
          </a:xfrm>
          <a:custGeom>
            <a:avLst/>
            <a:gdLst>
              <a:gd name="T0" fmla="*/ 0 w 351"/>
              <a:gd name="T1" fmla="*/ 2147483647 h 935"/>
              <a:gd name="T2" fmla="*/ 2147483647 w 351"/>
              <a:gd name="T3" fmla="*/ 2147483647 h 935"/>
              <a:gd name="T4" fmla="*/ 2147483647 w 351"/>
              <a:gd name="T5" fmla="*/ 2147483647 h 935"/>
              <a:gd name="T6" fmla="*/ 2147483647 w 351"/>
              <a:gd name="T7" fmla="*/ 2147483647 h 935"/>
              <a:gd name="T8" fmla="*/ 2147483647 w 351"/>
              <a:gd name="T9" fmla="*/ 2147483647 h 935"/>
              <a:gd name="T10" fmla="*/ 2147483647 w 351"/>
              <a:gd name="T11" fmla="*/ 2147483647 h 935"/>
              <a:gd name="T12" fmla="*/ 2147483647 w 351"/>
              <a:gd name="T13" fmla="*/ 2147483647 h 935"/>
              <a:gd name="T14" fmla="*/ 2147483647 w 351"/>
              <a:gd name="T15" fmla="*/ 2147483647 h 935"/>
              <a:gd name="T16" fmla="*/ 2147483647 w 351"/>
              <a:gd name="T17" fmla="*/ 2147483647 h 93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51" h="935">
                <a:moveTo>
                  <a:pt x="0" y="935"/>
                </a:moveTo>
                <a:cubicBezTo>
                  <a:pt x="19" y="929"/>
                  <a:pt x="39" y="924"/>
                  <a:pt x="60" y="869"/>
                </a:cubicBezTo>
                <a:cubicBezTo>
                  <a:pt x="81" y="814"/>
                  <a:pt x="110" y="711"/>
                  <a:pt x="126" y="605"/>
                </a:cubicBezTo>
                <a:cubicBezTo>
                  <a:pt x="142" y="499"/>
                  <a:pt x="146" y="328"/>
                  <a:pt x="156" y="230"/>
                </a:cubicBezTo>
                <a:cubicBezTo>
                  <a:pt x="166" y="132"/>
                  <a:pt x="178" y="34"/>
                  <a:pt x="189" y="17"/>
                </a:cubicBezTo>
                <a:cubicBezTo>
                  <a:pt x="200" y="0"/>
                  <a:pt x="213" y="60"/>
                  <a:pt x="225" y="131"/>
                </a:cubicBezTo>
                <a:cubicBezTo>
                  <a:pt x="237" y="202"/>
                  <a:pt x="250" y="337"/>
                  <a:pt x="261" y="446"/>
                </a:cubicBezTo>
                <a:cubicBezTo>
                  <a:pt x="272" y="555"/>
                  <a:pt x="279" y="708"/>
                  <a:pt x="294" y="788"/>
                </a:cubicBezTo>
                <a:cubicBezTo>
                  <a:pt x="309" y="868"/>
                  <a:pt x="330" y="898"/>
                  <a:pt x="351" y="929"/>
                </a:cubicBezTo>
              </a:path>
            </a:pathLst>
          </a:custGeom>
          <a:noFill/>
          <a:ln w="28575" cap="flat" cmpd="sng">
            <a:solidFill>
              <a:srgbClr val="FF0000"/>
            </a:solidFill>
            <a:prstDash val="solid"/>
            <a:round/>
            <a:headEnd type="none" w="med" len="med"/>
            <a:tailEnd type="non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endParaRPr lang="zh-CN" altLang="en-US"/>
          </a:p>
        </p:txBody>
      </p:sp>
      <p:sp>
        <p:nvSpPr>
          <p:cNvPr id="18" name="Freeform 25">
            <a:extLst>
              <a:ext uri="{FF2B5EF4-FFF2-40B4-BE49-F238E27FC236}">
                <a16:creationId xmlns:a16="http://schemas.microsoft.com/office/drawing/2014/main" id="{4B922A9A-9F29-4A40-BDBA-AE588B5C4A2A}"/>
              </a:ext>
            </a:extLst>
          </p:cNvPr>
          <p:cNvSpPr>
            <a:spLocks/>
          </p:cNvSpPr>
          <p:nvPr/>
        </p:nvSpPr>
        <p:spPr bwMode="auto">
          <a:xfrm>
            <a:off x="4984106" y="1621012"/>
            <a:ext cx="730250" cy="771525"/>
          </a:xfrm>
          <a:custGeom>
            <a:avLst/>
            <a:gdLst>
              <a:gd name="T0" fmla="*/ 0 w 351"/>
              <a:gd name="T1" fmla="*/ 2147483647 h 935"/>
              <a:gd name="T2" fmla="*/ 2147483647 w 351"/>
              <a:gd name="T3" fmla="*/ 2147483647 h 935"/>
              <a:gd name="T4" fmla="*/ 2147483647 w 351"/>
              <a:gd name="T5" fmla="*/ 2147483647 h 935"/>
              <a:gd name="T6" fmla="*/ 2147483647 w 351"/>
              <a:gd name="T7" fmla="*/ 2147483647 h 935"/>
              <a:gd name="T8" fmla="*/ 2147483647 w 351"/>
              <a:gd name="T9" fmla="*/ 2147483647 h 935"/>
              <a:gd name="T10" fmla="*/ 2147483647 w 351"/>
              <a:gd name="T11" fmla="*/ 2147483647 h 935"/>
              <a:gd name="T12" fmla="*/ 2147483647 w 351"/>
              <a:gd name="T13" fmla="*/ 2147483647 h 935"/>
              <a:gd name="T14" fmla="*/ 2147483647 w 351"/>
              <a:gd name="T15" fmla="*/ 2147483647 h 935"/>
              <a:gd name="T16" fmla="*/ 2147483647 w 351"/>
              <a:gd name="T17" fmla="*/ 2147483647 h 93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51" h="935">
                <a:moveTo>
                  <a:pt x="0" y="935"/>
                </a:moveTo>
                <a:cubicBezTo>
                  <a:pt x="19" y="929"/>
                  <a:pt x="39" y="924"/>
                  <a:pt x="60" y="869"/>
                </a:cubicBezTo>
                <a:cubicBezTo>
                  <a:pt x="81" y="814"/>
                  <a:pt x="110" y="711"/>
                  <a:pt x="126" y="605"/>
                </a:cubicBezTo>
                <a:cubicBezTo>
                  <a:pt x="142" y="499"/>
                  <a:pt x="146" y="328"/>
                  <a:pt x="156" y="230"/>
                </a:cubicBezTo>
                <a:cubicBezTo>
                  <a:pt x="166" y="132"/>
                  <a:pt x="178" y="34"/>
                  <a:pt x="189" y="17"/>
                </a:cubicBezTo>
                <a:cubicBezTo>
                  <a:pt x="200" y="0"/>
                  <a:pt x="213" y="60"/>
                  <a:pt x="225" y="131"/>
                </a:cubicBezTo>
                <a:cubicBezTo>
                  <a:pt x="237" y="202"/>
                  <a:pt x="250" y="337"/>
                  <a:pt x="261" y="446"/>
                </a:cubicBezTo>
                <a:cubicBezTo>
                  <a:pt x="272" y="555"/>
                  <a:pt x="279" y="708"/>
                  <a:pt x="294" y="788"/>
                </a:cubicBezTo>
                <a:cubicBezTo>
                  <a:pt x="309" y="868"/>
                  <a:pt x="330" y="898"/>
                  <a:pt x="351" y="929"/>
                </a:cubicBezTo>
              </a:path>
            </a:pathLst>
          </a:custGeom>
          <a:noFill/>
          <a:ln w="28575" cap="flat" cmpd="sng">
            <a:solidFill>
              <a:srgbClr val="FF0000"/>
            </a:solidFill>
            <a:prstDash val="solid"/>
            <a:round/>
            <a:headEnd type="none" w="med" len="med"/>
            <a:tailEnd type="non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endParaRPr lang="zh-CN" altLang="en-US"/>
          </a:p>
        </p:txBody>
      </p:sp>
      <p:sp>
        <p:nvSpPr>
          <p:cNvPr id="19" name="Freeform 26">
            <a:extLst>
              <a:ext uri="{FF2B5EF4-FFF2-40B4-BE49-F238E27FC236}">
                <a16:creationId xmlns:a16="http://schemas.microsoft.com/office/drawing/2014/main" id="{2CCF88BA-C1AA-4C38-9F8D-E355BF934EEF}"/>
              </a:ext>
            </a:extLst>
          </p:cNvPr>
          <p:cNvSpPr>
            <a:spLocks/>
          </p:cNvSpPr>
          <p:nvPr/>
        </p:nvSpPr>
        <p:spPr bwMode="auto">
          <a:xfrm>
            <a:off x="5800081" y="690737"/>
            <a:ext cx="968375" cy="1714500"/>
          </a:xfrm>
          <a:custGeom>
            <a:avLst/>
            <a:gdLst>
              <a:gd name="T0" fmla="*/ 0 w 351"/>
              <a:gd name="T1" fmla="*/ 2147483647 h 935"/>
              <a:gd name="T2" fmla="*/ 2147483647 w 351"/>
              <a:gd name="T3" fmla="*/ 2147483647 h 935"/>
              <a:gd name="T4" fmla="*/ 2147483647 w 351"/>
              <a:gd name="T5" fmla="*/ 2147483647 h 935"/>
              <a:gd name="T6" fmla="*/ 2147483647 w 351"/>
              <a:gd name="T7" fmla="*/ 2147483647 h 935"/>
              <a:gd name="T8" fmla="*/ 2147483647 w 351"/>
              <a:gd name="T9" fmla="*/ 2147483647 h 935"/>
              <a:gd name="T10" fmla="*/ 2147483647 w 351"/>
              <a:gd name="T11" fmla="*/ 2147483647 h 935"/>
              <a:gd name="T12" fmla="*/ 2147483647 w 351"/>
              <a:gd name="T13" fmla="*/ 2147483647 h 935"/>
              <a:gd name="T14" fmla="*/ 2147483647 w 351"/>
              <a:gd name="T15" fmla="*/ 2147483647 h 935"/>
              <a:gd name="T16" fmla="*/ 2147483647 w 351"/>
              <a:gd name="T17" fmla="*/ 2147483647 h 93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51" h="935">
                <a:moveTo>
                  <a:pt x="0" y="935"/>
                </a:moveTo>
                <a:cubicBezTo>
                  <a:pt x="19" y="929"/>
                  <a:pt x="39" y="924"/>
                  <a:pt x="60" y="869"/>
                </a:cubicBezTo>
                <a:cubicBezTo>
                  <a:pt x="81" y="814"/>
                  <a:pt x="110" y="711"/>
                  <a:pt x="126" y="605"/>
                </a:cubicBezTo>
                <a:cubicBezTo>
                  <a:pt x="142" y="499"/>
                  <a:pt x="146" y="328"/>
                  <a:pt x="156" y="230"/>
                </a:cubicBezTo>
                <a:cubicBezTo>
                  <a:pt x="166" y="132"/>
                  <a:pt x="178" y="34"/>
                  <a:pt x="189" y="17"/>
                </a:cubicBezTo>
                <a:cubicBezTo>
                  <a:pt x="200" y="0"/>
                  <a:pt x="213" y="60"/>
                  <a:pt x="225" y="131"/>
                </a:cubicBezTo>
                <a:cubicBezTo>
                  <a:pt x="237" y="202"/>
                  <a:pt x="250" y="337"/>
                  <a:pt x="261" y="446"/>
                </a:cubicBezTo>
                <a:cubicBezTo>
                  <a:pt x="272" y="555"/>
                  <a:pt x="279" y="708"/>
                  <a:pt x="294" y="788"/>
                </a:cubicBezTo>
                <a:cubicBezTo>
                  <a:pt x="309" y="868"/>
                  <a:pt x="330" y="898"/>
                  <a:pt x="351" y="929"/>
                </a:cubicBezTo>
              </a:path>
            </a:pathLst>
          </a:custGeom>
          <a:noFill/>
          <a:ln w="28575" cap="flat" cmpd="sng">
            <a:solidFill>
              <a:srgbClr val="FF0000"/>
            </a:solidFill>
            <a:prstDash val="solid"/>
            <a:round/>
            <a:headEnd type="none" w="med" len="med"/>
            <a:tailEnd type="non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endParaRPr lang="zh-CN" altLang="en-US"/>
          </a:p>
        </p:txBody>
      </p:sp>
      <p:sp>
        <p:nvSpPr>
          <p:cNvPr id="20" name="Line 27">
            <a:extLst>
              <a:ext uri="{FF2B5EF4-FFF2-40B4-BE49-F238E27FC236}">
                <a16:creationId xmlns:a16="http://schemas.microsoft.com/office/drawing/2014/main" id="{9793DEBE-6BC9-40FC-A060-7489D1C529DC}"/>
              </a:ext>
            </a:extLst>
          </p:cNvPr>
          <p:cNvSpPr>
            <a:spLocks noChangeShapeType="1"/>
          </p:cNvSpPr>
          <p:nvPr/>
        </p:nvSpPr>
        <p:spPr bwMode="auto">
          <a:xfrm>
            <a:off x="6346181" y="690736"/>
            <a:ext cx="0" cy="1716087"/>
          </a:xfrm>
          <a:prstGeom prst="line">
            <a:avLst/>
          </a:prstGeom>
          <a:noFill/>
          <a:ln w="6350">
            <a:solidFill>
              <a:srgbClr val="000000"/>
            </a:solidFill>
            <a:prstDash val="dash"/>
            <a:round/>
            <a:headEn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endParaRPr lang="zh-CN" altLang="en-US"/>
          </a:p>
        </p:txBody>
      </p:sp>
      <p:sp>
        <p:nvSpPr>
          <p:cNvPr id="21" name="Line 28">
            <a:extLst>
              <a:ext uri="{FF2B5EF4-FFF2-40B4-BE49-F238E27FC236}">
                <a16:creationId xmlns:a16="http://schemas.microsoft.com/office/drawing/2014/main" id="{663B75DA-519A-4929-8E61-ADF337B9AA47}"/>
              </a:ext>
            </a:extLst>
          </p:cNvPr>
          <p:cNvSpPr>
            <a:spLocks noChangeShapeType="1"/>
          </p:cNvSpPr>
          <p:nvPr/>
        </p:nvSpPr>
        <p:spPr bwMode="auto">
          <a:xfrm>
            <a:off x="5392094" y="1059037"/>
            <a:ext cx="0" cy="1341437"/>
          </a:xfrm>
          <a:prstGeom prst="line">
            <a:avLst/>
          </a:prstGeom>
          <a:noFill/>
          <a:ln w="6350">
            <a:solidFill>
              <a:srgbClr val="000000"/>
            </a:solidFill>
            <a:prstDash val="dash"/>
            <a:round/>
            <a:headEn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endParaRPr lang="zh-CN" altLang="en-US"/>
          </a:p>
        </p:txBody>
      </p:sp>
      <p:sp>
        <p:nvSpPr>
          <p:cNvPr id="22" name="Line 29">
            <a:extLst>
              <a:ext uri="{FF2B5EF4-FFF2-40B4-BE49-F238E27FC236}">
                <a16:creationId xmlns:a16="http://schemas.microsoft.com/office/drawing/2014/main" id="{C1052B13-69A5-423B-845C-F98AA24CE306}"/>
              </a:ext>
            </a:extLst>
          </p:cNvPr>
          <p:cNvSpPr>
            <a:spLocks noChangeShapeType="1"/>
          </p:cNvSpPr>
          <p:nvPr/>
        </p:nvSpPr>
        <p:spPr bwMode="auto">
          <a:xfrm>
            <a:off x="4476106" y="1203499"/>
            <a:ext cx="0" cy="1209675"/>
          </a:xfrm>
          <a:prstGeom prst="line">
            <a:avLst/>
          </a:prstGeom>
          <a:noFill/>
          <a:ln w="6350">
            <a:solidFill>
              <a:srgbClr val="000000"/>
            </a:solidFill>
            <a:prstDash val="dash"/>
            <a:round/>
            <a:headEn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endParaRPr lang="zh-CN" altLang="en-US"/>
          </a:p>
        </p:txBody>
      </p:sp>
      <p:sp>
        <p:nvSpPr>
          <p:cNvPr id="23" name="Text Box 30">
            <a:extLst>
              <a:ext uri="{FF2B5EF4-FFF2-40B4-BE49-F238E27FC236}">
                <a16:creationId xmlns:a16="http://schemas.microsoft.com/office/drawing/2014/main" id="{71DF0855-B677-42AF-A2A9-5E12970582E8}"/>
              </a:ext>
            </a:extLst>
          </p:cNvPr>
          <p:cNvSpPr txBox="1">
            <a:spLocks noChangeArrowheads="1"/>
          </p:cNvSpPr>
          <p:nvPr/>
        </p:nvSpPr>
        <p:spPr bwMode="auto">
          <a:xfrm>
            <a:off x="4363394" y="2749178"/>
            <a:ext cx="338137" cy="3349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eaLnBrk="0" hangingPunct="0">
              <a:defRPr kumimoji="1">
                <a:solidFill>
                  <a:schemeClr val="tx1"/>
                </a:solidFill>
                <a:latin typeface="Times New Roman" pitchFamily="18" charset="0"/>
                <a:ea typeface="华文仿宋" pitchFamily="2" charset="-122"/>
              </a:defRPr>
            </a:lvl1pPr>
            <a:lvl2pPr marL="742950" indent="-285750" eaLnBrk="0" hangingPunct="0">
              <a:defRPr kumimoji="1">
                <a:solidFill>
                  <a:schemeClr val="tx1"/>
                </a:solidFill>
                <a:latin typeface="Times New Roman" pitchFamily="18" charset="0"/>
                <a:ea typeface="华文仿宋" pitchFamily="2" charset="-122"/>
              </a:defRPr>
            </a:lvl2pPr>
            <a:lvl3pPr marL="1143000" indent="-228600" eaLnBrk="0" hangingPunct="0">
              <a:defRPr kumimoji="1">
                <a:solidFill>
                  <a:schemeClr val="tx1"/>
                </a:solidFill>
                <a:latin typeface="Times New Roman" pitchFamily="18" charset="0"/>
                <a:ea typeface="华文仿宋" pitchFamily="2" charset="-122"/>
              </a:defRPr>
            </a:lvl3pPr>
            <a:lvl4pPr marL="1600200" indent="-228600" eaLnBrk="0" hangingPunct="0">
              <a:defRPr kumimoji="1">
                <a:solidFill>
                  <a:schemeClr val="tx1"/>
                </a:solidFill>
                <a:latin typeface="Times New Roman" pitchFamily="18" charset="0"/>
                <a:ea typeface="华文仿宋" pitchFamily="2" charset="-122"/>
              </a:defRPr>
            </a:lvl4pPr>
            <a:lvl5pPr marL="2057400" indent="-228600" eaLnBrk="0" hangingPunct="0">
              <a:defRPr kumimoji="1">
                <a:solidFill>
                  <a:schemeClr val="tx1"/>
                </a:solidFill>
                <a:latin typeface="Times New Roman" pitchFamily="18" charset="0"/>
                <a:ea typeface="华文仿宋" pitchFamily="2" charset="-122"/>
              </a:defRPr>
            </a:lvl5pPr>
            <a:lvl6pPr marL="2514600" indent="-228600" eaLnBrk="0" fontAlgn="base" hangingPunct="0">
              <a:spcBef>
                <a:spcPct val="20000"/>
              </a:spcBef>
              <a:spcAft>
                <a:spcPct val="0"/>
              </a:spcAft>
              <a:defRPr kumimoji="1">
                <a:solidFill>
                  <a:schemeClr val="tx1"/>
                </a:solidFill>
                <a:latin typeface="Times New Roman" pitchFamily="18" charset="0"/>
                <a:ea typeface="华文仿宋" pitchFamily="2" charset="-122"/>
              </a:defRPr>
            </a:lvl6pPr>
            <a:lvl7pPr marL="2971800" indent="-228600" eaLnBrk="0" fontAlgn="base" hangingPunct="0">
              <a:spcBef>
                <a:spcPct val="20000"/>
              </a:spcBef>
              <a:spcAft>
                <a:spcPct val="0"/>
              </a:spcAft>
              <a:defRPr kumimoji="1">
                <a:solidFill>
                  <a:schemeClr val="tx1"/>
                </a:solidFill>
                <a:latin typeface="Times New Roman" pitchFamily="18" charset="0"/>
                <a:ea typeface="华文仿宋" pitchFamily="2" charset="-122"/>
              </a:defRPr>
            </a:lvl7pPr>
            <a:lvl8pPr marL="3429000" indent="-228600" eaLnBrk="0" fontAlgn="base" hangingPunct="0">
              <a:spcBef>
                <a:spcPct val="20000"/>
              </a:spcBef>
              <a:spcAft>
                <a:spcPct val="0"/>
              </a:spcAft>
              <a:defRPr kumimoji="1">
                <a:solidFill>
                  <a:schemeClr val="tx1"/>
                </a:solidFill>
                <a:latin typeface="Times New Roman" pitchFamily="18" charset="0"/>
                <a:ea typeface="华文仿宋" pitchFamily="2" charset="-122"/>
              </a:defRPr>
            </a:lvl8pPr>
            <a:lvl9pPr marL="3886200" indent="-228600" eaLnBrk="0" fontAlgn="base" hangingPunct="0">
              <a:spcBef>
                <a:spcPct val="20000"/>
              </a:spcBef>
              <a:spcAft>
                <a:spcPct val="0"/>
              </a:spcAft>
              <a:defRPr kumimoji="1">
                <a:solidFill>
                  <a:schemeClr val="tx1"/>
                </a:solidFill>
                <a:latin typeface="Times New Roman" pitchFamily="18" charset="0"/>
                <a:ea typeface="华文仿宋" pitchFamily="2" charset="-122"/>
              </a:defRPr>
            </a:lvl9pPr>
          </a:lstStyle>
          <a:p>
            <a:pPr algn="just" eaLnBrk="1" hangingPunct="1">
              <a:spcBef>
                <a:spcPct val="0"/>
              </a:spcBef>
            </a:pPr>
            <a:r>
              <a:rPr kumimoji="0" lang="en-US" altLang="zh-CN" i="1">
                <a:ea typeface="宋体" pitchFamily="2" charset="-122"/>
              </a:rPr>
              <a:t>E</a:t>
            </a:r>
            <a:r>
              <a:rPr kumimoji="0" lang="en-US" altLang="zh-CN" baseline="-25000">
                <a:ea typeface="宋体" pitchFamily="2" charset="-122"/>
              </a:rPr>
              <a:t>1</a:t>
            </a:r>
            <a:endParaRPr kumimoji="0" lang="en-US" altLang="zh-CN" sz="3600">
              <a:latin typeface="Arial" pitchFamily="34" charset="0"/>
              <a:ea typeface="宋体" pitchFamily="2" charset="-122"/>
            </a:endParaRPr>
          </a:p>
        </p:txBody>
      </p:sp>
      <p:sp>
        <p:nvSpPr>
          <p:cNvPr id="24" name="Text Box 31">
            <a:extLst>
              <a:ext uri="{FF2B5EF4-FFF2-40B4-BE49-F238E27FC236}">
                <a16:creationId xmlns:a16="http://schemas.microsoft.com/office/drawing/2014/main" id="{D6D4C261-409A-48AC-AC54-A50526A60B7A}"/>
              </a:ext>
            </a:extLst>
          </p:cNvPr>
          <p:cNvSpPr txBox="1">
            <a:spLocks noChangeArrowheads="1"/>
          </p:cNvSpPr>
          <p:nvPr/>
        </p:nvSpPr>
        <p:spPr bwMode="auto">
          <a:xfrm>
            <a:off x="5284144" y="2750765"/>
            <a:ext cx="373062" cy="334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eaLnBrk="0" hangingPunct="0">
              <a:defRPr kumimoji="1">
                <a:solidFill>
                  <a:schemeClr val="tx1"/>
                </a:solidFill>
                <a:latin typeface="Times New Roman" pitchFamily="18" charset="0"/>
                <a:ea typeface="华文仿宋" pitchFamily="2" charset="-122"/>
              </a:defRPr>
            </a:lvl1pPr>
            <a:lvl2pPr marL="742950" indent="-285750" eaLnBrk="0" hangingPunct="0">
              <a:defRPr kumimoji="1">
                <a:solidFill>
                  <a:schemeClr val="tx1"/>
                </a:solidFill>
                <a:latin typeface="Times New Roman" pitchFamily="18" charset="0"/>
                <a:ea typeface="华文仿宋" pitchFamily="2" charset="-122"/>
              </a:defRPr>
            </a:lvl2pPr>
            <a:lvl3pPr marL="1143000" indent="-228600" eaLnBrk="0" hangingPunct="0">
              <a:defRPr kumimoji="1">
                <a:solidFill>
                  <a:schemeClr val="tx1"/>
                </a:solidFill>
                <a:latin typeface="Times New Roman" pitchFamily="18" charset="0"/>
                <a:ea typeface="华文仿宋" pitchFamily="2" charset="-122"/>
              </a:defRPr>
            </a:lvl3pPr>
            <a:lvl4pPr marL="1600200" indent="-228600" eaLnBrk="0" hangingPunct="0">
              <a:defRPr kumimoji="1">
                <a:solidFill>
                  <a:schemeClr val="tx1"/>
                </a:solidFill>
                <a:latin typeface="Times New Roman" pitchFamily="18" charset="0"/>
                <a:ea typeface="华文仿宋" pitchFamily="2" charset="-122"/>
              </a:defRPr>
            </a:lvl4pPr>
            <a:lvl5pPr marL="2057400" indent="-228600" eaLnBrk="0" hangingPunct="0">
              <a:defRPr kumimoji="1">
                <a:solidFill>
                  <a:schemeClr val="tx1"/>
                </a:solidFill>
                <a:latin typeface="Times New Roman" pitchFamily="18" charset="0"/>
                <a:ea typeface="华文仿宋" pitchFamily="2" charset="-122"/>
              </a:defRPr>
            </a:lvl5pPr>
            <a:lvl6pPr marL="2514600" indent="-228600" eaLnBrk="0" fontAlgn="base" hangingPunct="0">
              <a:spcBef>
                <a:spcPct val="20000"/>
              </a:spcBef>
              <a:spcAft>
                <a:spcPct val="0"/>
              </a:spcAft>
              <a:defRPr kumimoji="1">
                <a:solidFill>
                  <a:schemeClr val="tx1"/>
                </a:solidFill>
                <a:latin typeface="Times New Roman" pitchFamily="18" charset="0"/>
                <a:ea typeface="华文仿宋" pitchFamily="2" charset="-122"/>
              </a:defRPr>
            </a:lvl6pPr>
            <a:lvl7pPr marL="2971800" indent="-228600" eaLnBrk="0" fontAlgn="base" hangingPunct="0">
              <a:spcBef>
                <a:spcPct val="20000"/>
              </a:spcBef>
              <a:spcAft>
                <a:spcPct val="0"/>
              </a:spcAft>
              <a:defRPr kumimoji="1">
                <a:solidFill>
                  <a:schemeClr val="tx1"/>
                </a:solidFill>
                <a:latin typeface="Times New Roman" pitchFamily="18" charset="0"/>
                <a:ea typeface="华文仿宋" pitchFamily="2" charset="-122"/>
              </a:defRPr>
            </a:lvl7pPr>
            <a:lvl8pPr marL="3429000" indent="-228600" eaLnBrk="0" fontAlgn="base" hangingPunct="0">
              <a:spcBef>
                <a:spcPct val="20000"/>
              </a:spcBef>
              <a:spcAft>
                <a:spcPct val="0"/>
              </a:spcAft>
              <a:defRPr kumimoji="1">
                <a:solidFill>
                  <a:schemeClr val="tx1"/>
                </a:solidFill>
                <a:latin typeface="Times New Roman" pitchFamily="18" charset="0"/>
                <a:ea typeface="华文仿宋" pitchFamily="2" charset="-122"/>
              </a:defRPr>
            </a:lvl8pPr>
            <a:lvl9pPr marL="3886200" indent="-228600" eaLnBrk="0" fontAlgn="base" hangingPunct="0">
              <a:spcBef>
                <a:spcPct val="20000"/>
              </a:spcBef>
              <a:spcAft>
                <a:spcPct val="0"/>
              </a:spcAft>
              <a:defRPr kumimoji="1">
                <a:solidFill>
                  <a:schemeClr val="tx1"/>
                </a:solidFill>
                <a:latin typeface="Times New Roman" pitchFamily="18" charset="0"/>
                <a:ea typeface="华文仿宋" pitchFamily="2" charset="-122"/>
              </a:defRPr>
            </a:lvl9pPr>
          </a:lstStyle>
          <a:p>
            <a:pPr algn="just" eaLnBrk="1" hangingPunct="1">
              <a:spcBef>
                <a:spcPct val="0"/>
              </a:spcBef>
            </a:pPr>
            <a:r>
              <a:rPr kumimoji="0" lang="en-US" altLang="zh-CN" i="1">
                <a:ea typeface="宋体" pitchFamily="2" charset="-122"/>
              </a:rPr>
              <a:t>E</a:t>
            </a:r>
            <a:r>
              <a:rPr kumimoji="0" lang="en-US" altLang="zh-CN" baseline="-25000">
                <a:ea typeface="宋体" pitchFamily="2" charset="-122"/>
              </a:rPr>
              <a:t>2</a:t>
            </a:r>
            <a:endParaRPr kumimoji="0" lang="en-US" altLang="zh-CN" sz="3600">
              <a:latin typeface="Arial" pitchFamily="34" charset="0"/>
              <a:ea typeface="宋体" pitchFamily="2" charset="-122"/>
            </a:endParaRPr>
          </a:p>
        </p:txBody>
      </p:sp>
      <p:sp>
        <p:nvSpPr>
          <p:cNvPr id="25" name="Text Box 32">
            <a:extLst>
              <a:ext uri="{FF2B5EF4-FFF2-40B4-BE49-F238E27FC236}">
                <a16:creationId xmlns:a16="http://schemas.microsoft.com/office/drawing/2014/main" id="{2B5F9C2F-E0F6-450D-8EF4-EDE5390E4963}"/>
              </a:ext>
            </a:extLst>
          </p:cNvPr>
          <p:cNvSpPr txBox="1">
            <a:spLocks noChangeArrowheads="1"/>
          </p:cNvSpPr>
          <p:nvPr/>
        </p:nvSpPr>
        <p:spPr bwMode="auto">
          <a:xfrm>
            <a:off x="6327131" y="2752353"/>
            <a:ext cx="357188" cy="330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eaLnBrk="0" hangingPunct="0">
              <a:defRPr kumimoji="1">
                <a:solidFill>
                  <a:schemeClr val="tx1"/>
                </a:solidFill>
                <a:latin typeface="Times New Roman" pitchFamily="18" charset="0"/>
                <a:ea typeface="华文仿宋" pitchFamily="2" charset="-122"/>
              </a:defRPr>
            </a:lvl1pPr>
            <a:lvl2pPr marL="742950" indent="-285750" eaLnBrk="0" hangingPunct="0">
              <a:defRPr kumimoji="1">
                <a:solidFill>
                  <a:schemeClr val="tx1"/>
                </a:solidFill>
                <a:latin typeface="Times New Roman" pitchFamily="18" charset="0"/>
                <a:ea typeface="华文仿宋" pitchFamily="2" charset="-122"/>
              </a:defRPr>
            </a:lvl2pPr>
            <a:lvl3pPr marL="1143000" indent="-228600" eaLnBrk="0" hangingPunct="0">
              <a:defRPr kumimoji="1">
                <a:solidFill>
                  <a:schemeClr val="tx1"/>
                </a:solidFill>
                <a:latin typeface="Times New Roman" pitchFamily="18" charset="0"/>
                <a:ea typeface="华文仿宋" pitchFamily="2" charset="-122"/>
              </a:defRPr>
            </a:lvl3pPr>
            <a:lvl4pPr marL="1600200" indent="-228600" eaLnBrk="0" hangingPunct="0">
              <a:defRPr kumimoji="1">
                <a:solidFill>
                  <a:schemeClr val="tx1"/>
                </a:solidFill>
                <a:latin typeface="Times New Roman" pitchFamily="18" charset="0"/>
                <a:ea typeface="华文仿宋" pitchFamily="2" charset="-122"/>
              </a:defRPr>
            </a:lvl4pPr>
            <a:lvl5pPr marL="2057400" indent="-228600" eaLnBrk="0" hangingPunct="0">
              <a:defRPr kumimoji="1">
                <a:solidFill>
                  <a:schemeClr val="tx1"/>
                </a:solidFill>
                <a:latin typeface="Times New Roman" pitchFamily="18" charset="0"/>
                <a:ea typeface="华文仿宋" pitchFamily="2" charset="-122"/>
              </a:defRPr>
            </a:lvl5pPr>
            <a:lvl6pPr marL="2514600" indent="-228600" eaLnBrk="0" fontAlgn="base" hangingPunct="0">
              <a:spcBef>
                <a:spcPct val="20000"/>
              </a:spcBef>
              <a:spcAft>
                <a:spcPct val="0"/>
              </a:spcAft>
              <a:defRPr kumimoji="1">
                <a:solidFill>
                  <a:schemeClr val="tx1"/>
                </a:solidFill>
                <a:latin typeface="Times New Roman" pitchFamily="18" charset="0"/>
                <a:ea typeface="华文仿宋" pitchFamily="2" charset="-122"/>
              </a:defRPr>
            </a:lvl6pPr>
            <a:lvl7pPr marL="2971800" indent="-228600" eaLnBrk="0" fontAlgn="base" hangingPunct="0">
              <a:spcBef>
                <a:spcPct val="20000"/>
              </a:spcBef>
              <a:spcAft>
                <a:spcPct val="0"/>
              </a:spcAft>
              <a:defRPr kumimoji="1">
                <a:solidFill>
                  <a:schemeClr val="tx1"/>
                </a:solidFill>
                <a:latin typeface="Times New Roman" pitchFamily="18" charset="0"/>
                <a:ea typeface="华文仿宋" pitchFamily="2" charset="-122"/>
              </a:defRPr>
            </a:lvl7pPr>
            <a:lvl8pPr marL="3429000" indent="-228600" eaLnBrk="0" fontAlgn="base" hangingPunct="0">
              <a:spcBef>
                <a:spcPct val="20000"/>
              </a:spcBef>
              <a:spcAft>
                <a:spcPct val="0"/>
              </a:spcAft>
              <a:defRPr kumimoji="1">
                <a:solidFill>
                  <a:schemeClr val="tx1"/>
                </a:solidFill>
                <a:latin typeface="Times New Roman" pitchFamily="18" charset="0"/>
                <a:ea typeface="华文仿宋" pitchFamily="2" charset="-122"/>
              </a:defRPr>
            </a:lvl8pPr>
            <a:lvl9pPr marL="3886200" indent="-228600" eaLnBrk="0" fontAlgn="base" hangingPunct="0">
              <a:spcBef>
                <a:spcPct val="20000"/>
              </a:spcBef>
              <a:spcAft>
                <a:spcPct val="0"/>
              </a:spcAft>
              <a:defRPr kumimoji="1">
                <a:solidFill>
                  <a:schemeClr val="tx1"/>
                </a:solidFill>
                <a:latin typeface="Times New Roman" pitchFamily="18" charset="0"/>
                <a:ea typeface="华文仿宋" pitchFamily="2" charset="-122"/>
              </a:defRPr>
            </a:lvl9pPr>
          </a:lstStyle>
          <a:p>
            <a:pPr algn="just" eaLnBrk="1" hangingPunct="1">
              <a:spcBef>
                <a:spcPct val="0"/>
              </a:spcBef>
            </a:pPr>
            <a:r>
              <a:rPr kumimoji="0" lang="en-US" altLang="zh-CN" i="1">
                <a:ea typeface="宋体" pitchFamily="2" charset="-122"/>
              </a:rPr>
              <a:t>E</a:t>
            </a:r>
            <a:r>
              <a:rPr kumimoji="0" lang="en-US" altLang="zh-CN" baseline="-25000">
                <a:ea typeface="宋体" pitchFamily="2" charset="-122"/>
              </a:rPr>
              <a:t>3</a:t>
            </a:r>
            <a:endParaRPr kumimoji="0" lang="en-US" altLang="zh-CN" sz="3600">
              <a:latin typeface="Arial" pitchFamily="34" charset="0"/>
              <a:ea typeface="宋体" pitchFamily="2" charset="-122"/>
            </a:endParaRPr>
          </a:p>
        </p:txBody>
      </p:sp>
      <p:sp>
        <p:nvSpPr>
          <p:cNvPr id="26" name="Text Box 33">
            <a:extLst>
              <a:ext uri="{FF2B5EF4-FFF2-40B4-BE49-F238E27FC236}">
                <a16:creationId xmlns:a16="http://schemas.microsoft.com/office/drawing/2014/main" id="{0894A980-C63D-4C69-A598-217DB1E56454}"/>
              </a:ext>
            </a:extLst>
          </p:cNvPr>
          <p:cNvSpPr txBox="1">
            <a:spLocks noChangeArrowheads="1"/>
          </p:cNvSpPr>
          <p:nvPr/>
        </p:nvSpPr>
        <p:spPr bwMode="auto">
          <a:xfrm>
            <a:off x="4398319" y="2505249"/>
            <a:ext cx="274637" cy="334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eaLnBrk="0" hangingPunct="0">
              <a:defRPr kumimoji="1">
                <a:solidFill>
                  <a:schemeClr val="tx1"/>
                </a:solidFill>
                <a:latin typeface="Times New Roman" pitchFamily="18" charset="0"/>
                <a:ea typeface="华文仿宋" pitchFamily="2" charset="-122"/>
              </a:defRPr>
            </a:lvl1pPr>
            <a:lvl2pPr marL="742950" indent="-285750" eaLnBrk="0" hangingPunct="0">
              <a:defRPr kumimoji="1">
                <a:solidFill>
                  <a:schemeClr val="tx1"/>
                </a:solidFill>
                <a:latin typeface="Times New Roman" pitchFamily="18" charset="0"/>
                <a:ea typeface="华文仿宋" pitchFamily="2" charset="-122"/>
              </a:defRPr>
            </a:lvl2pPr>
            <a:lvl3pPr marL="1143000" indent="-228600" eaLnBrk="0" hangingPunct="0">
              <a:defRPr kumimoji="1">
                <a:solidFill>
                  <a:schemeClr val="tx1"/>
                </a:solidFill>
                <a:latin typeface="Times New Roman" pitchFamily="18" charset="0"/>
                <a:ea typeface="华文仿宋" pitchFamily="2" charset="-122"/>
              </a:defRPr>
            </a:lvl3pPr>
            <a:lvl4pPr marL="1600200" indent="-228600" eaLnBrk="0" hangingPunct="0">
              <a:defRPr kumimoji="1">
                <a:solidFill>
                  <a:schemeClr val="tx1"/>
                </a:solidFill>
                <a:latin typeface="Times New Roman" pitchFamily="18" charset="0"/>
                <a:ea typeface="华文仿宋" pitchFamily="2" charset="-122"/>
              </a:defRPr>
            </a:lvl4pPr>
            <a:lvl5pPr marL="2057400" indent="-228600" eaLnBrk="0" hangingPunct="0">
              <a:defRPr kumimoji="1">
                <a:solidFill>
                  <a:schemeClr val="tx1"/>
                </a:solidFill>
                <a:latin typeface="Times New Roman" pitchFamily="18" charset="0"/>
                <a:ea typeface="华文仿宋" pitchFamily="2" charset="-122"/>
              </a:defRPr>
            </a:lvl5pPr>
            <a:lvl6pPr marL="2514600" indent="-228600" eaLnBrk="0" fontAlgn="base" hangingPunct="0">
              <a:spcBef>
                <a:spcPct val="20000"/>
              </a:spcBef>
              <a:spcAft>
                <a:spcPct val="0"/>
              </a:spcAft>
              <a:defRPr kumimoji="1">
                <a:solidFill>
                  <a:schemeClr val="tx1"/>
                </a:solidFill>
                <a:latin typeface="Times New Roman" pitchFamily="18" charset="0"/>
                <a:ea typeface="华文仿宋" pitchFamily="2" charset="-122"/>
              </a:defRPr>
            </a:lvl6pPr>
            <a:lvl7pPr marL="2971800" indent="-228600" eaLnBrk="0" fontAlgn="base" hangingPunct="0">
              <a:spcBef>
                <a:spcPct val="20000"/>
              </a:spcBef>
              <a:spcAft>
                <a:spcPct val="0"/>
              </a:spcAft>
              <a:defRPr kumimoji="1">
                <a:solidFill>
                  <a:schemeClr val="tx1"/>
                </a:solidFill>
                <a:latin typeface="Times New Roman" pitchFamily="18" charset="0"/>
                <a:ea typeface="华文仿宋" pitchFamily="2" charset="-122"/>
              </a:defRPr>
            </a:lvl7pPr>
            <a:lvl8pPr marL="3429000" indent="-228600" eaLnBrk="0" fontAlgn="base" hangingPunct="0">
              <a:spcBef>
                <a:spcPct val="20000"/>
              </a:spcBef>
              <a:spcAft>
                <a:spcPct val="0"/>
              </a:spcAft>
              <a:defRPr kumimoji="1">
                <a:solidFill>
                  <a:schemeClr val="tx1"/>
                </a:solidFill>
                <a:latin typeface="Times New Roman" pitchFamily="18" charset="0"/>
                <a:ea typeface="华文仿宋" pitchFamily="2" charset="-122"/>
              </a:defRPr>
            </a:lvl8pPr>
            <a:lvl9pPr marL="3886200" indent="-228600" eaLnBrk="0" fontAlgn="base" hangingPunct="0">
              <a:spcBef>
                <a:spcPct val="20000"/>
              </a:spcBef>
              <a:spcAft>
                <a:spcPct val="0"/>
              </a:spcAft>
              <a:defRPr kumimoji="1">
                <a:solidFill>
                  <a:schemeClr val="tx1"/>
                </a:solidFill>
                <a:latin typeface="Times New Roman" pitchFamily="18" charset="0"/>
                <a:ea typeface="华文仿宋" pitchFamily="2" charset="-122"/>
              </a:defRPr>
            </a:lvl9pPr>
          </a:lstStyle>
          <a:p>
            <a:pPr algn="just" eaLnBrk="1" hangingPunct="1">
              <a:spcBef>
                <a:spcPct val="0"/>
              </a:spcBef>
            </a:pPr>
            <a:r>
              <a:rPr kumimoji="0" lang="en-US" altLang="zh-CN" i="1">
                <a:ea typeface="宋体" pitchFamily="2" charset="-122"/>
              </a:rPr>
              <a:t>V</a:t>
            </a:r>
            <a:r>
              <a:rPr kumimoji="0" lang="en-US" altLang="zh-CN" baseline="-25000">
                <a:ea typeface="宋体" pitchFamily="2" charset="-122"/>
              </a:rPr>
              <a:t>1</a:t>
            </a:r>
            <a:endParaRPr kumimoji="0" lang="en-US" altLang="zh-CN" sz="3600">
              <a:latin typeface="Arial" pitchFamily="34" charset="0"/>
              <a:ea typeface="宋体" pitchFamily="2" charset="-122"/>
            </a:endParaRPr>
          </a:p>
        </p:txBody>
      </p:sp>
      <p:sp>
        <p:nvSpPr>
          <p:cNvPr id="27" name="Text Box 34">
            <a:extLst>
              <a:ext uri="{FF2B5EF4-FFF2-40B4-BE49-F238E27FC236}">
                <a16:creationId xmlns:a16="http://schemas.microsoft.com/office/drawing/2014/main" id="{48F7F875-F123-4ECC-84F7-06A9E6B0BDA6}"/>
              </a:ext>
            </a:extLst>
          </p:cNvPr>
          <p:cNvSpPr txBox="1">
            <a:spLocks noChangeArrowheads="1"/>
          </p:cNvSpPr>
          <p:nvPr/>
        </p:nvSpPr>
        <p:spPr bwMode="auto">
          <a:xfrm>
            <a:off x="5301606" y="2506837"/>
            <a:ext cx="274638" cy="330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eaLnBrk="0" hangingPunct="0">
              <a:defRPr kumimoji="1">
                <a:solidFill>
                  <a:schemeClr val="tx1"/>
                </a:solidFill>
                <a:latin typeface="Times New Roman" pitchFamily="18" charset="0"/>
                <a:ea typeface="华文仿宋" pitchFamily="2" charset="-122"/>
              </a:defRPr>
            </a:lvl1pPr>
            <a:lvl2pPr marL="742950" indent="-285750" eaLnBrk="0" hangingPunct="0">
              <a:defRPr kumimoji="1">
                <a:solidFill>
                  <a:schemeClr val="tx1"/>
                </a:solidFill>
                <a:latin typeface="Times New Roman" pitchFamily="18" charset="0"/>
                <a:ea typeface="华文仿宋" pitchFamily="2" charset="-122"/>
              </a:defRPr>
            </a:lvl2pPr>
            <a:lvl3pPr marL="1143000" indent="-228600" eaLnBrk="0" hangingPunct="0">
              <a:defRPr kumimoji="1">
                <a:solidFill>
                  <a:schemeClr val="tx1"/>
                </a:solidFill>
                <a:latin typeface="Times New Roman" pitchFamily="18" charset="0"/>
                <a:ea typeface="华文仿宋" pitchFamily="2" charset="-122"/>
              </a:defRPr>
            </a:lvl3pPr>
            <a:lvl4pPr marL="1600200" indent="-228600" eaLnBrk="0" hangingPunct="0">
              <a:defRPr kumimoji="1">
                <a:solidFill>
                  <a:schemeClr val="tx1"/>
                </a:solidFill>
                <a:latin typeface="Times New Roman" pitchFamily="18" charset="0"/>
                <a:ea typeface="华文仿宋" pitchFamily="2" charset="-122"/>
              </a:defRPr>
            </a:lvl4pPr>
            <a:lvl5pPr marL="2057400" indent="-228600" eaLnBrk="0" hangingPunct="0">
              <a:defRPr kumimoji="1">
                <a:solidFill>
                  <a:schemeClr val="tx1"/>
                </a:solidFill>
                <a:latin typeface="Times New Roman" pitchFamily="18" charset="0"/>
                <a:ea typeface="华文仿宋" pitchFamily="2" charset="-122"/>
              </a:defRPr>
            </a:lvl5pPr>
            <a:lvl6pPr marL="2514600" indent="-228600" eaLnBrk="0" fontAlgn="base" hangingPunct="0">
              <a:spcBef>
                <a:spcPct val="20000"/>
              </a:spcBef>
              <a:spcAft>
                <a:spcPct val="0"/>
              </a:spcAft>
              <a:defRPr kumimoji="1">
                <a:solidFill>
                  <a:schemeClr val="tx1"/>
                </a:solidFill>
                <a:latin typeface="Times New Roman" pitchFamily="18" charset="0"/>
                <a:ea typeface="华文仿宋" pitchFamily="2" charset="-122"/>
              </a:defRPr>
            </a:lvl6pPr>
            <a:lvl7pPr marL="2971800" indent="-228600" eaLnBrk="0" fontAlgn="base" hangingPunct="0">
              <a:spcBef>
                <a:spcPct val="20000"/>
              </a:spcBef>
              <a:spcAft>
                <a:spcPct val="0"/>
              </a:spcAft>
              <a:defRPr kumimoji="1">
                <a:solidFill>
                  <a:schemeClr val="tx1"/>
                </a:solidFill>
                <a:latin typeface="Times New Roman" pitchFamily="18" charset="0"/>
                <a:ea typeface="华文仿宋" pitchFamily="2" charset="-122"/>
              </a:defRPr>
            </a:lvl7pPr>
            <a:lvl8pPr marL="3429000" indent="-228600" eaLnBrk="0" fontAlgn="base" hangingPunct="0">
              <a:spcBef>
                <a:spcPct val="20000"/>
              </a:spcBef>
              <a:spcAft>
                <a:spcPct val="0"/>
              </a:spcAft>
              <a:defRPr kumimoji="1">
                <a:solidFill>
                  <a:schemeClr val="tx1"/>
                </a:solidFill>
                <a:latin typeface="Times New Roman" pitchFamily="18" charset="0"/>
                <a:ea typeface="华文仿宋" pitchFamily="2" charset="-122"/>
              </a:defRPr>
            </a:lvl8pPr>
            <a:lvl9pPr marL="3886200" indent="-228600" eaLnBrk="0" fontAlgn="base" hangingPunct="0">
              <a:spcBef>
                <a:spcPct val="20000"/>
              </a:spcBef>
              <a:spcAft>
                <a:spcPct val="0"/>
              </a:spcAft>
              <a:defRPr kumimoji="1">
                <a:solidFill>
                  <a:schemeClr val="tx1"/>
                </a:solidFill>
                <a:latin typeface="Times New Roman" pitchFamily="18" charset="0"/>
                <a:ea typeface="华文仿宋" pitchFamily="2" charset="-122"/>
              </a:defRPr>
            </a:lvl9pPr>
          </a:lstStyle>
          <a:p>
            <a:pPr algn="just" eaLnBrk="1" hangingPunct="1">
              <a:spcBef>
                <a:spcPct val="0"/>
              </a:spcBef>
            </a:pPr>
            <a:r>
              <a:rPr kumimoji="0" lang="en-US" altLang="zh-CN" i="1">
                <a:ea typeface="宋体" pitchFamily="2" charset="-122"/>
              </a:rPr>
              <a:t>V</a:t>
            </a:r>
            <a:r>
              <a:rPr kumimoji="0" lang="en-US" altLang="zh-CN" baseline="-25000">
                <a:ea typeface="宋体" pitchFamily="2" charset="-122"/>
              </a:rPr>
              <a:t>2</a:t>
            </a:r>
            <a:endParaRPr kumimoji="0" lang="en-US" altLang="zh-CN" sz="3600">
              <a:latin typeface="Arial" pitchFamily="34" charset="0"/>
              <a:ea typeface="宋体" pitchFamily="2" charset="-122"/>
            </a:endParaRPr>
          </a:p>
        </p:txBody>
      </p:sp>
      <p:sp>
        <p:nvSpPr>
          <p:cNvPr id="28" name="Text Box 35">
            <a:extLst>
              <a:ext uri="{FF2B5EF4-FFF2-40B4-BE49-F238E27FC236}">
                <a16:creationId xmlns:a16="http://schemas.microsoft.com/office/drawing/2014/main" id="{05BD4AA8-7B9C-4008-9E6B-4283CDC2B218}"/>
              </a:ext>
            </a:extLst>
          </p:cNvPr>
          <p:cNvSpPr txBox="1">
            <a:spLocks noChangeArrowheads="1"/>
          </p:cNvSpPr>
          <p:nvPr/>
        </p:nvSpPr>
        <p:spPr bwMode="auto">
          <a:xfrm>
            <a:off x="6274744" y="2505249"/>
            <a:ext cx="274637" cy="334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eaLnBrk="0" hangingPunct="0">
              <a:defRPr kumimoji="1">
                <a:solidFill>
                  <a:schemeClr val="tx1"/>
                </a:solidFill>
                <a:latin typeface="Times New Roman" pitchFamily="18" charset="0"/>
                <a:ea typeface="华文仿宋" pitchFamily="2" charset="-122"/>
              </a:defRPr>
            </a:lvl1pPr>
            <a:lvl2pPr marL="742950" indent="-285750" eaLnBrk="0" hangingPunct="0">
              <a:defRPr kumimoji="1">
                <a:solidFill>
                  <a:schemeClr val="tx1"/>
                </a:solidFill>
                <a:latin typeface="Times New Roman" pitchFamily="18" charset="0"/>
                <a:ea typeface="华文仿宋" pitchFamily="2" charset="-122"/>
              </a:defRPr>
            </a:lvl2pPr>
            <a:lvl3pPr marL="1143000" indent="-228600" eaLnBrk="0" hangingPunct="0">
              <a:defRPr kumimoji="1">
                <a:solidFill>
                  <a:schemeClr val="tx1"/>
                </a:solidFill>
                <a:latin typeface="Times New Roman" pitchFamily="18" charset="0"/>
                <a:ea typeface="华文仿宋" pitchFamily="2" charset="-122"/>
              </a:defRPr>
            </a:lvl3pPr>
            <a:lvl4pPr marL="1600200" indent="-228600" eaLnBrk="0" hangingPunct="0">
              <a:defRPr kumimoji="1">
                <a:solidFill>
                  <a:schemeClr val="tx1"/>
                </a:solidFill>
                <a:latin typeface="Times New Roman" pitchFamily="18" charset="0"/>
                <a:ea typeface="华文仿宋" pitchFamily="2" charset="-122"/>
              </a:defRPr>
            </a:lvl4pPr>
            <a:lvl5pPr marL="2057400" indent="-228600" eaLnBrk="0" hangingPunct="0">
              <a:defRPr kumimoji="1">
                <a:solidFill>
                  <a:schemeClr val="tx1"/>
                </a:solidFill>
                <a:latin typeface="Times New Roman" pitchFamily="18" charset="0"/>
                <a:ea typeface="华文仿宋" pitchFamily="2" charset="-122"/>
              </a:defRPr>
            </a:lvl5pPr>
            <a:lvl6pPr marL="2514600" indent="-228600" eaLnBrk="0" fontAlgn="base" hangingPunct="0">
              <a:spcBef>
                <a:spcPct val="20000"/>
              </a:spcBef>
              <a:spcAft>
                <a:spcPct val="0"/>
              </a:spcAft>
              <a:defRPr kumimoji="1">
                <a:solidFill>
                  <a:schemeClr val="tx1"/>
                </a:solidFill>
                <a:latin typeface="Times New Roman" pitchFamily="18" charset="0"/>
                <a:ea typeface="华文仿宋" pitchFamily="2" charset="-122"/>
              </a:defRPr>
            </a:lvl6pPr>
            <a:lvl7pPr marL="2971800" indent="-228600" eaLnBrk="0" fontAlgn="base" hangingPunct="0">
              <a:spcBef>
                <a:spcPct val="20000"/>
              </a:spcBef>
              <a:spcAft>
                <a:spcPct val="0"/>
              </a:spcAft>
              <a:defRPr kumimoji="1">
                <a:solidFill>
                  <a:schemeClr val="tx1"/>
                </a:solidFill>
                <a:latin typeface="Times New Roman" pitchFamily="18" charset="0"/>
                <a:ea typeface="华文仿宋" pitchFamily="2" charset="-122"/>
              </a:defRPr>
            </a:lvl7pPr>
            <a:lvl8pPr marL="3429000" indent="-228600" eaLnBrk="0" fontAlgn="base" hangingPunct="0">
              <a:spcBef>
                <a:spcPct val="20000"/>
              </a:spcBef>
              <a:spcAft>
                <a:spcPct val="0"/>
              </a:spcAft>
              <a:defRPr kumimoji="1">
                <a:solidFill>
                  <a:schemeClr val="tx1"/>
                </a:solidFill>
                <a:latin typeface="Times New Roman" pitchFamily="18" charset="0"/>
                <a:ea typeface="华文仿宋" pitchFamily="2" charset="-122"/>
              </a:defRPr>
            </a:lvl8pPr>
            <a:lvl9pPr marL="3886200" indent="-228600" eaLnBrk="0" fontAlgn="base" hangingPunct="0">
              <a:spcBef>
                <a:spcPct val="20000"/>
              </a:spcBef>
              <a:spcAft>
                <a:spcPct val="0"/>
              </a:spcAft>
              <a:defRPr kumimoji="1">
                <a:solidFill>
                  <a:schemeClr val="tx1"/>
                </a:solidFill>
                <a:latin typeface="Times New Roman" pitchFamily="18" charset="0"/>
                <a:ea typeface="华文仿宋" pitchFamily="2" charset="-122"/>
              </a:defRPr>
            </a:lvl9pPr>
          </a:lstStyle>
          <a:p>
            <a:pPr algn="just" eaLnBrk="1" hangingPunct="1">
              <a:spcBef>
                <a:spcPct val="0"/>
              </a:spcBef>
            </a:pPr>
            <a:r>
              <a:rPr kumimoji="0" lang="en-US" altLang="zh-CN" i="1">
                <a:ea typeface="宋体" pitchFamily="2" charset="-122"/>
              </a:rPr>
              <a:t>V</a:t>
            </a:r>
            <a:r>
              <a:rPr kumimoji="0" lang="en-US" altLang="zh-CN" baseline="-25000">
                <a:ea typeface="宋体" pitchFamily="2" charset="-122"/>
              </a:rPr>
              <a:t>3</a:t>
            </a:r>
            <a:endParaRPr kumimoji="0" lang="en-US" altLang="zh-CN" sz="3600">
              <a:latin typeface="Arial" pitchFamily="34" charset="0"/>
              <a:ea typeface="宋体" pitchFamily="2" charset="-122"/>
            </a:endParaRPr>
          </a:p>
        </p:txBody>
      </p:sp>
      <p:sp>
        <p:nvSpPr>
          <p:cNvPr id="29" name="Text Box 36">
            <a:extLst>
              <a:ext uri="{FF2B5EF4-FFF2-40B4-BE49-F238E27FC236}">
                <a16:creationId xmlns:a16="http://schemas.microsoft.com/office/drawing/2014/main" id="{5762FE98-627D-4B36-AA56-68E95DE7A89F}"/>
              </a:ext>
            </a:extLst>
          </p:cNvPr>
          <p:cNvSpPr txBox="1">
            <a:spLocks noChangeArrowheads="1"/>
          </p:cNvSpPr>
          <p:nvPr/>
        </p:nvSpPr>
        <p:spPr bwMode="auto">
          <a:xfrm>
            <a:off x="3340250" y="806852"/>
            <a:ext cx="401638" cy="10175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eaLnBrk="0" hangingPunct="0">
              <a:defRPr kumimoji="1">
                <a:solidFill>
                  <a:schemeClr val="tx1"/>
                </a:solidFill>
                <a:latin typeface="Times New Roman" pitchFamily="18" charset="0"/>
                <a:ea typeface="华文仿宋" pitchFamily="2" charset="-122"/>
              </a:defRPr>
            </a:lvl1pPr>
            <a:lvl2pPr marL="742950" indent="-285750" eaLnBrk="0" hangingPunct="0">
              <a:defRPr kumimoji="1">
                <a:solidFill>
                  <a:schemeClr val="tx1"/>
                </a:solidFill>
                <a:latin typeface="Times New Roman" pitchFamily="18" charset="0"/>
                <a:ea typeface="华文仿宋" pitchFamily="2" charset="-122"/>
              </a:defRPr>
            </a:lvl2pPr>
            <a:lvl3pPr marL="1143000" indent="-228600" eaLnBrk="0" hangingPunct="0">
              <a:defRPr kumimoji="1">
                <a:solidFill>
                  <a:schemeClr val="tx1"/>
                </a:solidFill>
                <a:latin typeface="Times New Roman" pitchFamily="18" charset="0"/>
                <a:ea typeface="华文仿宋" pitchFamily="2" charset="-122"/>
              </a:defRPr>
            </a:lvl3pPr>
            <a:lvl4pPr marL="1600200" indent="-228600" eaLnBrk="0" hangingPunct="0">
              <a:defRPr kumimoji="1">
                <a:solidFill>
                  <a:schemeClr val="tx1"/>
                </a:solidFill>
                <a:latin typeface="Times New Roman" pitchFamily="18" charset="0"/>
                <a:ea typeface="华文仿宋" pitchFamily="2" charset="-122"/>
              </a:defRPr>
            </a:lvl4pPr>
            <a:lvl5pPr marL="2057400" indent="-228600" eaLnBrk="0" hangingPunct="0">
              <a:defRPr kumimoji="1">
                <a:solidFill>
                  <a:schemeClr val="tx1"/>
                </a:solidFill>
                <a:latin typeface="Times New Roman" pitchFamily="18" charset="0"/>
                <a:ea typeface="华文仿宋" pitchFamily="2" charset="-122"/>
              </a:defRPr>
            </a:lvl5pPr>
            <a:lvl6pPr marL="2514600" indent="-228600" eaLnBrk="0" fontAlgn="base" hangingPunct="0">
              <a:spcBef>
                <a:spcPct val="20000"/>
              </a:spcBef>
              <a:spcAft>
                <a:spcPct val="0"/>
              </a:spcAft>
              <a:defRPr kumimoji="1">
                <a:solidFill>
                  <a:schemeClr val="tx1"/>
                </a:solidFill>
                <a:latin typeface="Times New Roman" pitchFamily="18" charset="0"/>
                <a:ea typeface="华文仿宋" pitchFamily="2" charset="-122"/>
              </a:defRPr>
            </a:lvl6pPr>
            <a:lvl7pPr marL="2971800" indent="-228600" eaLnBrk="0" fontAlgn="base" hangingPunct="0">
              <a:spcBef>
                <a:spcPct val="20000"/>
              </a:spcBef>
              <a:spcAft>
                <a:spcPct val="0"/>
              </a:spcAft>
              <a:defRPr kumimoji="1">
                <a:solidFill>
                  <a:schemeClr val="tx1"/>
                </a:solidFill>
                <a:latin typeface="Times New Roman" pitchFamily="18" charset="0"/>
                <a:ea typeface="华文仿宋" pitchFamily="2" charset="-122"/>
              </a:defRPr>
            </a:lvl7pPr>
            <a:lvl8pPr marL="3429000" indent="-228600" eaLnBrk="0" fontAlgn="base" hangingPunct="0">
              <a:spcBef>
                <a:spcPct val="20000"/>
              </a:spcBef>
              <a:spcAft>
                <a:spcPct val="0"/>
              </a:spcAft>
              <a:defRPr kumimoji="1">
                <a:solidFill>
                  <a:schemeClr val="tx1"/>
                </a:solidFill>
                <a:latin typeface="Times New Roman" pitchFamily="18" charset="0"/>
                <a:ea typeface="华文仿宋" pitchFamily="2" charset="-122"/>
              </a:defRPr>
            </a:lvl8pPr>
            <a:lvl9pPr marL="3886200" indent="-228600" eaLnBrk="0" fontAlgn="base" hangingPunct="0">
              <a:spcBef>
                <a:spcPct val="20000"/>
              </a:spcBef>
              <a:spcAft>
                <a:spcPct val="0"/>
              </a:spcAft>
              <a:defRPr kumimoji="1">
                <a:solidFill>
                  <a:schemeClr val="tx1"/>
                </a:solidFill>
                <a:latin typeface="Times New Roman" pitchFamily="18" charset="0"/>
                <a:ea typeface="华文仿宋" pitchFamily="2" charset="-122"/>
              </a:defRPr>
            </a:lvl9pPr>
          </a:lstStyle>
          <a:p>
            <a:pPr algn="just" eaLnBrk="1" hangingPunct="1">
              <a:spcBef>
                <a:spcPct val="0"/>
              </a:spcBef>
            </a:pPr>
            <a:r>
              <a:rPr kumimoji="0" lang="zh-CN" altLang="en-US" sz="2000" dirty="0">
                <a:latin typeface="宋体" pitchFamily="2" charset="-122"/>
                <a:ea typeface="宋体" pitchFamily="2" charset="-122"/>
              </a:rPr>
              <a:t>计数率</a:t>
            </a:r>
            <a:endParaRPr kumimoji="0" lang="zh-CN" altLang="en-US" sz="4000" dirty="0">
              <a:latin typeface="Arial" pitchFamily="34" charset="0"/>
              <a:ea typeface="宋体" pitchFamily="2" charset="-122"/>
            </a:endParaRPr>
          </a:p>
        </p:txBody>
      </p:sp>
      <p:sp>
        <p:nvSpPr>
          <p:cNvPr id="30" name="Text Box 37">
            <a:extLst>
              <a:ext uri="{FF2B5EF4-FFF2-40B4-BE49-F238E27FC236}">
                <a16:creationId xmlns:a16="http://schemas.microsoft.com/office/drawing/2014/main" id="{97DCDE43-D1E9-4DCC-B915-69006AD208F8}"/>
              </a:ext>
            </a:extLst>
          </p:cNvPr>
          <p:cNvSpPr txBox="1">
            <a:spLocks noChangeArrowheads="1"/>
          </p:cNvSpPr>
          <p:nvPr/>
        </p:nvSpPr>
        <p:spPr bwMode="auto">
          <a:xfrm>
            <a:off x="6817669" y="2508424"/>
            <a:ext cx="904875" cy="330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eaLnBrk="0" hangingPunct="0">
              <a:defRPr kumimoji="1">
                <a:solidFill>
                  <a:schemeClr val="tx1"/>
                </a:solidFill>
                <a:latin typeface="Times New Roman" pitchFamily="18" charset="0"/>
                <a:ea typeface="华文仿宋" pitchFamily="2" charset="-122"/>
              </a:defRPr>
            </a:lvl1pPr>
            <a:lvl2pPr marL="742950" indent="-285750" eaLnBrk="0" hangingPunct="0">
              <a:defRPr kumimoji="1">
                <a:solidFill>
                  <a:schemeClr val="tx1"/>
                </a:solidFill>
                <a:latin typeface="Times New Roman" pitchFamily="18" charset="0"/>
                <a:ea typeface="华文仿宋" pitchFamily="2" charset="-122"/>
              </a:defRPr>
            </a:lvl2pPr>
            <a:lvl3pPr marL="1143000" indent="-228600" eaLnBrk="0" hangingPunct="0">
              <a:defRPr kumimoji="1">
                <a:solidFill>
                  <a:schemeClr val="tx1"/>
                </a:solidFill>
                <a:latin typeface="Times New Roman" pitchFamily="18" charset="0"/>
                <a:ea typeface="华文仿宋" pitchFamily="2" charset="-122"/>
              </a:defRPr>
            </a:lvl3pPr>
            <a:lvl4pPr marL="1600200" indent="-228600" eaLnBrk="0" hangingPunct="0">
              <a:defRPr kumimoji="1">
                <a:solidFill>
                  <a:schemeClr val="tx1"/>
                </a:solidFill>
                <a:latin typeface="Times New Roman" pitchFamily="18" charset="0"/>
                <a:ea typeface="华文仿宋" pitchFamily="2" charset="-122"/>
              </a:defRPr>
            </a:lvl4pPr>
            <a:lvl5pPr marL="2057400" indent="-228600" eaLnBrk="0" hangingPunct="0">
              <a:defRPr kumimoji="1">
                <a:solidFill>
                  <a:schemeClr val="tx1"/>
                </a:solidFill>
                <a:latin typeface="Times New Roman" pitchFamily="18" charset="0"/>
                <a:ea typeface="华文仿宋" pitchFamily="2" charset="-122"/>
              </a:defRPr>
            </a:lvl5pPr>
            <a:lvl6pPr marL="2514600" indent="-228600" eaLnBrk="0" fontAlgn="base" hangingPunct="0">
              <a:spcBef>
                <a:spcPct val="20000"/>
              </a:spcBef>
              <a:spcAft>
                <a:spcPct val="0"/>
              </a:spcAft>
              <a:defRPr kumimoji="1">
                <a:solidFill>
                  <a:schemeClr val="tx1"/>
                </a:solidFill>
                <a:latin typeface="Times New Roman" pitchFamily="18" charset="0"/>
                <a:ea typeface="华文仿宋" pitchFamily="2" charset="-122"/>
              </a:defRPr>
            </a:lvl6pPr>
            <a:lvl7pPr marL="2971800" indent="-228600" eaLnBrk="0" fontAlgn="base" hangingPunct="0">
              <a:spcBef>
                <a:spcPct val="20000"/>
              </a:spcBef>
              <a:spcAft>
                <a:spcPct val="0"/>
              </a:spcAft>
              <a:defRPr kumimoji="1">
                <a:solidFill>
                  <a:schemeClr val="tx1"/>
                </a:solidFill>
                <a:latin typeface="Times New Roman" pitchFamily="18" charset="0"/>
                <a:ea typeface="华文仿宋" pitchFamily="2" charset="-122"/>
              </a:defRPr>
            </a:lvl7pPr>
            <a:lvl8pPr marL="3429000" indent="-228600" eaLnBrk="0" fontAlgn="base" hangingPunct="0">
              <a:spcBef>
                <a:spcPct val="20000"/>
              </a:spcBef>
              <a:spcAft>
                <a:spcPct val="0"/>
              </a:spcAft>
              <a:defRPr kumimoji="1">
                <a:solidFill>
                  <a:schemeClr val="tx1"/>
                </a:solidFill>
                <a:latin typeface="Times New Roman" pitchFamily="18" charset="0"/>
                <a:ea typeface="华文仿宋" pitchFamily="2" charset="-122"/>
              </a:defRPr>
            </a:lvl8pPr>
            <a:lvl9pPr marL="3886200" indent="-228600" eaLnBrk="0" fontAlgn="base" hangingPunct="0">
              <a:spcBef>
                <a:spcPct val="20000"/>
              </a:spcBef>
              <a:spcAft>
                <a:spcPct val="0"/>
              </a:spcAft>
              <a:defRPr kumimoji="1">
                <a:solidFill>
                  <a:schemeClr val="tx1"/>
                </a:solidFill>
                <a:latin typeface="Times New Roman" pitchFamily="18" charset="0"/>
                <a:ea typeface="华文仿宋" pitchFamily="2" charset="-122"/>
              </a:defRPr>
            </a:lvl9pPr>
          </a:lstStyle>
          <a:p>
            <a:pPr algn="just" eaLnBrk="1" hangingPunct="1">
              <a:spcBef>
                <a:spcPct val="0"/>
              </a:spcBef>
            </a:pPr>
            <a:r>
              <a:rPr kumimoji="0" lang="zh-CN" altLang="en-US">
                <a:ea typeface="宋体" pitchFamily="2" charset="-122"/>
              </a:rPr>
              <a:t>幅度，</a:t>
            </a:r>
            <a:r>
              <a:rPr kumimoji="0" lang="en-US" altLang="zh-CN">
                <a:ea typeface="宋体" pitchFamily="2" charset="-122"/>
              </a:rPr>
              <a:t>V</a:t>
            </a:r>
            <a:endParaRPr kumimoji="0" lang="en-US" altLang="zh-CN" sz="3600">
              <a:latin typeface="Arial" pitchFamily="34" charset="0"/>
              <a:ea typeface="宋体" pitchFamily="2" charset="-122"/>
            </a:endParaRPr>
          </a:p>
        </p:txBody>
      </p:sp>
      <p:sp>
        <p:nvSpPr>
          <p:cNvPr id="31" name="Text Box 38">
            <a:extLst>
              <a:ext uri="{FF2B5EF4-FFF2-40B4-BE49-F238E27FC236}">
                <a16:creationId xmlns:a16="http://schemas.microsoft.com/office/drawing/2014/main" id="{EE76561B-6D93-421F-A6B9-CA161E988B74}"/>
              </a:ext>
            </a:extLst>
          </p:cNvPr>
          <p:cNvSpPr txBox="1">
            <a:spLocks noChangeArrowheads="1"/>
          </p:cNvSpPr>
          <p:nvPr/>
        </p:nvSpPr>
        <p:spPr bwMode="auto">
          <a:xfrm>
            <a:off x="6816080" y="2780928"/>
            <a:ext cx="2184449" cy="2460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eaLnBrk="0" hangingPunct="0">
              <a:defRPr kumimoji="1">
                <a:solidFill>
                  <a:schemeClr val="tx1"/>
                </a:solidFill>
                <a:latin typeface="Times New Roman" pitchFamily="18" charset="0"/>
                <a:ea typeface="华文仿宋" pitchFamily="2" charset="-122"/>
              </a:defRPr>
            </a:lvl1pPr>
            <a:lvl2pPr marL="742950" indent="-285750" eaLnBrk="0" hangingPunct="0">
              <a:defRPr kumimoji="1">
                <a:solidFill>
                  <a:schemeClr val="tx1"/>
                </a:solidFill>
                <a:latin typeface="Times New Roman" pitchFamily="18" charset="0"/>
                <a:ea typeface="华文仿宋" pitchFamily="2" charset="-122"/>
              </a:defRPr>
            </a:lvl2pPr>
            <a:lvl3pPr marL="1143000" indent="-228600" eaLnBrk="0" hangingPunct="0">
              <a:defRPr kumimoji="1">
                <a:solidFill>
                  <a:schemeClr val="tx1"/>
                </a:solidFill>
                <a:latin typeface="Times New Roman" pitchFamily="18" charset="0"/>
                <a:ea typeface="华文仿宋" pitchFamily="2" charset="-122"/>
              </a:defRPr>
            </a:lvl3pPr>
            <a:lvl4pPr marL="1600200" indent="-228600" eaLnBrk="0" hangingPunct="0">
              <a:defRPr kumimoji="1">
                <a:solidFill>
                  <a:schemeClr val="tx1"/>
                </a:solidFill>
                <a:latin typeface="Times New Roman" pitchFamily="18" charset="0"/>
                <a:ea typeface="华文仿宋" pitchFamily="2" charset="-122"/>
              </a:defRPr>
            </a:lvl4pPr>
            <a:lvl5pPr marL="2057400" indent="-228600" eaLnBrk="0" hangingPunct="0">
              <a:defRPr kumimoji="1">
                <a:solidFill>
                  <a:schemeClr val="tx1"/>
                </a:solidFill>
                <a:latin typeface="Times New Roman" pitchFamily="18" charset="0"/>
                <a:ea typeface="华文仿宋" pitchFamily="2" charset="-122"/>
              </a:defRPr>
            </a:lvl5pPr>
            <a:lvl6pPr marL="2514600" indent="-228600" eaLnBrk="0" fontAlgn="base" hangingPunct="0">
              <a:spcBef>
                <a:spcPct val="20000"/>
              </a:spcBef>
              <a:spcAft>
                <a:spcPct val="0"/>
              </a:spcAft>
              <a:defRPr kumimoji="1">
                <a:solidFill>
                  <a:schemeClr val="tx1"/>
                </a:solidFill>
                <a:latin typeface="Times New Roman" pitchFamily="18" charset="0"/>
                <a:ea typeface="华文仿宋" pitchFamily="2" charset="-122"/>
              </a:defRPr>
            </a:lvl6pPr>
            <a:lvl7pPr marL="2971800" indent="-228600" eaLnBrk="0" fontAlgn="base" hangingPunct="0">
              <a:spcBef>
                <a:spcPct val="20000"/>
              </a:spcBef>
              <a:spcAft>
                <a:spcPct val="0"/>
              </a:spcAft>
              <a:defRPr kumimoji="1">
                <a:solidFill>
                  <a:schemeClr val="tx1"/>
                </a:solidFill>
                <a:latin typeface="Times New Roman" pitchFamily="18" charset="0"/>
                <a:ea typeface="华文仿宋" pitchFamily="2" charset="-122"/>
              </a:defRPr>
            </a:lvl7pPr>
            <a:lvl8pPr marL="3429000" indent="-228600" eaLnBrk="0" fontAlgn="base" hangingPunct="0">
              <a:spcBef>
                <a:spcPct val="20000"/>
              </a:spcBef>
              <a:spcAft>
                <a:spcPct val="0"/>
              </a:spcAft>
              <a:defRPr kumimoji="1">
                <a:solidFill>
                  <a:schemeClr val="tx1"/>
                </a:solidFill>
                <a:latin typeface="Times New Roman" pitchFamily="18" charset="0"/>
                <a:ea typeface="华文仿宋" pitchFamily="2" charset="-122"/>
              </a:defRPr>
            </a:lvl8pPr>
            <a:lvl9pPr marL="3886200" indent="-228600" eaLnBrk="0" fontAlgn="base" hangingPunct="0">
              <a:spcBef>
                <a:spcPct val="20000"/>
              </a:spcBef>
              <a:spcAft>
                <a:spcPct val="0"/>
              </a:spcAft>
              <a:defRPr kumimoji="1">
                <a:solidFill>
                  <a:schemeClr val="tx1"/>
                </a:solidFill>
                <a:latin typeface="Times New Roman" pitchFamily="18" charset="0"/>
                <a:ea typeface="华文仿宋" pitchFamily="2" charset="-122"/>
              </a:defRPr>
            </a:lvl9pPr>
          </a:lstStyle>
          <a:p>
            <a:pPr algn="just" eaLnBrk="1" hangingPunct="1">
              <a:spcBef>
                <a:spcPct val="0"/>
              </a:spcBef>
            </a:pPr>
            <a:r>
              <a:rPr kumimoji="0" lang="zh-CN" altLang="en-US" dirty="0">
                <a:ea typeface="宋体" pitchFamily="2" charset="-122"/>
              </a:rPr>
              <a:t>沉积能量，</a:t>
            </a:r>
            <a:r>
              <a:rPr kumimoji="0" lang="en-US" altLang="zh-CN" dirty="0" err="1">
                <a:ea typeface="宋体" pitchFamily="2" charset="-122"/>
              </a:rPr>
              <a:t>keV</a:t>
            </a:r>
            <a:endParaRPr kumimoji="0" lang="en-US" altLang="zh-CN" sz="3600" dirty="0">
              <a:latin typeface="Arial" pitchFamily="34" charset="0"/>
              <a:ea typeface="宋体" pitchFamily="2" charset="-122"/>
            </a:endParaRPr>
          </a:p>
        </p:txBody>
      </p:sp>
      <p:grpSp>
        <p:nvGrpSpPr>
          <p:cNvPr id="32" name="Group 62">
            <a:extLst>
              <a:ext uri="{FF2B5EF4-FFF2-40B4-BE49-F238E27FC236}">
                <a16:creationId xmlns:a16="http://schemas.microsoft.com/office/drawing/2014/main" id="{9DE1F8AF-2D12-4B56-B284-427F8A9FAB72}"/>
              </a:ext>
            </a:extLst>
          </p:cNvPr>
          <p:cNvGrpSpPr>
            <a:grpSpLocks/>
          </p:cNvGrpSpPr>
          <p:nvPr/>
        </p:nvGrpSpPr>
        <p:grpSpPr bwMode="auto">
          <a:xfrm>
            <a:off x="1820938" y="3572073"/>
            <a:ext cx="7967460" cy="546100"/>
            <a:chOff x="2913" y="3222"/>
            <a:chExt cx="2695" cy="344"/>
          </a:xfrm>
        </p:grpSpPr>
        <p:sp>
          <p:nvSpPr>
            <p:cNvPr id="33" name="Rectangle 41">
              <a:extLst>
                <a:ext uri="{FF2B5EF4-FFF2-40B4-BE49-F238E27FC236}">
                  <a16:creationId xmlns:a16="http://schemas.microsoft.com/office/drawing/2014/main" id="{C6EC95DD-FB42-4B2A-A731-D4FDDF0C8F97}"/>
                </a:ext>
              </a:extLst>
            </p:cNvPr>
            <p:cNvSpPr>
              <a:spLocks noChangeArrowheads="1"/>
            </p:cNvSpPr>
            <p:nvPr/>
          </p:nvSpPr>
          <p:spPr bwMode="auto">
            <a:xfrm>
              <a:off x="2941" y="3430"/>
              <a:ext cx="91" cy="136"/>
            </a:xfrm>
            <a:prstGeom prst="rect">
              <a:avLst/>
            </a:prstGeom>
            <a:solidFill>
              <a:schemeClr val="bg2"/>
            </a:solidFill>
            <a:ln w="19050" algn="ctr">
              <a:solidFill>
                <a:srgbClr val="66FF33"/>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34" name="Rectangle 42">
              <a:extLst>
                <a:ext uri="{FF2B5EF4-FFF2-40B4-BE49-F238E27FC236}">
                  <a16:creationId xmlns:a16="http://schemas.microsoft.com/office/drawing/2014/main" id="{11BEFB0A-A637-427B-869E-6BC2A6C11449}"/>
                </a:ext>
              </a:extLst>
            </p:cNvPr>
            <p:cNvSpPr>
              <a:spLocks noChangeArrowheads="1"/>
            </p:cNvSpPr>
            <p:nvPr/>
          </p:nvSpPr>
          <p:spPr bwMode="auto">
            <a:xfrm>
              <a:off x="3061" y="3430"/>
              <a:ext cx="182" cy="136"/>
            </a:xfrm>
            <a:prstGeom prst="rect">
              <a:avLst/>
            </a:prstGeom>
            <a:solidFill>
              <a:srgbClr val="FF0000"/>
            </a:solidFill>
            <a:ln w="19050" algn="ctr">
              <a:solidFill>
                <a:srgbClr val="66FF33"/>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35" name="Rectangle 43">
              <a:extLst>
                <a:ext uri="{FF2B5EF4-FFF2-40B4-BE49-F238E27FC236}">
                  <a16:creationId xmlns:a16="http://schemas.microsoft.com/office/drawing/2014/main" id="{F360EB4E-C78E-4BD0-82F2-ACEC7DA4DF79}"/>
                </a:ext>
              </a:extLst>
            </p:cNvPr>
            <p:cNvSpPr>
              <a:spLocks noChangeArrowheads="1"/>
            </p:cNvSpPr>
            <p:nvPr/>
          </p:nvSpPr>
          <p:spPr bwMode="auto">
            <a:xfrm>
              <a:off x="3288" y="3430"/>
              <a:ext cx="272" cy="136"/>
            </a:xfrm>
            <a:prstGeom prst="rect">
              <a:avLst/>
            </a:prstGeom>
            <a:solidFill>
              <a:srgbClr val="FF0000"/>
            </a:solidFill>
            <a:ln w="19050" algn="ctr">
              <a:solidFill>
                <a:srgbClr val="66FF33"/>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36" name="Rectangle 44">
              <a:extLst>
                <a:ext uri="{FF2B5EF4-FFF2-40B4-BE49-F238E27FC236}">
                  <a16:creationId xmlns:a16="http://schemas.microsoft.com/office/drawing/2014/main" id="{8EA9F8D4-5876-4A2F-BA63-3A00FD6D9C23}"/>
                </a:ext>
              </a:extLst>
            </p:cNvPr>
            <p:cNvSpPr>
              <a:spLocks noChangeArrowheads="1"/>
            </p:cNvSpPr>
            <p:nvPr/>
          </p:nvSpPr>
          <p:spPr bwMode="auto">
            <a:xfrm>
              <a:off x="3622" y="3430"/>
              <a:ext cx="45" cy="136"/>
            </a:xfrm>
            <a:prstGeom prst="rect">
              <a:avLst/>
            </a:prstGeom>
            <a:solidFill>
              <a:schemeClr val="bg2"/>
            </a:solidFill>
            <a:ln w="19050" algn="ctr">
              <a:solidFill>
                <a:srgbClr val="66FF33"/>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37" name="Rectangle 45">
              <a:extLst>
                <a:ext uri="{FF2B5EF4-FFF2-40B4-BE49-F238E27FC236}">
                  <a16:creationId xmlns:a16="http://schemas.microsoft.com/office/drawing/2014/main" id="{452D4A88-D426-4D75-A2AD-6A7F73CDD3FD}"/>
                </a:ext>
              </a:extLst>
            </p:cNvPr>
            <p:cNvSpPr>
              <a:spLocks noChangeArrowheads="1"/>
            </p:cNvSpPr>
            <p:nvPr/>
          </p:nvSpPr>
          <p:spPr bwMode="auto">
            <a:xfrm>
              <a:off x="3712" y="3430"/>
              <a:ext cx="137" cy="136"/>
            </a:xfrm>
            <a:prstGeom prst="rect">
              <a:avLst/>
            </a:prstGeom>
            <a:solidFill>
              <a:schemeClr val="bg2"/>
            </a:solidFill>
            <a:ln w="19050" algn="ctr">
              <a:solidFill>
                <a:srgbClr val="66FF33"/>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38" name="Rectangle 46">
              <a:extLst>
                <a:ext uri="{FF2B5EF4-FFF2-40B4-BE49-F238E27FC236}">
                  <a16:creationId xmlns:a16="http://schemas.microsoft.com/office/drawing/2014/main" id="{7C6ED782-2B66-4D33-B70C-1E28E7801AD3}"/>
                </a:ext>
              </a:extLst>
            </p:cNvPr>
            <p:cNvSpPr>
              <a:spLocks noChangeArrowheads="1"/>
            </p:cNvSpPr>
            <p:nvPr/>
          </p:nvSpPr>
          <p:spPr bwMode="auto">
            <a:xfrm>
              <a:off x="5329" y="3430"/>
              <a:ext cx="183" cy="136"/>
            </a:xfrm>
            <a:prstGeom prst="rect">
              <a:avLst/>
            </a:prstGeom>
            <a:solidFill>
              <a:srgbClr val="FF0000"/>
            </a:solidFill>
            <a:ln w="19050" algn="ctr">
              <a:solidFill>
                <a:srgbClr val="66FF33"/>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39" name="Rectangle 47">
              <a:extLst>
                <a:ext uri="{FF2B5EF4-FFF2-40B4-BE49-F238E27FC236}">
                  <a16:creationId xmlns:a16="http://schemas.microsoft.com/office/drawing/2014/main" id="{EC444DCC-18A0-499E-9BE6-92FD575A2EF3}"/>
                </a:ext>
              </a:extLst>
            </p:cNvPr>
            <p:cNvSpPr>
              <a:spLocks noChangeArrowheads="1"/>
            </p:cNvSpPr>
            <p:nvPr/>
          </p:nvSpPr>
          <p:spPr bwMode="auto">
            <a:xfrm>
              <a:off x="5193" y="3430"/>
              <a:ext cx="93" cy="136"/>
            </a:xfrm>
            <a:prstGeom prst="rect">
              <a:avLst/>
            </a:prstGeom>
            <a:solidFill>
              <a:schemeClr val="bg2"/>
            </a:solidFill>
            <a:ln w="19050" algn="ctr">
              <a:solidFill>
                <a:srgbClr val="66FF33"/>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40" name="Rectangle 48">
              <a:extLst>
                <a:ext uri="{FF2B5EF4-FFF2-40B4-BE49-F238E27FC236}">
                  <a16:creationId xmlns:a16="http://schemas.microsoft.com/office/drawing/2014/main" id="{B044C4A4-E747-467C-9EE5-7B03ADB0120C}"/>
                </a:ext>
              </a:extLst>
            </p:cNvPr>
            <p:cNvSpPr>
              <a:spLocks noChangeArrowheads="1"/>
            </p:cNvSpPr>
            <p:nvPr/>
          </p:nvSpPr>
          <p:spPr bwMode="auto">
            <a:xfrm>
              <a:off x="3878" y="3430"/>
              <a:ext cx="181" cy="136"/>
            </a:xfrm>
            <a:prstGeom prst="rect">
              <a:avLst/>
            </a:prstGeom>
            <a:solidFill>
              <a:srgbClr val="FF0000"/>
            </a:solidFill>
            <a:ln w="19050" algn="ctr">
              <a:solidFill>
                <a:srgbClr val="66FF33"/>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41" name="Rectangle 49">
              <a:extLst>
                <a:ext uri="{FF2B5EF4-FFF2-40B4-BE49-F238E27FC236}">
                  <a16:creationId xmlns:a16="http://schemas.microsoft.com/office/drawing/2014/main" id="{09C92AEF-7D40-44D5-9F83-EE9BEE49BA23}"/>
                </a:ext>
              </a:extLst>
            </p:cNvPr>
            <p:cNvSpPr>
              <a:spLocks noChangeArrowheads="1"/>
            </p:cNvSpPr>
            <p:nvPr/>
          </p:nvSpPr>
          <p:spPr bwMode="auto">
            <a:xfrm>
              <a:off x="4105" y="3430"/>
              <a:ext cx="227" cy="136"/>
            </a:xfrm>
            <a:prstGeom prst="rect">
              <a:avLst/>
            </a:prstGeom>
            <a:solidFill>
              <a:srgbClr val="FF0000"/>
            </a:solidFill>
            <a:ln w="19050" algn="ctr">
              <a:solidFill>
                <a:srgbClr val="66FF33"/>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42" name="Rectangle 50">
              <a:extLst>
                <a:ext uri="{FF2B5EF4-FFF2-40B4-BE49-F238E27FC236}">
                  <a16:creationId xmlns:a16="http://schemas.microsoft.com/office/drawing/2014/main" id="{982A07D4-150A-4DF6-A25B-FAFCF9787372}"/>
                </a:ext>
              </a:extLst>
            </p:cNvPr>
            <p:cNvSpPr>
              <a:spLocks noChangeArrowheads="1"/>
            </p:cNvSpPr>
            <p:nvPr/>
          </p:nvSpPr>
          <p:spPr bwMode="auto">
            <a:xfrm>
              <a:off x="4393" y="3430"/>
              <a:ext cx="45" cy="136"/>
            </a:xfrm>
            <a:prstGeom prst="rect">
              <a:avLst/>
            </a:prstGeom>
            <a:solidFill>
              <a:schemeClr val="bg2"/>
            </a:solidFill>
            <a:ln w="19050" algn="ctr">
              <a:solidFill>
                <a:srgbClr val="66FF33"/>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43" name="Rectangle 51">
              <a:extLst>
                <a:ext uri="{FF2B5EF4-FFF2-40B4-BE49-F238E27FC236}">
                  <a16:creationId xmlns:a16="http://schemas.microsoft.com/office/drawing/2014/main" id="{50C5924F-53CA-42B5-A23E-FEAEBDA29038}"/>
                </a:ext>
              </a:extLst>
            </p:cNvPr>
            <p:cNvSpPr>
              <a:spLocks noChangeArrowheads="1"/>
            </p:cNvSpPr>
            <p:nvPr/>
          </p:nvSpPr>
          <p:spPr bwMode="auto">
            <a:xfrm>
              <a:off x="4484" y="3430"/>
              <a:ext cx="137" cy="136"/>
            </a:xfrm>
            <a:prstGeom prst="rect">
              <a:avLst/>
            </a:prstGeom>
            <a:solidFill>
              <a:schemeClr val="bg2"/>
            </a:solidFill>
            <a:ln w="19050" algn="ctr">
              <a:solidFill>
                <a:srgbClr val="66FF33"/>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44" name="Rectangle 52">
              <a:extLst>
                <a:ext uri="{FF2B5EF4-FFF2-40B4-BE49-F238E27FC236}">
                  <a16:creationId xmlns:a16="http://schemas.microsoft.com/office/drawing/2014/main" id="{CB26917F-31B6-4C8D-8C79-0CF77AEB0C5B}"/>
                </a:ext>
              </a:extLst>
            </p:cNvPr>
            <p:cNvSpPr>
              <a:spLocks noChangeArrowheads="1"/>
            </p:cNvSpPr>
            <p:nvPr/>
          </p:nvSpPr>
          <p:spPr bwMode="auto">
            <a:xfrm>
              <a:off x="4649" y="3430"/>
              <a:ext cx="272" cy="136"/>
            </a:xfrm>
            <a:prstGeom prst="rect">
              <a:avLst/>
            </a:prstGeom>
            <a:solidFill>
              <a:srgbClr val="FF0000"/>
            </a:solidFill>
            <a:ln w="19050" algn="ctr">
              <a:solidFill>
                <a:srgbClr val="66FF33"/>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45" name="Rectangle 53">
              <a:extLst>
                <a:ext uri="{FF2B5EF4-FFF2-40B4-BE49-F238E27FC236}">
                  <a16:creationId xmlns:a16="http://schemas.microsoft.com/office/drawing/2014/main" id="{C8855902-05A2-4E7C-A5EF-804ADBC46012}"/>
                </a:ext>
              </a:extLst>
            </p:cNvPr>
            <p:cNvSpPr>
              <a:spLocks noChangeArrowheads="1"/>
            </p:cNvSpPr>
            <p:nvPr/>
          </p:nvSpPr>
          <p:spPr bwMode="auto">
            <a:xfrm>
              <a:off x="4983" y="3430"/>
              <a:ext cx="45" cy="136"/>
            </a:xfrm>
            <a:prstGeom prst="rect">
              <a:avLst/>
            </a:prstGeom>
            <a:solidFill>
              <a:schemeClr val="bg2"/>
            </a:solidFill>
            <a:ln w="19050" algn="ctr">
              <a:solidFill>
                <a:srgbClr val="66FF33"/>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46" name="Rectangle 54">
              <a:extLst>
                <a:ext uri="{FF2B5EF4-FFF2-40B4-BE49-F238E27FC236}">
                  <a16:creationId xmlns:a16="http://schemas.microsoft.com/office/drawing/2014/main" id="{EF3C1680-7D4A-4807-8BDA-EF9AC3A6A064}"/>
                </a:ext>
              </a:extLst>
            </p:cNvPr>
            <p:cNvSpPr>
              <a:spLocks noChangeArrowheads="1"/>
            </p:cNvSpPr>
            <p:nvPr/>
          </p:nvSpPr>
          <p:spPr bwMode="auto">
            <a:xfrm>
              <a:off x="5103" y="3430"/>
              <a:ext cx="45" cy="136"/>
            </a:xfrm>
            <a:prstGeom prst="rect">
              <a:avLst/>
            </a:prstGeom>
            <a:solidFill>
              <a:schemeClr val="bg2"/>
            </a:solidFill>
            <a:ln w="19050" algn="ctr">
              <a:solidFill>
                <a:srgbClr val="66FF33"/>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47" name="Text Box 55">
              <a:extLst>
                <a:ext uri="{FF2B5EF4-FFF2-40B4-BE49-F238E27FC236}">
                  <a16:creationId xmlns:a16="http://schemas.microsoft.com/office/drawing/2014/main" id="{12AE03DD-1DD8-46FF-9C4D-0382713CB243}"/>
                </a:ext>
              </a:extLst>
            </p:cNvPr>
            <p:cNvSpPr txBox="1">
              <a:spLocks noChangeArrowheads="1"/>
            </p:cNvSpPr>
            <p:nvPr/>
          </p:nvSpPr>
          <p:spPr bwMode="auto">
            <a:xfrm>
              <a:off x="2913" y="3222"/>
              <a:ext cx="2695" cy="233"/>
            </a:xfrm>
            <a:prstGeom prst="rect">
              <a:avLst/>
            </a:prstGeom>
            <a:noFill/>
            <a:ln>
              <a:noFill/>
            </a:ln>
            <a:effectLst/>
            <a:extLst>
              <a:ext uri="{909E8E84-426E-40DD-AFC4-6F175D3DCCD1}">
                <a14:hiddenFill xmlns:a14="http://schemas.microsoft.com/office/drawing/2010/main">
                  <a:solidFill>
                    <a:schemeClr val="bg2"/>
                  </a:solidFill>
                </a14:hiddenFill>
              </a:ext>
              <a:ext uri="{91240B29-F687-4F45-9708-019B960494DF}">
                <a14:hiddenLine xmlns:a14="http://schemas.microsoft.com/office/drawing/2010/main" w="19050" algn="ctr">
                  <a:solidFill>
                    <a:srgbClr val="66FF33"/>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2057400" indent="-2057400" eaLnBrk="0" hangingPunct="0">
                <a:defRPr kumimoji="1">
                  <a:solidFill>
                    <a:schemeClr val="tx1"/>
                  </a:solidFill>
                  <a:latin typeface="Times New Roman" pitchFamily="18" charset="0"/>
                  <a:ea typeface="华文仿宋" pitchFamily="2" charset="-122"/>
                </a:defRPr>
              </a:lvl1pPr>
              <a:lvl2pPr marL="742950" indent="-285750" eaLnBrk="0" hangingPunct="0">
                <a:defRPr kumimoji="1">
                  <a:solidFill>
                    <a:schemeClr val="tx1"/>
                  </a:solidFill>
                  <a:latin typeface="Times New Roman" pitchFamily="18" charset="0"/>
                  <a:ea typeface="华文仿宋" pitchFamily="2" charset="-122"/>
                </a:defRPr>
              </a:lvl2pPr>
              <a:lvl3pPr marL="1143000" indent="-228600" eaLnBrk="0" hangingPunct="0">
                <a:defRPr kumimoji="1">
                  <a:solidFill>
                    <a:schemeClr val="tx1"/>
                  </a:solidFill>
                  <a:latin typeface="Times New Roman" pitchFamily="18" charset="0"/>
                  <a:ea typeface="华文仿宋" pitchFamily="2" charset="-122"/>
                </a:defRPr>
              </a:lvl3pPr>
              <a:lvl4pPr marL="1600200" indent="-228600" eaLnBrk="0" hangingPunct="0">
                <a:defRPr kumimoji="1">
                  <a:solidFill>
                    <a:schemeClr val="tx1"/>
                  </a:solidFill>
                  <a:latin typeface="Times New Roman" pitchFamily="18" charset="0"/>
                  <a:ea typeface="华文仿宋" pitchFamily="2" charset="-122"/>
                </a:defRPr>
              </a:lvl4pPr>
              <a:lvl5pPr marL="2057400" indent="-228600" eaLnBrk="0" hangingPunct="0">
                <a:defRPr kumimoji="1">
                  <a:solidFill>
                    <a:schemeClr val="tx1"/>
                  </a:solidFill>
                  <a:latin typeface="Times New Roman" pitchFamily="18" charset="0"/>
                  <a:ea typeface="华文仿宋" pitchFamily="2" charset="-122"/>
                </a:defRPr>
              </a:lvl5pPr>
              <a:lvl6pPr marL="2514600" indent="-228600" eaLnBrk="0" fontAlgn="base" hangingPunct="0">
                <a:spcBef>
                  <a:spcPct val="20000"/>
                </a:spcBef>
                <a:spcAft>
                  <a:spcPct val="0"/>
                </a:spcAft>
                <a:defRPr kumimoji="1">
                  <a:solidFill>
                    <a:schemeClr val="tx1"/>
                  </a:solidFill>
                  <a:latin typeface="Times New Roman" pitchFamily="18" charset="0"/>
                  <a:ea typeface="华文仿宋" pitchFamily="2" charset="-122"/>
                </a:defRPr>
              </a:lvl6pPr>
              <a:lvl7pPr marL="2971800" indent="-228600" eaLnBrk="0" fontAlgn="base" hangingPunct="0">
                <a:spcBef>
                  <a:spcPct val="20000"/>
                </a:spcBef>
                <a:spcAft>
                  <a:spcPct val="0"/>
                </a:spcAft>
                <a:defRPr kumimoji="1">
                  <a:solidFill>
                    <a:schemeClr val="tx1"/>
                  </a:solidFill>
                  <a:latin typeface="Times New Roman" pitchFamily="18" charset="0"/>
                  <a:ea typeface="华文仿宋" pitchFamily="2" charset="-122"/>
                </a:defRPr>
              </a:lvl7pPr>
              <a:lvl8pPr marL="3429000" indent="-228600" eaLnBrk="0" fontAlgn="base" hangingPunct="0">
                <a:spcBef>
                  <a:spcPct val="20000"/>
                </a:spcBef>
                <a:spcAft>
                  <a:spcPct val="0"/>
                </a:spcAft>
                <a:defRPr kumimoji="1">
                  <a:solidFill>
                    <a:schemeClr val="tx1"/>
                  </a:solidFill>
                  <a:latin typeface="Times New Roman" pitchFamily="18" charset="0"/>
                  <a:ea typeface="华文仿宋" pitchFamily="2" charset="-122"/>
                </a:defRPr>
              </a:lvl8pPr>
              <a:lvl9pPr marL="3886200" indent="-228600" eaLnBrk="0" fontAlgn="base" hangingPunct="0">
                <a:spcBef>
                  <a:spcPct val="20000"/>
                </a:spcBef>
                <a:spcAft>
                  <a:spcPct val="0"/>
                </a:spcAft>
                <a:defRPr kumimoji="1">
                  <a:solidFill>
                    <a:schemeClr val="tx1"/>
                  </a:solidFill>
                  <a:latin typeface="Times New Roman" pitchFamily="18" charset="0"/>
                  <a:ea typeface="华文仿宋" pitchFamily="2" charset="-122"/>
                </a:defRPr>
              </a:lvl9pPr>
            </a:lstStyle>
            <a:p>
              <a:pPr eaLnBrk="1" hangingPunct="1"/>
              <a:r>
                <a:rPr lang="en-US" altLang="zh-CN" dirty="0"/>
                <a:t>1          2           3        4         ……                                                                         X</a:t>
              </a:r>
            </a:p>
          </p:txBody>
        </p:sp>
      </p:grpSp>
      <p:sp>
        <p:nvSpPr>
          <p:cNvPr id="48" name="Text Box 57">
            <a:extLst>
              <a:ext uri="{FF2B5EF4-FFF2-40B4-BE49-F238E27FC236}">
                <a16:creationId xmlns:a16="http://schemas.microsoft.com/office/drawing/2014/main" id="{7677538E-D5C2-4C47-8689-4BE9C3FEC79A}"/>
              </a:ext>
            </a:extLst>
          </p:cNvPr>
          <p:cNvSpPr txBox="1">
            <a:spLocks noChangeArrowheads="1"/>
          </p:cNvSpPr>
          <p:nvPr/>
        </p:nvSpPr>
        <p:spPr bwMode="auto">
          <a:xfrm>
            <a:off x="2213690" y="4118173"/>
            <a:ext cx="7317464" cy="369332"/>
          </a:xfrm>
          <a:prstGeom prst="rect">
            <a:avLst/>
          </a:prstGeom>
          <a:noFill/>
          <a:ln>
            <a:noFill/>
          </a:ln>
          <a:effectLst/>
          <a:extLst>
            <a:ext uri="{909E8E84-426E-40DD-AFC4-6F175D3DCCD1}">
              <a14:hiddenFill xmlns:a14="http://schemas.microsoft.com/office/drawing/2010/main">
                <a:solidFill>
                  <a:schemeClr val="bg2"/>
                </a:solidFill>
              </a14:hiddenFill>
            </a:ext>
            <a:ext uri="{91240B29-F687-4F45-9708-019B960494DF}">
              <a14:hiddenLine xmlns:a14="http://schemas.microsoft.com/office/drawing/2010/main" w="19050" algn="ctr">
                <a:solidFill>
                  <a:srgbClr val="66FF33"/>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2057400" indent="-2057400" eaLnBrk="0" hangingPunct="0">
              <a:defRPr kumimoji="1">
                <a:solidFill>
                  <a:schemeClr val="tx1"/>
                </a:solidFill>
                <a:latin typeface="Times New Roman" pitchFamily="18" charset="0"/>
                <a:ea typeface="华文仿宋" pitchFamily="2" charset="-122"/>
              </a:defRPr>
            </a:lvl1pPr>
            <a:lvl2pPr marL="742950" indent="-285750" eaLnBrk="0" hangingPunct="0">
              <a:defRPr kumimoji="1">
                <a:solidFill>
                  <a:schemeClr val="tx1"/>
                </a:solidFill>
                <a:latin typeface="Times New Roman" pitchFamily="18" charset="0"/>
                <a:ea typeface="华文仿宋" pitchFamily="2" charset="-122"/>
              </a:defRPr>
            </a:lvl2pPr>
            <a:lvl3pPr marL="1143000" indent="-228600" eaLnBrk="0" hangingPunct="0">
              <a:defRPr kumimoji="1">
                <a:solidFill>
                  <a:schemeClr val="tx1"/>
                </a:solidFill>
                <a:latin typeface="Times New Roman" pitchFamily="18" charset="0"/>
                <a:ea typeface="华文仿宋" pitchFamily="2" charset="-122"/>
              </a:defRPr>
            </a:lvl3pPr>
            <a:lvl4pPr marL="1600200" indent="-228600" eaLnBrk="0" hangingPunct="0">
              <a:defRPr kumimoji="1">
                <a:solidFill>
                  <a:schemeClr val="tx1"/>
                </a:solidFill>
                <a:latin typeface="Times New Roman" pitchFamily="18" charset="0"/>
                <a:ea typeface="华文仿宋" pitchFamily="2" charset="-122"/>
              </a:defRPr>
            </a:lvl4pPr>
            <a:lvl5pPr marL="2057400" indent="-228600" eaLnBrk="0" hangingPunct="0">
              <a:defRPr kumimoji="1">
                <a:solidFill>
                  <a:schemeClr val="tx1"/>
                </a:solidFill>
                <a:latin typeface="Times New Roman" pitchFamily="18" charset="0"/>
                <a:ea typeface="华文仿宋" pitchFamily="2" charset="-122"/>
              </a:defRPr>
            </a:lvl5pPr>
            <a:lvl6pPr marL="2514600" indent="-228600" eaLnBrk="0" fontAlgn="base" hangingPunct="0">
              <a:spcBef>
                <a:spcPct val="20000"/>
              </a:spcBef>
              <a:spcAft>
                <a:spcPct val="0"/>
              </a:spcAft>
              <a:defRPr kumimoji="1">
                <a:solidFill>
                  <a:schemeClr val="tx1"/>
                </a:solidFill>
                <a:latin typeface="Times New Roman" pitchFamily="18" charset="0"/>
                <a:ea typeface="华文仿宋" pitchFamily="2" charset="-122"/>
              </a:defRPr>
            </a:lvl6pPr>
            <a:lvl7pPr marL="2971800" indent="-228600" eaLnBrk="0" fontAlgn="base" hangingPunct="0">
              <a:spcBef>
                <a:spcPct val="20000"/>
              </a:spcBef>
              <a:spcAft>
                <a:spcPct val="0"/>
              </a:spcAft>
              <a:defRPr kumimoji="1">
                <a:solidFill>
                  <a:schemeClr val="tx1"/>
                </a:solidFill>
                <a:latin typeface="Times New Roman" pitchFamily="18" charset="0"/>
                <a:ea typeface="华文仿宋" pitchFamily="2" charset="-122"/>
              </a:defRPr>
            </a:lvl7pPr>
            <a:lvl8pPr marL="3429000" indent="-228600" eaLnBrk="0" fontAlgn="base" hangingPunct="0">
              <a:spcBef>
                <a:spcPct val="20000"/>
              </a:spcBef>
              <a:spcAft>
                <a:spcPct val="0"/>
              </a:spcAft>
              <a:defRPr kumimoji="1">
                <a:solidFill>
                  <a:schemeClr val="tx1"/>
                </a:solidFill>
                <a:latin typeface="Times New Roman" pitchFamily="18" charset="0"/>
                <a:ea typeface="华文仿宋" pitchFamily="2" charset="-122"/>
              </a:defRPr>
            </a:lvl8pPr>
            <a:lvl9pPr marL="3886200" indent="-228600" eaLnBrk="0" fontAlgn="base" hangingPunct="0">
              <a:spcBef>
                <a:spcPct val="20000"/>
              </a:spcBef>
              <a:spcAft>
                <a:spcPct val="0"/>
              </a:spcAft>
              <a:defRPr kumimoji="1">
                <a:solidFill>
                  <a:schemeClr val="tx1"/>
                </a:solidFill>
                <a:latin typeface="Times New Roman" pitchFamily="18" charset="0"/>
                <a:ea typeface="华文仿宋" pitchFamily="2" charset="-122"/>
              </a:defRPr>
            </a:lvl9pPr>
          </a:lstStyle>
          <a:p>
            <a:pPr eaLnBrk="1" hangingPunct="1"/>
            <a:r>
              <a:rPr lang="en-US" altLang="zh-CN" b="1" dirty="0">
                <a:solidFill>
                  <a:srgbClr val="FF0000"/>
                </a:solidFill>
              </a:rPr>
              <a:t>   1           2                          3            4  ……                  N-1                          N</a:t>
            </a:r>
          </a:p>
        </p:txBody>
      </p:sp>
      <p:grpSp>
        <p:nvGrpSpPr>
          <p:cNvPr id="49" name="Group 61">
            <a:extLst>
              <a:ext uri="{FF2B5EF4-FFF2-40B4-BE49-F238E27FC236}">
                <a16:creationId xmlns:a16="http://schemas.microsoft.com/office/drawing/2014/main" id="{7F36D3C4-A07D-48B5-BAC2-5178D20C5538}"/>
              </a:ext>
            </a:extLst>
          </p:cNvPr>
          <p:cNvGrpSpPr>
            <a:grpSpLocks/>
          </p:cNvGrpSpPr>
          <p:nvPr/>
        </p:nvGrpSpPr>
        <p:grpSpPr bwMode="auto">
          <a:xfrm>
            <a:off x="1848886" y="2941712"/>
            <a:ext cx="7645216" cy="482600"/>
            <a:chOff x="2925" y="2961"/>
            <a:chExt cx="2586" cy="304"/>
          </a:xfrm>
        </p:grpSpPr>
        <p:sp>
          <p:nvSpPr>
            <p:cNvPr id="50" name="Rectangle 40">
              <a:extLst>
                <a:ext uri="{FF2B5EF4-FFF2-40B4-BE49-F238E27FC236}">
                  <a16:creationId xmlns:a16="http://schemas.microsoft.com/office/drawing/2014/main" id="{05C50CEE-ADCE-481D-950B-3A99A3E46B4D}"/>
                </a:ext>
              </a:extLst>
            </p:cNvPr>
            <p:cNvSpPr>
              <a:spLocks noChangeArrowheads="1"/>
            </p:cNvSpPr>
            <p:nvPr/>
          </p:nvSpPr>
          <p:spPr bwMode="auto">
            <a:xfrm>
              <a:off x="2925" y="3067"/>
              <a:ext cx="2586" cy="136"/>
            </a:xfrm>
            <a:prstGeom prst="rect">
              <a:avLst/>
            </a:prstGeom>
            <a:solidFill>
              <a:srgbClr val="FFFF00"/>
            </a:solidFill>
            <a:ln w="19050" algn="ctr">
              <a:solidFill>
                <a:srgbClr val="66FF33"/>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marL="2057400" indent="-2057400" algn="ctr"/>
              <a:endParaRPr lang="zh-CN" altLang="zh-CN"/>
            </a:p>
          </p:txBody>
        </p:sp>
        <p:graphicFrame>
          <p:nvGraphicFramePr>
            <p:cNvPr id="51" name="Object 60">
              <a:extLst>
                <a:ext uri="{FF2B5EF4-FFF2-40B4-BE49-F238E27FC236}">
                  <a16:creationId xmlns:a16="http://schemas.microsoft.com/office/drawing/2014/main" id="{A8338D43-9EA8-44D3-A136-A204E24A0ED1}"/>
                </a:ext>
              </a:extLst>
            </p:cNvPr>
            <p:cNvGraphicFramePr>
              <a:graphicFrameLocks noChangeAspect="1"/>
            </p:cNvGraphicFramePr>
            <p:nvPr/>
          </p:nvGraphicFramePr>
          <p:xfrm>
            <a:off x="3606" y="2961"/>
            <a:ext cx="352" cy="304"/>
          </p:xfrm>
          <a:graphic>
            <a:graphicData uri="http://schemas.openxmlformats.org/presentationml/2006/ole">
              <mc:AlternateContent xmlns:mc="http://schemas.openxmlformats.org/markup-compatibility/2006">
                <mc:Choice xmlns:v="urn:schemas-microsoft-com:vml" Requires="v">
                  <p:oleObj spid="_x0000_s493576" name="Equation" r:id="rId3" imgW="520560" imgH="241200" progId="Equation.DSMT4">
                    <p:embed/>
                  </p:oleObj>
                </mc:Choice>
                <mc:Fallback>
                  <p:oleObj name="Equation" r:id="rId3" imgW="520560" imgH="241200" progId="Equation.DSMT4">
                    <p:embed/>
                    <p:pic>
                      <p:nvPicPr>
                        <p:cNvPr id="51" name="Object 60">
                          <a:extLst>
                            <a:ext uri="{FF2B5EF4-FFF2-40B4-BE49-F238E27FC236}">
                              <a16:creationId xmlns:a16="http://schemas.microsoft.com/office/drawing/2014/main" id="{A8338D43-9EA8-44D3-A136-A204E24A0ED1}"/>
                            </a:ext>
                          </a:extLst>
                        </p:cNvPr>
                        <p:cNvPicPr>
                          <a:picLocks noChangeAspect="1" noChangeArrowheads="1"/>
                        </p:cNvPicPr>
                        <p:nvPr/>
                      </p:nvPicPr>
                      <p:blipFill>
                        <a:blip r:embed="rId4"/>
                        <a:srcRect/>
                        <a:stretch>
                          <a:fillRect/>
                        </a:stretch>
                      </p:blipFill>
                      <p:spPr bwMode="auto">
                        <a:xfrm>
                          <a:off x="3606" y="2961"/>
                          <a:ext cx="352" cy="3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52" name="组合 51">
            <a:extLst>
              <a:ext uri="{FF2B5EF4-FFF2-40B4-BE49-F238E27FC236}">
                <a16:creationId xmlns:a16="http://schemas.microsoft.com/office/drawing/2014/main" id="{90717F8D-6C18-4BD7-8C8D-7B8CBBC3F05B}"/>
              </a:ext>
            </a:extLst>
          </p:cNvPr>
          <p:cNvGrpSpPr/>
          <p:nvPr/>
        </p:nvGrpSpPr>
        <p:grpSpPr>
          <a:xfrm>
            <a:off x="2007519" y="4525888"/>
            <a:ext cx="7976913" cy="826080"/>
            <a:chOff x="-1201096" y="5703643"/>
            <a:chExt cx="7976913" cy="826080"/>
          </a:xfrm>
        </p:grpSpPr>
        <p:sp>
          <p:nvSpPr>
            <p:cNvPr id="53" name="TextBox 43">
              <a:extLst>
                <a:ext uri="{FF2B5EF4-FFF2-40B4-BE49-F238E27FC236}">
                  <a16:creationId xmlns:a16="http://schemas.microsoft.com/office/drawing/2014/main" id="{E71B7E16-BA74-43A8-B0A0-FBDB5D838D4C}"/>
                </a:ext>
              </a:extLst>
            </p:cNvPr>
            <p:cNvSpPr txBox="1"/>
            <p:nvPr/>
          </p:nvSpPr>
          <p:spPr>
            <a:xfrm>
              <a:off x="-1201096" y="6013727"/>
              <a:ext cx="1909497" cy="400110"/>
            </a:xfrm>
            <a:prstGeom prst="rect">
              <a:avLst/>
            </a:prstGeom>
            <a:noFill/>
            <a:ln>
              <a:solidFill>
                <a:schemeClr val="bg1">
                  <a:lumMod val="50000"/>
                </a:schemeClr>
              </a:solidFill>
            </a:ln>
          </p:spPr>
          <p:txBody>
            <a:bodyPr wrap="none" rtlCol="0">
              <a:spAutoFit/>
            </a:bodyPr>
            <a:lstStyle/>
            <a:p>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载流子数目：</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N</a:t>
              </a:r>
              <a:endParaRPr lang="zh-CN" altLang="en-US" sz="2000"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54" name="TextBox 44">
              <a:extLst>
                <a:ext uri="{FF2B5EF4-FFF2-40B4-BE49-F238E27FC236}">
                  <a16:creationId xmlns:a16="http://schemas.microsoft.com/office/drawing/2014/main" id="{13980607-DE4F-4EFB-96BD-1F069A50A63F}"/>
                </a:ext>
              </a:extLst>
            </p:cNvPr>
            <p:cNvSpPr txBox="1"/>
            <p:nvPr/>
          </p:nvSpPr>
          <p:spPr>
            <a:xfrm>
              <a:off x="999365" y="5978121"/>
              <a:ext cx="4050094" cy="400110"/>
            </a:xfrm>
            <a:prstGeom prst="rect">
              <a:avLst/>
            </a:prstGeom>
            <a:noFill/>
            <a:ln>
              <a:solidFill>
                <a:schemeClr val="bg1">
                  <a:lumMod val="50000"/>
                </a:schemeClr>
              </a:solidFill>
            </a:ln>
          </p:spPr>
          <p:txBody>
            <a:bodyPr wrap="square" rtlCol="0">
              <a:spAutoFit/>
            </a:bodyPr>
            <a:lstStyle/>
            <a:p>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载流子数目涨落对应的能量分辨率：</a:t>
              </a:r>
            </a:p>
          </p:txBody>
        </p:sp>
        <p:graphicFrame>
          <p:nvGraphicFramePr>
            <p:cNvPr id="55" name="对象 54">
              <a:extLst>
                <a:ext uri="{FF2B5EF4-FFF2-40B4-BE49-F238E27FC236}">
                  <a16:creationId xmlns:a16="http://schemas.microsoft.com/office/drawing/2014/main" id="{8831B813-3BF0-4412-8BBF-7D8310E4FF87}"/>
                </a:ext>
              </a:extLst>
            </p:cNvPr>
            <p:cNvGraphicFramePr>
              <a:graphicFrameLocks noChangeAspect="1"/>
            </p:cNvGraphicFramePr>
            <p:nvPr/>
          </p:nvGraphicFramePr>
          <p:xfrm>
            <a:off x="5123657" y="5703643"/>
            <a:ext cx="1652160" cy="826080"/>
          </p:xfrm>
          <a:graphic>
            <a:graphicData uri="http://schemas.openxmlformats.org/presentationml/2006/ole">
              <mc:AlternateContent xmlns:mc="http://schemas.openxmlformats.org/markup-compatibility/2006">
                <mc:Choice xmlns:v="urn:schemas-microsoft-com:vml" Requires="v">
                  <p:oleObj spid="_x0000_s493577" name="Equation" r:id="rId5" imgW="888840" imgH="444240" progId="Equation.DSMT4">
                    <p:embed/>
                  </p:oleObj>
                </mc:Choice>
                <mc:Fallback>
                  <p:oleObj name="Equation" r:id="rId5" imgW="888840" imgH="444240" progId="Equation.DSMT4">
                    <p:embed/>
                    <p:pic>
                      <p:nvPicPr>
                        <p:cNvPr id="55" name="对象 54">
                          <a:extLst>
                            <a:ext uri="{FF2B5EF4-FFF2-40B4-BE49-F238E27FC236}">
                              <a16:creationId xmlns:a16="http://schemas.microsoft.com/office/drawing/2014/main" id="{8831B813-3BF0-4412-8BBF-7D8310E4FF87}"/>
                            </a:ext>
                          </a:extLst>
                        </p:cNvPr>
                        <p:cNvPicPr/>
                        <p:nvPr/>
                      </p:nvPicPr>
                      <p:blipFill>
                        <a:blip r:embed="rId6"/>
                        <a:stretch>
                          <a:fillRect/>
                        </a:stretch>
                      </p:blipFill>
                      <p:spPr>
                        <a:xfrm>
                          <a:off x="5123657" y="5703643"/>
                          <a:ext cx="1652160" cy="826080"/>
                        </a:xfrm>
                        <a:prstGeom prst="rect">
                          <a:avLst/>
                        </a:prstGeom>
                      </p:spPr>
                    </p:pic>
                  </p:oleObj>
                </mc:Fallback>
              </mc:AlternateContent>
            </a:graphicData>
          </a:graphic>
        </p:graphicFrame>
      </p:grpSp>
      <p:grpSp>
        <p:nvGrpSpPr>
          <p:cNvPr id="56" name="组合 55">
            <a:extLst>
              <a:ext uri="{FF2B5EF4-FFF2-40B4-BE49-F238E27FC236}">
                <a16:creationId xmlns:a16="http://schemas.microsoft.com/office/drawing/2014/main" id="{F47C8110-AACE-4ED4-8B58-430DB516540E}"/>
              </a:ext>
            </a:extLst>
          </p:cNvPr>
          <p:cNvGrpSpPr/>
          <p:nvPr/>
        </p:nvGrpSpPr>
        <p:grpSpPr>
          <a:xfrm>
            <a:off x="1154132" y="5534000"/>
            <a:ext cx="9814746" cy="1063352"/>
            <a:chOff x="37970" y="5589240"/>
            <a:chExt cx="9814746" cy="1063352"/>
          </a:xfrm>
        </p:grpSpPr>
        <p:sp>
          <p:nvSpPr>
            <p:cNvPr id="57" name="TextBox 47">
              <a:extLst>
                <a:ext uri="{FF2B5EF4-FFF2-40B4-BE49-F238E27FC236}">
                  <a16:creationId xmlns:a16="http://schemas.microsoft.com/office/drawing/2014/main" id="{FAD6DC6A-696D-438C-AF09-91E6C65B0CA2}"/>
                </a:ext>
              </a:extLst>
            </p:cNvPr>
            <p:cNvSpPr txBox="1"/>
            <p:nvPr/>
          </p:nvSpPr>
          <p:spPr>
            <a:xfrm>
              <a:off x="37970" y="5961437"/>
              <a:ext cx="6340197" cy="461665"/>
            </a:xfrm>
            <a:prstGeom prst="rect">
              <a:avLst/>
            </a:prstGeom>
            <a:noFill/>
          </p:spPr>
          <p:txBody>
            <a:bodyPr wrap="none" rtlCol="0">
              <a:spAutoFit/>
            </a:bodyPr>
            <a:lstStyle/>
            <a:p>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经过电路处理后的信号所反映的能量分辨率：</a:t>
              </a:r>
            </a:p>
          </p:txBody>
        </p:sp>
        <p:graphicFrame>
          <p:nvGraphicFramePr>
            <p:cNvPr id="58" name="对象 57">
              <a:extLst>
                <a:ext uri="{FF2B5EF4-FFF2-40B4-BE49-F238E27FC236}">
                  <a16:creationId xmlns:a16="http://schemas.microsoft.com/office/drawing/2014/main" id="{427E85D0-89AC-4FB5-86DA-05293DB17A14}"/>
                </a:ext>
              </a:extLst>
            </p:cNvPr>
            <p:cNvGraphicFramePr>
              <a:graphicFrameLocks noChangeAspect="1"/>
            </p:cNvGraphicFramePr>
            <p:nvPr/>
          </p:nvGraphicFramePr>
          <p:xfrm>
            <a:off x="6115790" y="5589240"/>
            <a:ext cx="3736926" cy="1063352"/>
          </p:xfrm>
          <a:graphic>
            <a:graphicData uri="http://schemas.openxmlformats.org/presentationml/2006/ole">
              <mc:AlternateContent xmlns:mc="http://schemas.openxmlformats.org/markup-compatibility/2006">
                <mc:Choice xmlns:v="urn:schemas-microsoft-com:vml" Requires="v">
                  <p:oleObj spid="_x0000_s493578" name="Equation" r:id="rId7" imgW="1562040" imgH="444240" progId="Equation.DSMT4">
                    <p:embed/>
                  </p:oleObj>
                </mc:Choice>
                <mc:Fallback>
                  <p:oleObj name="Equation" r:id="rId7" imgW="1562040" imgH="444240" progId="Equation.DSMT4">
                    <p:embed/>
                    <p:pic>
                      <p:nvPicPr>
                        <p:cNvPr id="58" name="对象 57">
                          <a:extLst>
                            <a:ext uri="{FF2B5EF4-FFF2-40B4-BE49-F238E27FC236}">
                              <a16:creationId xmlns:a16="http://schemas.microsoft.com/office/drawing/2014/main" id="{427E85D0-89AC-4FB5-86DA-05293DB17A14}"/>
                            </a:ext>
                          </a:extLst>
                        </p:cNvPr>
                        <p:cNvPicPr/>
                        <p:nvPr/>
                      </p:nvPicPr>
                      <p:blipFill>
                        <a:blip r:embed="rId8"/>
                        <a:stretch>
                          <a:fillRect/>
                        </a:stretch>
                      </p:blipFill>
                      <p:spPr>
                        <a:xfrm>
                          <a:off x="6115790" y="5589240"/>
                          <a:ext cx="3736926" cy="1063352"/>
                        </a:xfrm>
                        <a:prstGeom prst="rect">
                          <a:avLst/>
                        </a:prstGeom>
                      </p:spPr>
                    </p:pic>
                  </p:oleObj>
                </mc:Fallback>
              </mc:AlternateContent>
            </a:graphicData>
          </a:graphic>
        </p:graphicFrame>
      </p:grpSp>
      <p:sp>
        <p:nvSpPr>
          <p:cNvPr id="59" name="TextBox 2">
            <a:extLst>
              <a:ext uri="{FF2B5EF4-FFF2-40B4-BE49-F238E27FC236}">
                <a16:creationId xmlns:a16="http://schemas.microsoft.com/office/drawing/2014/main" id="{11899D9C-4B68-4251-B9E1-76C357295A08}"/>
              </a:ext>
            </a:extLst>
          </p:cNvPr>
          <p:cNvSpPr txBox="1"/>
          <p:nvPr/>
        </p:nvSpPr>
        <p:spPr>
          <a:xfrm>
            <a:off x="4824066" y="3301752"/>
            <a:ext cx="1980029" cy="400110"/>
          </a:xfrm>
          <a:prstGeom prst="rect">
            <a:avLst/>
          </a:prstGeom>
          <a:noFill/>
          <a:ln>
            <a:noFill/>
          </a:ln>
        </p:spPr>
        <p:txBody>
          <a:bodyPr wrap="none" rtlCol="0">
            <a:spAutoFit/>
          </a:bodyPr>
          <a:lstStyle/>
          <a:p>
            <a:r>
              <a:rPr lang="zh-CN" altLang="en-US" sz="2000" dirty="0">
                <a:solidFill>
                  <a:srgbClr val="0000FF"/>
                </a:solidFill>
                <a:latin typeface="隶书" panose="02010509060101010101" pitchFamily="49" charset="-122"/>
                <a:ea typeface="隶书" panose="02010509060101010101" pitchFamily="49" charset="-122"/>
              </a:rPr>
              <a:t>在探测器内电离</a:t>
            </a:r>
          </a:p>
        </p:txBody>
      </p:sp>
      <p:grpSp>
        <p:nvGrpSpPr>
          <p:cNvPr id="60" name="组合 59">
            <a:extLst>
              <a:ext uri="{FF2B5EF4-FFF2-40B4-BE49-F238E27FC236}">
                <a16:creationId xmlns:a16="http://schemas.microsoft.com/office/drawing/2014/main" id="{BE96A289-0D06-4387-8239-8BFAFAD38154}"/>
              </a:ext>
            </a:extLst>
          </p:cNvPr>
          <p:cNvGrpSpPr/>
          <p:nvPr/>
        </p:nvGrpSpPr>
        <p:grpSpPr>
          <a:xfrm>
            <a:off x="7757361" y="4489904"/>
            <a:ext cx="2360252" cy="2107448"/>
            <a:chOff x="6641199" y="4545144"/>
            <a:chExt cx="2360252" cy="2107448"/>
          </a:xfrm>
        </p:grpSpPr>
        <p:sp>
          <p:nvSpPr>
            <p:cNvPr id="61" name="椭圆 60">
              <a:extLst>
                <a:ext uri="{FF2B5EF4-FFF2-40B4-BE49-F238E27FC236}">
                  <a16:creationId xmlns:a16="http://schemas.microsoft.com/office/drawing/2014/main" id="{83D1DC4F-BB2B-448B-9B0B-FCCA43F914D3}"/>
                </a:ext>
              </a:extLst>
            </p:cNvPr>
            <p:cNvSpPr/>
            <p:nvPr/>
          </p:nvSpPr>
          <p:spPr>
            <a:xfrm>
              <a:off x="6641199" y="5589240"/>
              <a:ext cx="1867031" cy="1063352"/>
            </a:xfrm>
            <a:prstGeom prst="ellipse">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楷体" panose="02010609060101010101" pitchFamily="49" charset="-122"/>
                <a:cs typeface="Times New Roman" panose="02020603050405020304" pitchFamily="18" charset="0"/>
              </a:endParaRPr>
            </a:p>
          </p:txBody>
        </p:sp>
        <p:sp>
          <p:nvSpPr>
            <p:cNvPr id="62" name="椭圆 61">
              <a:extLst>
                <a:ext uri="{FF2B5EF4-FFF2-40B4-BE49-F238E27FC236}">
                  <a16:creationId xmlns:a16="http://schemas.microsoft.com/office/drawing/2014/main" id="{678E829C-E46D-4235-B366-5A6FD8F326CF}"/>
                </a:ext>
              </a:extLst>
            </p:cNvPr>
            <p:cNvSpPr/>
            <p:nvPr/>
          </p:nvSpPr>
          <p:spPr>
            <a:xfrm>
              <a:off x="7720280" y="4545144"/>
              <a:ext cx="1281171" cy="864096"/>
            </a:xfrm>
            <a:prstGeom prst="ellipse">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楷体" panose="02010609060101010101" pitchFamily="49" charset="-122"/>
                <a:cs typeface="Times New Roman" panose="02020603050405020304" pitchFamily="18" charset="0"/>
              </a:endParaRPr>
            </a:p>
          </p:txBody>
        </p:sp>
        <p:cxnSp>
          <p:nvCxnSpPr>
            <p:cNvPr id="63" name="曲线连接符 60">
              <a:extLst>
                <a:ext uri="{FF2B5EF4-FFF2-40B4-BE49-F238E27FC236}">
                  <a16:creationId xmlns:a16="http://schemas.microsoft.com/office/drawing/2014/main" id="{0571C62F-8DC2-4C72-933D-A012EDFFB60F}"/>
                </a:ext>
              </a:extLst>
            </p:cNvPr>
            <p:cNvCxnSpPr>
              <a:stCxn id="61" idx="0"/>
              <a:endCxn id="62" idx="4"/>
            </p:cNvCxnSpPr>
            <p:nvPr/>
          </p:nvCxnSpPr>
          <p:spPr>
            <a:xfrm rot="5400000" flipH="1" flipV="1">
              <a:off x="7877790" y="5106165"/>
              <a:ext cx="180000" cy="786151"/>
            </a:xfrm>
            <a:prstGeom prst="curvedConnector3">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63000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wipe(left)">
                                      <p:cBhvr>
                                        <p:cTn id="7" dur="500"/>
                                        <p:tgtEl>
                                          <p:spTgt spid="49"/>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59"/>
                                        </p:tgtEl>
                                        <p:attrNameLst>
                                          <p:attrName>style.visibility</p:attrName>
                                        </p:attrNameLst>
                                      </p:cBhvr>
                                      <p:to>
                                        <p:strVal val="visible"/>
                                      </p:to>
                                    </p:set>
                                    <p:animEffect transition="in" filter="wipe(up)">
                                      <p:cBhvr>
                                        <p:cTn id="11" dur="500"/>
                                        <p:tgtEl>
                                          <p:spTgt spid="59"/>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32"/>
                                        </p:tgtEl>
                                        <p:attrNameLst>
                                          <p:attrName>style.visibility</p:attrName>
                                        </p:attrNameLst>
                                      </p:cBhvr>
                                      <p:to>
                                        <p:strVal val="visible"/>
                                      </p:to>
                                    </p:set>
                                    <p:animEffect transition="in" filter="wipe(left)">
                                      <p:cBhvr>
                                        <p:cTn id="16" dur="500"/>
                                        <p:tgtEl>
                                          <p:spTgt spid="32"/>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48"/>
                                        </p:tgtEl>
                                        <p:attrNameLst>
                                          <p:attrName>style.visibility</p:attrName>
                                        </p:attrNameLst>
                                      </p:cBhvr>
                                      <p:to>
                                        <p:strVal val="visible"/>
                                      </p:to>
                                    </p:set>
                                    <p:animEffect transition="in" filter="wipe(left)">
                                      <p:cBhvr>
                                        <p:cTn id="21" dur="500"/>
                                        <p:tgtEl>
                                          <p:spTgt spid="48"/>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52"/>
                                        </p:tgtEl>
                                        <p:attrNameLst>
                                          <p:attrName>style.visibility</p:attrName>
                                        </p:attrNameLst>
                                      </p:cBhvr>
                                      <p:to>
                                        <p:strVal val="visible"/>
                                      </p:to>
                                    </p:set>
                                    <p:animEffect transition="in" filter="wipe(left)">
                                      <p:cBhvr>
                                        <p:cTn id="26" dur="500"/>
                                        <p:tgtEl>
                                          <p:spTgt spid="52"/>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56"/>
                                        </p:tgtEl>
                                        <p:attrNameLst>
                                          <p:attrName>style.visibility</p:attrName>
                                        </p:attrNameLst>
                                      </p:cBhvr>
                                      <p:to>
                                        <p:strVal val="visible"/>
                                      </p:to>
                                    </p:set>
                                    <p:animEffect transition="in" filter="wipe(left)">
                                      <p:cBhvr>
                                        <p:cTn id="31" dur="500"/>
                                        <p:tgtEl>
                                          <p:spTgt spid="56"/>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4" fill="hold" nodeType="clickEffect">
                                  <p:stCondLst>
                                    <p:cond delay="0"/>
                                  </p:stCondLst>
                                  <p:childTnLst>
                                    <p:set>
                                      <p:cBhvr>
                                        <p:cTn id="35" dur="1" fill="hold">
                                          <p:stCondLst>
                                            <p:cond delay="0"/>
                                          </p:stCondLst>
                                        </p:cTn>
                                        <p:tgtEl>
                                          <p:spTgt spid="60"/>
                                        </p:tgtEl>
                                        <p:attrNameLst>
                                          <p:attrName>style.visibility</p:attrName>
                                        </p:attrNameLst>
                                      </p:cBhvr>
                                      <p:to>
                                        <p:strVal val="visible"/>
                                      </p:to>
                                    </p:set>
                                    <p:animEffect transition="in" filter="wipe(down)">
                                      <p:cBhvr>
                                        <p:cTn id="36"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5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91F4F6D-94C8-442F-BB22-68C900A8EF7A}"/>
              </a:ext>
            </a:extLst>
          </p:cNvPr>
          <p:cNvSpPr>
            <a:spLocks noGrp="1"/>
          </p:cNvSpPr>
          <p:nvPr>
            <p:ph idx="13"/>
          </p:nvPr>
        </p:nvSpPr>
        <p:spPr>
          <a:solidFill>
            <a:schemeClr val="bg1">
              <a:lumMod val="95000"/>
            </a:schemeClr>
          </a:solidFill>
        </p:spPr>
        <p:txBody>
          <a:bodyPr>
            <a:normAutofit fontScale="92500" lnSpcReduction="10000"/>
          </a:bodyPr>
          <a:lstStyle/>
          <a:p>
            <a:r>
              <a:rPr lang="zh-CN" altLang="en-US" dirty="0"/>
              <a:t>第十二章 辐射测量方法</a:t>
            </a:r>
          </a:p>
        </p:txBody>
      </p:sp>
      <p:sp>
        <p:nvSpPr>
          <p:cNvPr id="3" name="内容占位符 2">
            <a:extLst>
              <a:ext uri="{FF2B5EF4-FFF2-40B4-BE49-F238E27FC236}">
                <a16:creationId xmlns:a16="http://schemas.microsoft.com/office/drawing/2014/main" id="{A75CAED3-680C-4758-9290-D7F83464047C}"/>
              </a:ext>
            </a:extLst>
          </p:cNvPr>
          <p:cNvSpPr>
            <a:spLocks noGrp="1"/>
          </p:cNvSpPr>
          <p:nvPr>
            <p:ph idx="14"/>
          </p:nvPr>
        </p:nvSpPr>
        <p:spPr>
          <a:solidFill>
            <a:schemeClr val="accent6">
              <a:lumMod val="20000"/>
              <a:lumOff val="80000"/>
            </a:schemeClr>
          </a:solidFill>
          <a:ln>
            <a:solidFill>
              <a:schemeClr val="bg1"/>
            </a:solidFill>
          </a:ln>
          <a:effectLst>
            <a:outerShdw blurRad="50800" dist="38100" dir="5400000" algn="t" rotWithShape="0">
              <a:prstClr val="black">
                <a:alpha val="40000"/>
              </a:prstClr>
            </a:outerShdw>
          </a:effectLst>
        </p:spPr>
        <p:txBody>
          <a:bodyPr vert="horz" lIns="91440" tIns="45720" rIns="91440" bIns="45720" rtlCol="0">
            <a:normAutofit fontScale="92500" lnSpcReduction="10000"/>
          </a:bodyPr>
          <a:lstStyle/>
          <a:p>
            <a:r>
              <a:rPr lang="en-US" altLang="zh-CN" dirty="0"/>
              <a:t>12.3 </a:t>
            </a:r>
            <a:r>
              <a:rPr lang="zh-CN" altLang="en-US" dirty="0"/>
              <a:t>能量测量</a:t>
            </a:r>
          </a:p>
        </p:txBody>
      </p:sp>
      <p:sp>
        <p:nvSpPr>
          <p:cNvPr id="4" name="内容占位符 3">
            <a:extLst>
              <a:ext uri="{FF2B5EF4-FFF2-40B4-BE49-F238E27FC236}">
                <a16:creationId xmlns:a16="http://schemas.microsoft.com/office/drawing/2014/main" id="{8CB15751-05D1-4CAC-9F8C-D89B3F972815}"/>
              </a:ext>
            </a:extLst>
          </p:cNvPr>
          <p:cNvSpPr>
            <a:spLocks noGrp="1"/>
          </p:cNvSpPr>
          <p:nvPr>
            <p:ph idx="15"/>
          </p:nvPr>
        </p:nvSpPr>
        <p:spPr>
          <a:xfrm>
            <a:off x="5170096" y="1"/>
            <a:ext cx="4481422" cy="284671"/>
          </a:xfrm>
          <a:solidFill>
            <a:schemeClr val="accent4">
              <a:lumMod val="20000"/>
              <a:lumOff val="80000"/>
            </a:schemeClr>
          </a:solidFill>
        </p:spPr>
        <p:txBody>
          <a:bodyPr>
            <a:normAutofit fontScale="92500" lnSpcReduction="10000"/>
          </a:bodyPr>
          <a:lstStyle/>
          <a:p>
            <a:r>
              <a:rPr lang="zh-CN" altLang="en-US" dirty="0"/>
              <a:t>三</a:t>
            </a:r>
            <a:r>
              <a:rPr lang="en-US" altLang="zh-CN" dirty="0"/>
              <a:t>.  </a:t>
            </a:r>
            <a:r>
              <a:rPr lang="el-GR" altLang="zh-CN" dirty="0"/>
              <a:t>γ</a:t>
            </a:r>
            <a:r>
              <a:rPr lang="zh-CN" altLang="en-US" dirty="0"/>
              <a:t>能谱分析</a:t>
            </a:r>
          </a:p>
        </p:txBody>
      </p:sp>
      <p:sp>
        <p:nvSpPr>
          <p:cNvPr id="64" name="Text Box 4">
            <a:extLst>
              <a:ext uri="{FF2B5EF4-FFF2-40B4-BE49-F238E27FC236}">
                <a16:creationId xmlns:a16="http://schemas.microsoft.com/office/drawing/2014/main" id="{E3C434A6-0588-4455-9331-D6DD7D6B3F1E}"/>
              </a:ext>
            </a:extLst>
          </p:cNvPr>
          <p:cNvSpPr txBox="1">
            <a:spLocks noChangeArrowheads="1"/>
          </p:cNvSpPr>
          <p:nvPr/>
        </p:nvSpPr>
        <p:spPr bwMode="auto">
          <a:xfrm>
            <a:off x="1775520" y="764704"/>
            <a:ext cx="8640960" cy="5343001"/>
          </a:xfrm>
          <a:prstGeom prst="rect">
            <a:avLst/>
          </a:prstGeom>
          <a:noFill/>
          <a:ln w="9525">
            <a:solidFill>
              <a:srgbClr val="66FF33"/>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eaLnBrk="0" hangingPunct="0">
              <a:defRPr kumimoji="1">
                <a:solidFill>
                  <a:schemeClr val="tx1"/>
                </a:solidFill>
                <a:latin typeface="Times New Roman" pitchFamily="18" charset="0"/>
                <a:ea typeface="华文仿宋" pitchFamily="2" charset="-122"/>
              </a:defRPr>
            </a:lvl1pPr>
            <a:lvl2pPr marL="1436688" indent="-979488" eaLnBrk="0" hangingPunct="0">
              <a:defRPr kumimoji="1">
                <a:solidFill>
                  <a:schemeClr val="tx1"/>
                </a:solidFill>
                <a:latin typeface="Times New Roman" pitchFamily="18" charset="0"/>
                <a:ea typeface="华文仿宋" pitchFamily="2" charset="-122"/>
              </a:defRPr>
            </a:lvl2pPr>
            <a:lvl3pPr marL="1143000" indent="-228600" eaLnBrk="0" hangingPunct="0">
              <a:defRPr kumimoji="1">
                <a:solidFill>
                  <a:schemeClr val="tx1"/>
                </a:solidFill>
                <a:latin typeface="Times New Roman" pitchFamily="18" charset="0"/>
                <a:ea typeface="华文仿宋" pitchFamily="2" charset="-122"/>
              </a:defRPr>
            </a:lvl3pPr>
            <a:lvl4pPr marL="1600200" indent="-228600" eaLnBrk="0" hangingPunct="0">
              <a:defRPr kumimoji="1">
                <a:solidFill>
                  <a:schemeClr val="tx1"/>
                </a:solidFill>
                <a:latin typeface="Times New Roman" pitchFamily="18" charset="0"/>
                <a:ea typeface="华文仿宋" pitchFamily="2" charset="-122"/>
              </a:defRPr>
            </a:lvl4pPr>
            <a:lvl5pPr marL="2057400" indent="-228600" eaLnBrk="0" hangingPunct="0">
              <a:defRPr kumimoji="1">
                <a:solidFill>
                  <a:schemeClr val="tx1"/>
                </a:solidFill>
                <a:latin typeface="Times New Roman" pitchFamily="18" charset="0"/>
                <a:ea typeface="华文仿宋" pitchFamily="2" charset="-122"/>
              </a:defRPr>
            </a:lvl5pPr>
            <a:lvl6pPr marL="2514600" indent="-228600" eaLnBrk="0" fontAlgn="base" hangingPunct="0">
              <a:spcBef>
                <a:spcPct val="20000"/>
              </a:spcBef>
              <a:spcAft>
                <a:spcPct val="0"/>
              </a:spcAft>
              <a:defRPr kumimoji="1">
                <a:solidFill>
                  <a:schemeClr val="tx1"/>
                </a:solidFill>
                <a:latin typeface="Times New Roman" pitchFamily="18" charset="0"/>
                <a:ea typeface="华文仿宋" pitchFamily="2" charset="-122"/>
              </a:defRPr>
            </a:lvl6pPr>
            <a:lvl7pPr marL="2971800" indent="-228600" eaLnBrk="0" fontAlgn="base" hangingPunct="0">
              <a:spcBef>
                <a:spcPct val="20000"/>
              </a:spcBef>
              <a:spcAft>
                <a:spcPct val="0"/>
              </a:spcAft>
              <a:defRPr kumimoji="1">
                <a:solidFill>
                  <a:schemeClr val="tx1"/>
                </a:solidFill>
                <a:latin typeface="Times New Roman" pitchFamily="18" charset="0"/>
                <a:ea typeface="华文仿宋" pitchFamily="2" charset="-122"/>
              </a:defRPr>
            </a:lvl7pPr>
            <a:lvl8pPr marL="3429000" indent="-228600" eaLnBrk="0" fontAlgn="base" hangingPunct="0">
              <a:spcBef>
                <a:spcPct val="20000"/>
              </a:spcBef>
              <a:spcAft>
                <a:spcPct val="0"/>
              </a:spcAft>
              <a:defRPr kumimoji="1">
                <a:solidFill>
                  <a:schemeClr val="tx1"/>
                </a:solidFill>
                <a:latin typeface="Times New Roman" pitchFamily="18" charset="0"/>
                <a:ea typeface="华文仿宋" pitchFamily="2" charset="-122"/>
              </a:defRPr>
            </a:lvl8pPr>
            <a:lvl9pPr marL="3886200" indent="-228600" eaLnBrk="0" fontAlgn="base" hangingPunct="0">
              <a:spcBef>
                <a:spcPct val="20000"/>
              </a:spcBef>
              <a:spcAft>
                <a:spcPct val="0"/>
              </a:spcAft>
              <a:defRPr kumimoji="1">
                <a:solidFill>
                  <a:schemeClr val="tx1"/>
                </a:solidFill>
                <a:latin typeface="Times New Roman" pitchFamily="18" charset="0"/>
                <a:ea typeface="华文仿宋" pitchFamily="2" charset="-122"/>
              </a:defRPr>
            </a:lvl9pPr>
          </a:lstStyle>
          <a:p>
            <a:pPr eaLnBrk="1" hangingPunct="1">
              <a:lnSpc>
                <a:spcPct val="200000"/>
              </a:lnSpc>
              <a:spcBef>
                <a:spcPct val="10000"/>
              </a:spcBef>
              <a:spcAft>
                <a:spcPts val="600"/>
              </a:spcAft>
            </a:pPr>
            <a:r>
              <a:rPr lang="en-US" altLang="zh-CN" sz="2800" b="1" dirty="0">
                <a:solidFill>
                  <a:srgbClr val="FF0000"/>
                </a:solidFill>
                <a:effectLst>
                  <a:outerShdw blurRad="38100" dist="38100" dir="2700000" algn="tl">
                    <a:srgbClr val="C0C0C0"/>
                  </a:outerShdw>
                </a:effectLst>
                <a:latin typeface="楷体" panose="02010609060101010101" pitchFamily="49" charset="-122"/>
                <a:ea typeface="楷体" panose="02010609060101010101" pitchFamily="49" charset="-122"/>
                <a:sym typeface="Symbol" pitchFamily="18" charset="2"/>
              </a:rPr>
              <a:t>1.</a:t>
            </a:r>
            <a:r>
              <a:rPr lang="zh-CN" altLang="en-US" sz="2800" b="1" dirty="0">
                <a:solidFill>
                  <a:srgbClr val="FF0000"/>
                </a:solidFill>
                <a:latin typeface="楷体" panose="02010609060101010101" pitchFamily="49" charset="-122"/>
                <a:ea typeface="楷体" panose="02010609060101010101" pitchFamily="49" charset="-122"/>
                <a:sym typeface="Symbol" pitchFamily="18" charset="2"/>
              </a:rPr>
              <a:t>理解 能谱</a:t>
            </a:r>
            <a:r>
              <a:rPr lang="en-US" altLang="zh-CN" sz="2800" b="1" dirty="0">
                <a:solidFill>
                  <a:srgbClr val="FF0000"/>
                </a:solidFill>
                <a:latin typeface="楷体" panose="02010609060101010101" pitchFamily="49" charset="-122"/>
                <a:ea typeface="楷体" panose="02010609060101010101" pitchFamily="49" charset="-122"/>
                <a:sym typeface="Symbol" pitchFamily="18" charset="2"/>
              </a:rPr>
              <a:t>,</a:t>
            </a:r>
            <a:r>
              <a:rPr lang="zh-CN" altLang="en-US" sz="2800" b="1" dirty="0">
                <a:solidFill>
                  <a:srgbClr val="FF0000"/>
                </a:solidFill>
                <a:latin typeface="楷体" panose="02010609060101010101" pitchFamily="49" charset="-122"/>
                <a:ea typeface="楷体" panose="02010609060101010101" pitchFamily="49" charset="-122"/>
                <a:sym typeface="Symbol" pitchFamily="18" charset="2"/>
              </a:rPr>
              <a:t>应</a:t>
            </a:r>
            <a:r>
              <a:rPr lang="zh-CN" altLang="en-US" sz="2800" b="1" dirty="0">
                <a:solidFill>
                  <a:srgbClr val="FF0000"/>
                </a:solidFill>
                <a:latin typeface="楷体" panose="02010609060101010101" pitchFamily="49" charset="-122"/>
                <a:ea typeface="楷体" panose="02010609060101010101" pitchFamily="49" charset="-122"/>
              </a:rPr>
              <a:t>想清楚下列问题</a:t>
            </a:r>
            <a:endParaRPr lang="zh-CN" altLang="en-US" sz="2800" b="1" dirty="0">
              <a:cs typeface="Times New Roman" pitchFamily="18" charset="0"/>
            </a:endParaRPr>
          </a:p>
          <a:p>
            <a:pPr marL="1793875" lvl="5" indent="-534988" eaLnBrk="1" hangingPunct="1">
              <a:lnSpc>
                <a:spcPct val="200000"/>
              </a:lnSpc>
              <a:spcBef>
                <a:spcPct val="10000"/>
              </a:spcBef>
              <a:spcAft>
                <a:spcPts val="1800"/>
              </a:spcAft>
              <a:buFontTx/>
              <a:buAutoNum type="romanUcPeriod"/>
            </a:pPr>
            <a:r>
              <a:rPr lang="zh-CN" altLang="en-US" sz="2800" dirty="0">
                <a:latin typeface="楷体" panose="02010609060101010101" pitchFamily="49" charset="-122"/>
                <a:ea typeface="楷体" panose="02010609060101010101" pitchFamily="49" charset="-122"/>
                <a:cs typeface="Times New Roman" pitchFamily="18" charset="0"/>
              </a:rPr>
              <a:t>探测器的</a:t>
            </a:r>
            <a:r>
              <a:rPr lang="zh-CN" altLang="en-US" sz="2800" b="1" dirty="0">
                <a:solidFill>
                  <a:srgbClr val="FF0000"/>
                </a:solidFill>
                <a:latin typeface="黑体" pitchFamily="49" charset="-122"/>
                <a:ea typeface="黑体" pitchFamily="49" charset="-122"/>
                <a:cs typeface="Times New Roman" pitchFamily="18" charset="0"/>
              </a:rPr>
              <a:t>能量分辨率</a:t>
            </a:r>
            <a:r>
              <a:rPr lang="zh-CN" altLang="en-US" sz="2800" dirty="0">
                <a:latin typeface="楷体" panose="02010609060101010101" pitchFamily="49" charset="-122"/>
                <a:ea typeface="楷体" panose="02010609060101010101" pitchFamily="49" charset="-122"/>
                <a:cs typeface="Times New Roman" pitchFamily="18" charset="0"/>
              </a:rPr>
              <a:t>如何？</a:t>
            </a:r>
            <a:endParaRPr lang="zh-CN" altLang="el-GR" sz="2800" dirty="0">
              <a:latin typeface="楷体" panose="02010609060101010101" pitchFamily="49" charset="-122"/>
              <a:ea typeface="楷体" panose="02010609060101010101" pitchFamily="49" charset="-122"/>
              <a:cs typeface="Times New Roman" pitchFamily="18" charset="0"/>
            </a:endParaRPr>
          </a:p>
          <a:p>
            <a:pPr marL="1793875" lvl="5" indent="-534988" eaLnBrk="1" hangingPunct="1">
              <a:lnSpc>
                <a:spcPct val="200000"/>
              </a:lnSpc>
              <a:spcBef>
                <a:spcPct val="10000"/>
              </a:spcBef>
              <a:spcAft>
                <a:spcPts val="1800"/>
              </a:spcAft>
              <a:buFontTx/>
              <a:buAutoNum type="romanUcPeriod"/>
            </a:pPr>
            <a:r>
              <a:rPr lang="el-GR" altLang="zh-CN" sz="2800" b="1" dirty="0">
                <a:solidFill>
                  <a:srgbClr val="0000FF"/>
                </a:solidFill>
                <a:cs typeface="Times New Roman" pitchFamily="18" charset="0"/>
              </a:rPr>
              <a:t>γ</a:t>
            </a:r>
            <a:r>
              <a:rPr lang="zh-CN" altLang="en-US" sz="2800" dirty="0">
                <a:latin typeface="楷体" panose="02010609060101010101" pitchFamily="49" charset="-122"/>
                <a:ea typeface="楷体" panose="02010609060101010101" pitchFamily="49" charset="-122"/>
                <a:cs typeface="Times New Roman" pitchFamily="18" charset="0"/>
              </a:rPr>
              <a:t>射线在探测器中如何</a:t>
            </a:r>
            <a:r>
              <a:rPr lang="zh-CN" altLang="en-US" sz="2800" b="1" dirty="0">
                <a:solidFill>
                  <a:srgbClr val="FF0000"/>
                </a:solidFill>
                <a:latin typeface="黑体" pitchFamily="49" charset="-122"/>
                <a:ea typeface="黑体" pitchFamily="49" charset="-122"/>
              </a:rPr>
              <a:t>沉积能量</a:t>
            </a:r>
            <a:r>
              <a:rPr lang="zh-CN" altLang="en-US" sz="2800" dirty="0">
                <a:latin typeface="楷体" panose="02010609060101010101" pitchFamily="49" charset="-122"/>
                <a:ea typeface="楷体" panose="02010609060101010101" pitchFamily="49" charset="-122"/>
                <a:cs typeface="Times New Roman" pitchFamily="18" charset="0"/>
              </a:rPr>
              <a:t>？</a:t>
            </a:r>
          </a:p>
          <a:p>
            <a:pPr marL="1793875" lvl="5" indent="-534988" eaLnBrk="1" hangingPunct="1">
              <a:lnSpc>
                <a:spcPct val="200000"/>
              </a:lnSpc>
              <a:spcBef>
                <a:spcPct val="10000"/>
              </a:spcBef>
              <a:spcAft>
                <a:spcPts val="1800"/>
              </a:spcAft>
              <a:buFontTx/>
              <a:buAutoNum type="romanUcPeriod"/>
            </a:pPr>
            <a:r>
              <a:rPr lang="zh-CN" altLang="en-US" sz="2800" dirty="0">
                <a:latin typeface="楷体" panose="02010609060101010101" pitchFamily="49" charset="-122"/>
                <a:ea typeface="楷体" panose="02010609060101010101" pitchFamily="49" charset="-122"/>
                <a:cs typeface="Times New Roman" pitchFamily="18" charset="0"/>
              </a:rPr>
              <a:t>射线</a:t>
            </a:r>
            <a:r>
              <a:rPr lang="zh-CN" altLang="en-US" sz="2800" b="1" dirty="0">
                <a:solidFill>
                  <a:srgbClr val="FF0000"/>
                </a:solidFill>
                <a:latin typeface="黑体" pitchFamily="49" charset="-122"/>
                <a:ea typeface="黑体" pitchFamily="49" charset="-122"/>
              </a:rPr>
              <a:t>来源</a:t>
            </a:r>
            <a:r>
              <a:rPr lang="zh-CN" altLang="en-US" sz="2800" dirty="0">
                <a:latin typeface="楷体" panose="02010609060101010101" pitchFamily="49" charset="-122"/>
                <a:ea typeface="楷体" panose="02010609060101010101" pitchFamily="49" charset="-122"/>
                <a:cs typeface="Times New Roman" pitchFamily="18" charset="0"/>
              </a:rPr>
              <a:t>？（源  </a:t>
            </a:r>
            <a:r>
              <a:rPr lang="en-US" altLang="zh-CN" sz="2800" dirty="0">
                <a:latin typeface="楷体" panose="02010609060101010101" pitchFamily="49" charset="-122"/>
                <a:ea typeface="楷体" panose="02010609060101010101" pitchFamily="49" charset="-122"/>
                <a:cs typeface="Times New Roman" pitchFamily="18" charset="0"/>
              </a:rPr>
              <a:t>vs  </a:t>
            </a:r>
            <a:r>
              <a:rPr lang="zh-CN" altLang="en-US" sz="2800" dirty="0">
                <a:latin typeface="楷体" panose="02010609060101010101" pitchFamily="49" charset="-122"/>
                <a:ea typeface="楷体" panose="02010609060101010101" pitchFamily="49" charset="-122"/>
                <a:cs typeface="Times New Roman" pitchFamily="18" charset="0"/>
              </a:rPr>
              <a:t>环境）</a:t>
            </a:r>
          </a:p>
          <a:p>
            <a:pPr marL="1793875" lvl="5" indent="-534988" eaLnBrk="1" hangingPunct="1">
              <a:lnSpc>
                <a:spcPct val="200000"/>
              </a:lnSpc>
              <a:spcBef>
                <a:spcPct val="10000"/>
              </a:spcBef>
              <a:spcAft>
                <a:spcPts val="1800"/>
              </a:spcAft>
              <a:buFontTx/>
              <a:buAutoNum type="romanUcPeriod"/>
            </a:pPr>
            <a:r>
              <a:rPr lang="zh-CN" altLang="en-US" sz="2800" b="1" dirty="0">
                <a:solidFill>
                  <a:srgbClr val="FF0000"/>
                </a:solidFill>
                <a:latin typeface="黑体" pitchFamily="49" charset="-122"/>
                <a:ea typeface="黑体" pitchFamily="49" charset="-122"/>
              </a:rPr>
              <a:t>堆积</a:t>
            </a:r>
            <a:r>
              <a:rPr lang="zh-CN" altLang="en-US" sz="2800" dirty="0">
                <a:latin typeface="楷体" panose="02010609060101010101" pitchFamily="49" charset="-122"/>
                <a:ea typeface="楷体" panose="02010609060101010101" pitchFamily="49" charset="-122"/>
                <a:cs typeface="Times New Roman" pitchFamily="18" charset="0"/>
              </a:rPr>
              <a:t>问题</a:t>
            </a:r>
          </a:p>
        </p:txBody>
      </p:sp>
      <p:sp>
        <p:nvSpPr>
          <p:cNvPr id="6" name="内容占位符 5">
            <a:extLst>
              <a:ext uri="{FF2B5EF4-FFF2-40B4-BE49-F238E27FC236}">
                <a16:creationId xmlns:a16="http://schemas.microsoft.com/office/drawing/2014/main" id="{225DD959-7233-4906-B0F2-40D0DD5DFFD4}"/>
              </a:ext>
            </a:extLst>
          </p:cNvPr>
          <p:cNvSpPr>
            <a:spLocks noGrp="1"/>
          </p:cNvSpPr>
          <p:nvPr>
            <p:ph idx="16"/>
          </p:nvPr>
        </p:nvSpPr>
        <p:spPr/>
        <p:txBody>
          <a:bodyPr>
            <a:normAutofit fontScale="92500" lnSpcReduction="10000"/>
          </a:bodyPr>
          <a:lstStyle/>
          <a:p>
            <a:endParaRPr lang="zh-CN" altLang="en-US"/>
          </a:p>
        </p:txBody>
      </p:sp>
    </p:spTree>
    <p:extLst>
      <p:ext uri="{BB962C8B-B14F-4D97-AF65-F5344CB8AC3E}">
        <p14:creationId xmlns:p14="http://schemas.microsoft.com/office/powerpoint/2010/main" val="25014010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91F4F6D-94C8-442F-BB22-68C900A8EF7A}"/>
              </a:ext>
            </a:extLst>
          </p:cNvPr>
          <p:cNvSpPr>
            <a:spLocks noGrp="1"/>
          </p:cNvSpPr>
          <p:nvPr>
            <p:ph idx="13"/>
          </p:nvPr>
        </p:nvSpPr>
        <p:spPr>
          <a:solidFill>
            <a:schemeClr val="bg1">
              <a:lumMod val="95000"/>
            </a:schemeClr>
          </a:solidFill>
        </p:spPr>
        <p:txBody>
          <a:bodyPr>
            <a:normAutofit fontScale="92500" lnSpcReduction="10000"/>
          </a:bodyPr>
          <a:lstStyle/>
          <a:p>
            <a:r>
              <a:rPr lang="zh-CN" altLang="en-US" dirty="0"/>
              <a:t>第十二章 辐射测量方法</a:t>
            </a:r>
          </a:p>
        </p:txBody>
      </p:sp>
      <p:sp>
        <p:nvSpPr>
          <p:cNvPr id="3" name="内容占位符 2">
            <a:extLst>
              <a:ext uri="{FF2B5EF4-FFF2-40B4-BE49-F238E27FC236}">
                <a16:creationId xmlns:a16="http://schemas.microsoft.com/office/drawing/2014/main" id="{A75CAED3-680C-4758-9290-D7F83464047C}"/>
              </a:ext>
            </a:extLst>
          </p:cNvPr>
          <p:cNvSpPr>
            <a:spLocks noGrp="1"/>
          </p:cNvSpPr>
          <p:nvPr>
            <p:ph idx="14"/>
          </p:nvPr>
        </p:nvSpPr>
        <p:spPr>
          <a:solidFill>
            <a:schemeClr val="accent6">
              <a:lumMod val="20000"/>
              <a:lumOff val="80000"/>
            </a:schemeClr>
          </a:solidFill>
          <a:ln>
            <a:solidFill>
              <a:schemeClr val="bg1"/>
            </a:solidFill>
          </a:ln>
          <a:effectLst>
            <a:outerShdw blurRad="50800" dist="38100" dir="5400000" algn="t" rotWithShape="0">
              <a:prstClr val="black">
                <a:alpha val="40000"/>
              </a:prstClr>
            </a:outerShdw>
          </a:effectLst>
        </p:spPr>
        <p:txBody>
          <a:bodyPr vert="horz" lIns="91440" tIns="45720" rIns="91440" bIns="45720" rtlCol="0">
            <a:normAutofit fontScale="92500" lnSpcReduction="10000"/>
          </a:bodyPr>
          <a:lstStyle/>
          <a:p>
            <a:r>
              <a:rPr lang="en-US" altLang="zh-CN" dirty="0"/>
              <a:t>12.3 </a:t>
            </a:r>
            <a:r>
              <a:rPr lang="zh-CN" altLang="en-US" dirty="0"/>
              <a:t>能量测量</a:t>
            </a:r>
          </a:p>
        </p:txBody>
      </p:sp>
      <p:sp>
        <p:nvSpPr>
          <p:cNvPr id="4" name="内容占位符 3">
            <a:extLst>
              <a:ext uri="{FF2B5EF4-FFF2-40B4-BE49-F238E27FC236}">
                <a16:creationId xmlns:a16="http://schemas.microsoft.com/office/drawing/2014/main" id="{8CB15751-05D1-4CAC-9F8C-D89B3F972815}"/>
              </a:ext>
            </a:extLst>
          </p:cNvPr>
          <p:cNvSpPr>
            <a:spLocks noGrp="1"/>
          </p:cNvSpPr>
          <p:nvPr>
            <p:ph idx="15"/>
          </p:nvPr>
        </p:nvSpPr>
        <p:spPr>
          <a:xfrm>
            <a:off x="5170096" y="1"/>
            <a:ext cx="1516454" cy="284671"/>
          </a:xfrm>
          <a:solidFill>
            <a:schemeClr val="accent4">
              <a:lumMod val="20000"/>
              <a:lumOff val="80000"/>
            </a:schemeClr>
          </a:solidFill>
        </p:spPr>
        <p:txBody>
          <a:bodyPr>
            <a:normAutofit fontScale="92500" lnSpcReduction="10000"/>
          </a:bodyPr>
          <a:lstStyle/>
          <a:p>
            <a:r>
              <a:rPr lang="zh-CN" altLang="en-US" dirty="0"/>
              <a:t>三</a:t>
            </a:r>
            <a:r>
              <a:rPr lang="en-US" altLang="zh-CN" dirty="0"/>
              <a:t>.  </a:t>
            </a:r>
            <a:r>
              <a:rPr lang="el-GR" altLang="zh-CN" dirty="0"/>
              <a:t>γ</a:t>
            </a:r>
            <a:r>
              <a:rPr lang="zh-CN" altLang="en-US" dirty="0"/>
              <a:t>能谱分析</a:t>
            </a:r>
          </a:p>
        </p:txBody>
      </p:sp>
      <p:sp>
        <p:nvSpPr>
          <p:cNvPr id="6" name="内容占位符 5">
            <a:extLst>
              <a:ext uri="{FF2B5EF4-FFF2-40B4-BE49-F238E27FC236}">
                <a16:creationId xmlns:a16="http://schemas.microsoft.com/office/drawing/2014/main" id="{225DD959-7233-4906-B0F2-40D0DD5DFFD4}"/>
              </a:ext>
            </a:extLst>
          </p:cNvPr>
          <p:cNvSpPr>
            <a:spLocks noGrp="1"/>
          </p:cNvSpPr>
          <p:nvPr>
            <p:ph idx="16"/>
          </p:nvPr>
        </p:nvSpPr>
        <p:spPr>
          <a:xfrm>
            <a:off x="6722493" y="1"/>
            <a:ext cx="5469507" cy="284671"/>
          </a:xfrm>
          <a:solidFill>
            <a:srgbClr val="FFFF00"/>
          </a:solidFill>
        </p:spPr>
        <p:txBody>
          <a:bodyPr>
            <a:normAutofit fontScale="92500" lnSpcReduction="10000"/>
          </a:bodyPr>
          <a:lstStyle/>
          <a:p>
            <a:r>
              <a:rPr lang="en-US" altLang="zh-CN" sz="1600" b="1" dirty="0">
                <a:solidFill>
                  <a:srgbClr val="0000FF"/>
                </a:solidFill>
                <a:latin typeface="Times New Roman" panose="02020603050405020304" pitchFamily="18" charset="0"/>
                <a:cs typeface="Times New Roman" panose="02020603050405020304" pitchFamily="18" charset="0"/>
              </a:rPr>
              <a:t>II. </a:t>
            </a:r>
            <a:r>
              <a:rPr lang="el-GR" altLang="zh-CN" sz="1600" b="1" dirty="0">
                <a:solidFill>
                  <a:srgbClr val="0000FF"/>
                </a:solidFill>
                <a:latin typeface="Times New Roman" panose="02020603050405020304" pitchFamily="18" charset="0"/>
                <a:cs typeface="Times New Roman" panose="02020603050405020304" pitchFamily="18" charset="0"/>
              </a:rPr>
              <a:t>γ</a:t>
            </a: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射线在探测器中如何</a:t>
            </a:r>
            <a:r>
              <a:rPr lang="zh-CN" altLang="en-US" sz="1600" b="1" dirty="0">
                <a:solidFill>
                  <a:srgbClr val="FF0000"/>
                </a:solidFill>
                <a:latin typeface="Times New Roman" panose="02020603050405020304" pitchFamily="18" charset="0"/>
                <a:ea typeface="黑体" pitchFamily="49" charset="-122"/>
                <a:cs typeface="Times New Roman" panose="02020603050405020304" pitchFamily="18" charset="0"/>
              </a:rPr>
              <a:t>沉积能量</a:t>
            </a: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a:t>
            </a:r>
            <a:endParaRPr lang="zh-CN" altLang="en-US" sz="1600" dirty="0"/>
          </a:p>
        </p:txBody>
      </p:sp>
      <p:sp>
        <p:nvSpPr>
          <p:cNvPr id="7" name="Text Box 5">
            <a:extLst>
              <a:ext uri="{FF2B5EF4-FFF2-40B4-BE49-F238E27FC236}">
                <a16:creationId xmlns:a16="http://schemas.microsoft.com/office/drawing/2014/main" id="{288E8387-AFA7-4B32-8883-4C62A0EF14A6}"/>
              </a:ext>
            </a:extLst>
          </p:cNvPr>
          <p:cNvSpPr txBox="1">
            <a:spLocks noChangeArrowheads="1"/>
          </p:cNvSpPr>
          <p:nvPr/>
        </p:nvSpPr>
        <p:spPr bwMode="auto">
          <a:xfrm>
            <a:off x="235131" y="422100"/>
            <a:ext cx="11765525" cy="1346266"/>
          </a:xfrm>
          <a:prstGeom prst="rect">
            <a:avLst/>
          </a:prstGeom>
          <a:solidFill>
            <a:schemeClr val="accent6">
              <a:lumMod val="20000"/>
              <a:lumOff val="80000"/>
            </a:schemeClr>
          </a:solidFill>
          <a:ln w="9525">
            <a:noFill/>
            <a:miter lim="800000"/>
            <a:headEnd/>
            <a:tailEnd/>
          </a:ln>
          <a:effectLst>
            <a:outerShdw blurRad="50800" dist="38100" dir="2700000" algn="tl" rotWithShape="0">
              <a:prstClr val="black">
                <a:alpha val="40000"/>
              </a:prstClr>
            </a:outerShdw>
          </a:effectLst>
        </p:spPr>
        <p:txBody>
          <a:bodyPr wrap="square">
            <a:spAutoFit/>
          </a:bodyPr>
          <a:lstStyle>
            <a:lvl1pPr marL="457200" indent="-457200" eaLnBrk="0" hangingPunct="0">
              <a:defRPr kumimoji="1">
                <a:solidFill>
                  <a:schemeClr val="tx1"/>
                </a:solidFill>
                <a:latin typeface="Times New Roman" pitchFamily="18" charset="0"/>
                <a:ea typeface="华文仿宋" pitchFamily="2" charset="-122"/>
              </a:defRPr>
            </a:lvl1pPr>
            <a:lvl2pPr marL="742950" indent="-285750" eaLnBrk="0" hangingPunct="0">
              <a:defRPr kumimoji="1">
                <a:solidFill>
                  <a:schemeClr val="tx1"/>
                </a:solidFill>
                <a:latin typeface="Times New Roman" pitchFamily="18" charset="0"/>
                <a:ea typeface="华文仿宋" pitchFamily="2" charset="-122"/>
              </a:defRPr>
            </a:lvl2pPr>
            <a:lvl3pPr marL="1143000" indent="-228600" eaLnBrk="0" hangingPunct="0">
              <a:defRPr kumimoji="1">
                <a:solidFill>
                  <a:schemeClr val="tx1"/>
                </a:solidFill>
                <a:latin typeface="Times New Roman" pitchFamily="18" charset="0"/>
                <a:ea typeface="华文仿宋" pitchFamily="2" charset="-122"/>
              </a:defRPr>
            </a:lvl3pPr>
            <a:lvl4pPr marL="1600200" indent="-228600" eaLnBrk="0" hangingPunct="0">
              <a:defRPr kumimoji="1">
                <a:solidFill>
                  <a:schemeClr val="tx1"/>
                </a:solidFill>
                <a:latin typeface="Times New Roman" pitchFamily="18" charset="0"/>
                <a:ea typeface="华文仿宋" pitchFamily="2" charset="-122"/>
              </a:defRPr>
            </a:lvl4pPr>
            <a:lvl5pPr marL="2057400" indent="-228600" eaLnBrk="0" hangingPunct="0">
              <a:defRPr kumimoji="1">
                <a:solidFill>
                  <a:schemeClr val="tx1"/>
                </a:solidFill>
                <a:latin typeface="Times New Roman" pitchFamily="18" charset="0"/>
                <a:ea typeface="华文仿宋" pitchFamily="2" charset="-122"/>
              </a:defRPr>
            </a:lvl5pPr>
            <a:lvl6pPr marL="2514600" indent="-228600" eaLnBrk="0" fontAlgn="base" hangingPunct="0">
              <a:spcBef>
                <a:spcPct val="20000"/>
              </a:spcBef>
              <a:spcAft>
                <a:spcPct val="0"/>
              </a:spcAft>
              <a:defRPr kumimoji="1">
                <a:solidFill>
                  <a:schemeClr val="tx1"/>
                </a:solidFill>
                <a:latin typeface="Times New Roman" pitchFamily="18" charset="0"/>
                <a:ea typeface="华文仿宋" pitchFamily="2" charset="-122"/>
              </a:defRPr>
            </a:lvl6pPr>
            <a:lvl7pPr marL="2971800" indent="-228600" eaLnBrk="0" fontAlgn="base" hangingPunct="0">
              <a:spcBef>
                <a:spcPct val="20000"/>
              </a:spcBef>
              <a:spcAft>
                <a:spcPct val="0"/>
              </a:spcAft>
              <a:defRPr kumimoji="1">
                <a:solidFill>
                  <a:schemeClr val="tx1"/>
                </a:solidFill>
                <a:latin typeface="Times New Roman" pitchFamily="18" charset="0"/>
                <a:ea typeface="华文仿宋" pitchFamily="2" charset="-122"/>
              </a:defRPr>
            </a:lvl7pPr>
            <a:lvl8pPr marL="3429000" indent="-228600" eaLnBrk="0" fontAlgn="base" hangingPunct="0">
              <a:spcBef>
                <a:spcPct val="20000"/>
              </a:spcBef>
              <a:spcAft>
                <a:spcPct val="0"/>
              </a:spcAft>
              <a:defRPr kumimoji="1">
                <a:solidFill>
                  <a:schemeClr val="tx1"/>
                </a:solidFill>
                <a:latin typeface="Times New Roman" pitchFamily="18" charset="0"/>
                <a:ea typeface="华文仿宋" pitchFamily="2" charset="-122"/>
              </a:defRPr>
            </a:lvl8pPr>
            <a:lvl9pPr marL="3886200" indent="-228600" eaLnBrk="0" fontAlgn="base" hangingPunct="0">
              <a:spcBef>
                <a:spcPct val="20000"/>
              </a:spcBef>
              <a:spcAft>
                <a:spcPct val="0"/>
              </a:spcAft>
              <a:defRPr kumimoji="1">
                <a:solidFill>
                  <a:schemeClr val="tx1"/>
                </a:solidFill>
                <a:latin typeface="Times New Roman" pitchFamily="18" charset="0"/>
                <a:ea typeface="华文仿宋" pitchFamily="2" charset="-122"/>
              </a:defRPr>
            </a:lvl9pPr>
          </a:lstStyle>
          <a:p>
            <a:pPr eaLnBrk="1" hangingPunct="1">
              <a:lnSpc>
                <a:spcPct val="150000"/>
              </a:lnSpc>
              <a:spcBef>
                <a:spcPct val="10000"/>
              </a:spcBef>
              <a:buFont typeface="Arial" panose="020B0604020202020204" pitchFamily="34" charset="0"/>
              <a:buChar char="•"/>
            </a:pPr>
            <a:r>
              <a:rPr lang="el-GR" altLang="zh-CN" sz="2800" dirty="0">
                <a:solidFill>
                  <a:srgbClr val="0000FF"/>
                </a:solidFill>
                <a:ea typeface="楷体" panose="02010609060101010101" pitchFamily="49" charset="-122"/>
                <a:cs typeface="Times New Roman" panose="02020603050405020304" pitchFamily="18" charset="0"/>
              </a:rPr>
              <a:t>γ</a:t>
            </a:r>
            <a:r>
              <a:rPr lang="en-US" altLang="zh-CN" sz="2800" dirty="0">
                <a:solidFill>
                  <a:srgbClr val="0000FF"/>
                </a:solidFill>
                <a:ea typeface="楷体" panose="02010609060101010101" pitchFamily="49" charset="-122"/>
                <a:cs typeface="Times New Roman" panose="02020603050405020304" pitchFamily="18" charset="0"/>
              </a:rPr>
              <a:t>→</a:t>
            </a:r>
            <a:r>
              <a:rPr lang="zh-CN" altLang="en-US" sz="2800" dirty="0">
                <a:solidFill>
                  <a:srgbClr val="0000FF"/>
                </a:solidFill>
                <a:ea typeface="楷体" panose="02010609060101010101" pitchFamily="49" charset="-122"/>
                <a:cs typeface="Times New Roman" panose="02020603050405020304" pitchFamily="18" charset="0"/>
              </a:rPr>
              <a:t>次级电子（光电子、康普顿反冲电子、电子对效应之后的正负电子）</a:t>
            </a:r>
          </a:p>
          <a:p>
            <a:pPr eaLnBrk="1" hangingPunct="1">
              <a:lnSpc>
                <a:spcPct val="150000"/>
              </a:lnSpc>
              <a:spcBef>
                <a:spcPct val="10000"/>
              </a:spcBef>
              <a:buFont typeface="Arial" panose="020B0604020202020204" pitchFamily="34" charset="0"/>
              <a:buChar char="•"/>
            </a:pPr>
            <a:r>
              <a:rPr lang="zh-CN" altLang="en-US" sz="2800" dirty="0">
                <a:solidFill>
                  <a:srgbClr val="0000FF"/>
                </a:solidFill>
                <a:ea typeface="楷体" panose="02010609060101010101" pitchFamily="49" charset="-122"/>
                <a:cs typeface="Times New Roman" panose="02020603050405020304" pitchFamily="18" charset="0"/>
              </a:rPr>
              <a:t>次级电子沉积能量→电离，形成载流子</a:t>
            </a:r>
          </a:p>
        </p:txBody>
      </p:sp>
      <p:grpSp>
        <p:nvGrpSpPr>
          <p:cNvPr id="8" name="组合 7">
            <a:extLst>
              <a:ext uri="{FF2B5EF4-FFF2-40B4-BE49-F238E27FC236}">
                <a16:creationId xmlns:a16="http://schemas.microsoft.com/office/drawing/2014/main" id="{90A7964C-0079-47B9-879D-06FBEA4A876A}"/>
              </a:ext>
            </a:extLst>
          </p:cNvPr>
          <p:cNvGrpSpPr/>
          <p:nvPr/>
        </p:nvGrpSpPr>
        <p:grpSpPr>
          <a:xfrm>
            <a:off x="563278" y="2211231"/>
            <a:ext cx="10595182" cy="4416300"/>
            <a:chOff x="-578715" y="3436840"/>
            <a:chExt cx="10595182" cy="4416300"/>
          </a:xfrm>
        </p:grpSpPr>
        <p:pic>
          <p:nvPicPr>
            <p:cNvPr id="9" name="Picture 2" descr="http://t1.baidu.com/it/u=3545734583,1926902249&amp;fm=23&amp;gp=0.jpg">
              <a:extLst>
                <a:ext uri="{FF2B5EF4-FFF2-40B4-BE49-F238E27FC236}">
                  <a16:creationId xmlns:a16="http://schemas.microsoft.com/office/drawing/2014/main" id="{5C0176A8-10E5-4B76-A7B6-D0D34A0C84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67843" y="3436840"/>
              <a:ext cx="4854300" cy="3118394"/>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1">
              <a:extLst>
                <a:ext uri="{FF2B5EF4-FFF2-40B4-BE49-F238E27FC236}">
                  <a16:creationId xmlns:a16="http://schemas.microsoft.com/office/drawing/2014/main" id="{0CBA02EC-E1F3-454E-A889-173A4F19D458}"/>
                </a:ext>
              </a:extLst>
            </p:cNvPr>
            <p:cNvSpPr txBox="1">
              <a:spLocks noChangeArrowheads="1"/>
            </p:cNvSpPr>
            <p:nvPr/>
          </p:nvSpPr>
          <p:spPr bwMode="auto">
            <a:xfrm>
              <a:off x="-578715" y="6645950"/>
              <a:ext cx="10595182" cy="1207190"/>
            </a:xfrm>
            <a:prstGeom prst="rect">
              <a:avLst/>
            </a:prstGeom>
            <a:solidFill>
              <a:schemeClr val="accent6">
                <a:lumMod val="20000"/>
                <a:lumOff val="80000"/>
              </a:schemeClr>
            </a:solidFill>
            <a:ln w="9525">
              <a:noFill/>
              <a:miter lim="800000"/>
              <a:headEnd/>
              <a:tailEnd/>
            </a:ln>
            <a:effectLst>
              <a:outerShdw blurRad="50800" dist="38100" dir="2700000" algn="tl" rotWithShape="0">
                <a:prstClr val="black">
                  <a:alpha val="40000"/>
                </a:prstClr>
              </a:outerShdw>
            </a:effectLst>
          </p:spPr>
          <p:txBody>
            <a:bodyPr wrap="square">
              <a:spAutoFit/>
            </a:bodyPr>
            <a:lstStyle>
              <a:lvl1pPr marL="457200" indent="-457200" eaLnBrk="0" hangingPunct="0">
                <a:defRPr sz="1600">
                  <a:solidFill>
                    <a:schemeClr val="tx1"/>
                  </a:solidFill>
                  <a:latin typeface="Arial" charset="0"/>
                  <a:ea typeface="宋体" charset="-122"/>
                </a:defRPr>
              </a:lvl1pPr>
              <a:lvl2pPr marL="742950" indent="-285750" eaLnBrk="0" hangingPunct="0">
                <a:defRPr sz="1600">
                  <a:solidFill>
                    <a:schemeClr val="tx1"/>
                  </a:solidFill>
                  <a:latin typeface="Arial" charset="0"/>
                  <a:ea typeface="宋体" charset="-122"/>
                </a:defRPr>
              </a:lvl2pPr>
              <a:lvl3pPr marL="1143000" indent="-228600" eaLnBrk="0" hangingPunct="0">
                <a:defRPr sz="1600">
                  <a:solidFill>
                    <a:schemeClr val="tx1"/>
                  </a:solidFill>
                  <a:latin typeface="Arial" charset="0"/>
                  <a:ea typeface="宋体" charset="-122"/>
                </a:defRPr>
              </a:lvl3pPr>
              <a:lvl4pPr marL="1600200" indent="-228600" eaLnBrk="0" hangingPunct="0">
                <a:defRPr sz="1600">
                  <a:solidFill>
                    <a:schemeClr val="tx1"/>
                  </a:solidFill>
                  <a:latin typeface="Arial" charset="0"/>
                  <a:ea typeface="宋体" charset="-122"/>
                </a:defRPr>
              </a:lvl4pPr>
              <a:lvl5pPr marL="2057400" indent="-228600" eaLnBrk="0" hangingPunct="0">
                <a:defRPr sz="1600">
                  <a:solidFill>
                    <a:schemeClr val="tx1"/>
                  </a:solidFill>
                  <a:latin typeface="Arial" charset="0"/>
                  <a:ea typeface="宋体" charset="-122"/>
                </a:defRPr>
              </a:lvl5pPr>
              <a:lvl6pPr marL="2514600" indent="-228600" eaLnBrk="0" fontAlgn="base" hangingPunct="0">
                <a:spcBef>
                  <a:spcPct val="0"/>
                </a:spcBef>
                <a:spcAft>
                  <a:spcPct val="0"/>
                </a:spcAft>
                <a:defRPr sz="1600">
                  <a:solidFill>
                    <a:schemeClr val="tx1"/>
                  </a:solidFill>
                  <a:latin typeface="Arial" charset="0"/>
                  <a:ea typeface="宋体" charset="-122"/>
                </a:defRPr>
              </a:lvl6pPr>
              <a:lvl7pPr marL="2971800" indent="-228600" eaLnBrk="0" fontAlgn="base" hangingPunct="0">
                <a:spcBef>
                  <a:spcPct val="0"/>
                </a:spcBef>
                <a:spcAft>
                  <a:spcPct val="0"/>
                </a:spcAft>
                <a:defRPr sz="1600">
                  <a:solidFill>
                    <a:schemeClr val="tx1"/>
                  </a:solidFill>
                  <a:latin typeface="Arial" charset="0"/>
                  <a:ea typeface="宋体" charset="-122"/>
                </a:defRPr>
              </a:lvl7pPr>
              <a:lvl8pPr marL="3429000" indent="-228600" eaLnBrk="0" fontAlgn="base" hangingPunct="0">
                <a:spcBef>
                  <a:spcPct val="0"/>
                </a:spcBef>
                <a:spcAft>
                  <a:spcPct val="0"/>
                </a:spcAft>
                <a:defRPr sz="1600">
                  <a:solidFill>
                    <a:schemeClr val="tx1"/>
                  </a:solidFill>
                  <a:latin typeface="Arial" charset="0"/>
                  <a:ea typeface="宋体" charset="-122"/>
                </a:defRPr>
              </a:lvl8pPr>
              <a:lvl9pPr marL="3886200" indent="-228600" eaLnBrk="0" fontAlgn="base" hangingPunct="0">
                <a:spcBef>
                  <a:spcPct val="0"/>
                </a:spcBef>
                <a:spcAft>
                  <a:spcPct val="0"/>
                </a:spcAft>
                <a:defRPr sz="1600">
                  <a:solidFill>
                    <a:schemeClr val="tx1"/>
                  </a:solidFill>
                  <a:latin typeface="Arial" charset="0"/>
                  <a:ea typeface="宋体" charset="-122"/>
                </a:defRPr>
              </a:lvl9pPr>
            </a:lstStyle>
            <a:p>
              <a:pPr marL="342900" indent="-342900" eaLnBrk="1" hangingPunct="1">
                <a:lnSpc>
                  <a:spcPct val="150000"/>
                </a:lnSpc>
                <a:spcAft>
                  <a:spcPts val="600"/>
                </a:spcAft>
                <a:buFont typeface="Arial" panose="020B0604020202020204" pitchFamily="34" charset="0"/>
                <a:buChar char="•"/>
                <a:defRPr/>
              </a:pPr>
              <a:r>
                <a:rPr lang="zh-CN" altLang="en-US" sz="2400"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石头入水只是那么一下，荡起的涟漪却绵延了很久；</a:t>
              </a:r>
              <a:endParaRPr lang="en-US" altLang="zh-CN" sz="2400"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endParaRPr>
            </a:p>
            <a:p>
              <a:pPr marL="342900" indent="-342900" eaLnBrk="1" hangingPunct="1">
                <a:lnSpc>
                  <a:spcPct val="150000"/>
                </a:lnSpc>
                <a:spcAft>
                  <a:spcPts val="600"/>
                </a:spcAft>
                <a:buFont typeface="Arial" panose="020B0604020202020204" pitchFamily="34" charset="0"/>
                <a:buChar char="•"/>
                <a:defRPr/>
              </a:pPr>
              <a:r>
                <a:rPr lang="zh-CN" altLang="en-US" sz="2400"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在探测器内，入射</a:t>
              </a:r>
              <a:r>
                <a:rPr lang="en-US" altLang="zh-CN" sz="2400"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γ</a:t>
              </a:r>
              <a:r>
                <a:rPr lang="zh-CN" altLang="en-US" sz="2400"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射线很快就消失了，但此后还有很多事情接连发生。</a:t>
              </a:r>
              <a:endParaRPr lang="en-US" altLang="zh-CN" sz="2400"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endParaRPr>
            </a:p>
          </p:txBody>
        </p:sp>
      </p:grpSp>
      <p:sp>
        <p:nvSpPr>
          <p:cNvPr id="11" name="文本框 10">
            <a:extLst>
              <a:ext uri="{FF2B5EF4-FFF2-40B4-BE49-F238E27FC236}">
                <a16:creationId xmlns:a16="http://schemas.microsoft.com/office/drawing/2014/main" id="{DF121D43-9E0B-4157-83E8-DADD0F9A2CDF}"/>
              </a:ext>
            </a:extLst>
          </p:cNvPr>
          <p:cNvSpPr txBox="1"/>
          <p:nvPr/>
        </p:nvSpPr>
        <p:spPr>
          <a:xfrm>
            <a:off x="1863634" y="1749566"/>
            <a:ext cx="7741919" cy="461665"/>
          </a:xfrm>
          <a:prstGeom prst="rect">
            <a:avLst/>
          </a:prstGeom>
          <a:noFill/>
        </p:spPr>
        <p:txBody>
          <a:bodyPr wrap="square">
            <a:spAutoFit/>
          </a:bodyPr>
          <a:lstStyle/>
          <a:p>
            <a:r>
              <a:rPr lang="zh-CN" altLang="en-US" sz="2400" dirty="0">
                <a:latin typeface="Times New Roman" panose="02020603050405020304" pitchFamily="18" charset="0"/>
                <a:cs typeface="Times New Roman" panose="02020603050405020304" pitchFamily="18" charset="0"/>
              </a:rPr>
              <a:t>但是，</a:t>
            </a:r>
            <a:r>
              <a:rPr lang="en-US" altLang="zh-CN" sz="2400" dirty="0">
                <a:latin typeface="Times New Roman" panose="02020603050405020304" pitchFamily="18" charset="0"/>
                <a:cs typeface="Times New Roman" panose="02020603050405020304" pitchFamily="18" charset="0"/>
              </a:rPr>
              <a:t>γ</a:t>
            </a:r>
            <a:r>
              <a:rPr lang="zh-CN" altLang="en-US" sz="2400" dirty="0">
                <a:latin typeface="Times New Roman" panose="02020603050405020304" pitchFamily="18" charset="0"/>
                <a:cs typeface="Times New Roman" panose="02020603050405020304" pitchFamily="18" charset="0"/>
              </a:rPr>
              <a:t>光子的能量不可能通过一步反应全部沉积下来！</a:t>
            </a:r>
          </a:p>
        </p:txBody>
      </p:sp>
    </p:spTree>
    <p:extLst>
      <p:ext uri="{BB962C8B-B14F-4D97-AF65-F5344CB8AC3E}">
        <p14:creationId xmlns:p14="http://schemas.microsoft.com/office/powerpoint/2010/main" val="2755699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91F4F6D-94C8-442F-BB22-68C900A8EF7A}"/>
              </a:ext>
            </a:extLst>
          </p:cNvPr>
          <p:cNvSpPr>
            <a:spLocks noGrp="1"/>
          </p:cNvSpPr>
          <p:nvPr>
            <p:ph idx="13"/>
          </p:nvPr>
        </p:nvSpPr>
        <p:spPr>
          <a:solidFill>
            <a:schemeClr val="bg1">
              <a:lumMod val="95000"/>
            </a:schemeClr>
          </a:solidFill>
        </p:spPr>
        <p:txBody>
          <a:bodyPr>
            <a:normAutofit fontScale="92500" lnSpcReduction="10000"/>
          </a:bodyPr>
          <a:lstStyle/>
          <a:p>
            <a:r>
              <a:rPr lang="zh-CN" altLang="en-US" dirty="0"/>
              <a:t>第十二章 辐射测量方法</a:t>
            </a:r>
          </a:p>
        </p:txBody>
      </p:sp>
      <p:sp>
        <p:nvSpPr>
          <p:cNvPr id="3" name="内容占位符 2">
            <a:extLst>
              <a:ext uri="{FF2B5EF4-FFF2-40B4-BE49-F238E27FC236}">
                <a16:creationId xmlns:a16="http://schemas.microsoft.com/office/drawing/2014/main" id="{A75CAED3-680C-4758-9290-D7F83464047C}"/>
              </a:ext>
            </a:extLst>
          </p:cNvPr>
          <p:cNvSpPr>
            <a:spLocks noGrp="1"/>
          </p:cNvSpPr>
          <p:nvPr>
            <p:ph idx="14"/>
          </p:nvPr>
        </p:nvSpPr>
        <p:spPr>
          <a:solidFill>
            <a:schemeClr val="accent6">
              <a:lumMod val="20000"/>
              <a:lumOff val="80000"/>
            </a:schemeClr>
          </a:solidFill>
          <a:ln>
            <a:solidFill>
              <a:schemeClr val="bg1"/>
            </a:solidFill>
          </a:ln>
          <a:effectLst>
            <a:outerShdw blurRad="50800" dist="38100" dir="5400000" algn="t" rotWithShape="0">
              <a:prstClr val="black">
                <a:alpha val="40000"/>
              </a:prstClr>
            </a:outerShdw>
          </a:effectLst>
        </p:spPr>
        <p:txBody>
          <a:bodyPr vert="horz" lIns="91440" tIns="45720" rIns="91440" bIns="45720" rtlCol="0">
            <a:normAutofit fontScale="92500" lnSpcReduction="10000"/>
          </a:bodyPr>
          <a:lstStyle/>
          <a:p>
            <a:r>
              <a:rPr lang="en-US" altLang="zh-CN" dirty="0"/>
              <a:t>12.3 </a:t>
            </a:r>
            <a:r>
              <a:rPr lang="zh-CN" altLang="en-US" dirty="0"/>
              <a:t>能量测量</a:t>
            </a:r>
          </a:p>
        </p:txBody>
      </p:sp>
      <p:sp>
        <p:nvSpPr>
          <p:cNvPr id="4" name="内容占位符 3">
            <a:extLst>
              <a:ext uri="{FF2B5EF4-FFF2-40B4-BE49-F238E27FC236}">
                <a16:creationId xmlns:a16="http://schemas.microsoft.com/office/drawing/2014/main" id="{8CB15751-05D1-4CAC-9F8C-D89B3F972815}"/>
              </a:ext>
            </a:extLst>
          </p:cNvPr>
          <p:cNvSpPr>
            <a:spLocks noGrp="1"/>
          </p:cNvSpPr>
          <p:nvPr>
            <p:ph idx="15"/>
          </p:nvPr>
        </p:nvSpPr>
        <p:spPr>
          <a:xfrm>
            <a:off x="5170096" y="1"/>
            <a:ext cx="1516454" cy="284671"/>
          </a:xfrm>
          <a:solidFill>
            <a:schemeClr val="accent4">
              <a:lumMod val="20000"/>
              <a:lumOff val="80000"/>
            </a:schemeClr>
          </a:solidFill>
        </p:spPr>
        <p:txBody>
          <a:bodyPr>
            <a:normAutofit fontScale="92500" lnSpcReduction="10000"/>
          </a:bodyPr>
          <a:lstStyle/>
          <a:p>
            <a:r>
              <a:rPr lang="zh-CN" altLang="en-US" dirty="0"/>
              <a:t>三</a:t>
            </a:r>
            <a:r>
              <a:rPr lang="en-US" altLang="zh-CN" dirty="0"/>
              <a:t>.  </a:t>
            </a:r>
            <a:r>
              <a:rPr lang="el-GR" altLang="zh-CN" dirty="0"/>
              <a:t>γ</a:t>
            </a:r>
            <a:r>
              <a:rPr lang="zh-CN" altLang="en-US" dirty="0"/>
              <a:t>能谱分析</a:t>
            </a:r>
          </a:p>
        </p:txBody>
      </p:sp>
      <p:sp>
        <p:nvSpPr>
          <p:cNvPr id="6" name="内容占位符 5">
            <a:extLst>
              <a:ext uri="{FF2B5EF4-FFF2-40B4-BE49-F238E27FC236}">
                <a16:creationId xmlns:a16="http://schemas.microsoft.com/office/drawing/2014/main" id="{225DD959-7233-4906-B0F2-40D0DD5DFFD4}"/>
              </a:ext>
            </a:extLst>
          </p:cNvPr>
          <p:cNvSpPr>
            <a:spLocks noGrp="1"/>
          </p:cNvSpPr>
          <p:nvPr>
            <p:ph idx="16"/>
          </p:nvPr>
        </p:nvSpPr>
        <p:spPr>
          <a:xfrm>
            <a:off x="6722493" y="1"/>
            <a:ext cx="3114497" cy="284671"/>
          </a:xfrm>
          <a:solidFill>
            <a:srgbClr val="FFFF00"/>
          </a:solidFill>
        </p:spPr>
        <p:txBody>
          <a:bodyPr>
            <a:normAutofit fontScale="92500" lnSpcReduction="10000"/>
          </a:bodyPr>
          <a:lstStyle/>
          <a:p>
            <a:r>
              <a:rPr lang="en-US" altLang="zh-CN" sz="1600" b="1" dirty="0">
                <a:solidFill>
                  <a:srgbClr val="0000FF"/>
                </a:solidFill>
                <a:latin typeface="Times New Roman" panose="02020603050405020304" pitchFamily="18" charset="0"/>
                <a:cs typeface="Times New Roman" panose="02020603050405020304" pitchFamily="18" charset="0"/>
              </a:rPr>
              <a:t>II. </a:t>
            </a:r>
            <a:r>
              <a:rPr lang="el-GR" altLang="zh-CN" sz="1600" b="1" dirty="0">
                <a:solidFill>
                  <a:srgbClr val="0000FF"/>
                </a:solidFill>
                <a:latin typeface="Times New Roman" panose="02020603050405020304" pitchFamily="18" charset="0"/>
                <a:cs typeface="Times New Roman" panose="02020603050405020304" pitchFamily="18" charset="0"/>
              </a:rPr>
              <a:t>γ</a:t>
            </a: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射线在探测器中如何</a:t>
            </a:r>
            <a:r>
              <a:rPr lang="zh-CN" altLang="en-US" sz="1600" b="1" dirty="0">
                <a:solidFill>
                  <a:srgbClr val="FF0000"/>
                </a:solidFill>
                <a:latin typeface="Times New Roman" panose="02020603050405020304" pitchFamily="18" charset="0"/>
                <a:ea typeface="黑体" pitchFamily="49" charset="-122"/>
                <a:cs typeface="Times New Roman" panose="02020603050405020304" pitchFamily="18" charset="0"/>
              </a:rPr>
              <a:t>沉积能量</a:t>
            </a: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a:t>
            </a:r>
            <a:endParaRPr lang="zh-CN" altLang="en-US" sz="1600" dirty="0"/>
          </a:p>
        </p:txBody>
      </p:sp>
      <p:pic>
        <p:nvPicPr>
          <p:cNvPr id="11" name="Picture 2">
            <a:extLst>
              <a:ext uri="{FF2B5EF4-FFF2-40B4-BE49-F238E27FC236}">
                <a16:creationId xmlns:a16="http://schemas.microsoft.com/office/drawing/2014/main" id="{881A8616-2C5A-4C1B-A56B-EC55DBB886D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561" t="5871" r="9067" b="8895"/>
          <a:stretch/>
        </p:blipFill>
        <p:spPr bwMode="auto">
          <a:xfrm>
            <a:off x="315860" y="374468"/>
            <a:ext cx="11357201" cy="6322423"/>
          </a:xfrm>
          <a:prstGeom prst="rect">
            <a:avLst/>
          </a:prstGeom>
          <a:noFill/>
          <a:ln>
            <a:noFill/>
          </a:ln>
          <a:effectLst/>
          <a:extLst>
            <a:ext uri="{909E8E84-426E-40DD-AFC4-6F175D3DCCD1}">
              <a14:hiddenFill xmlns:a14="http://schemas.microsoft.com/office/drawing/2010/main">
                <a:solidFill>
                  <a:schemeClr val="bg2"/>
                </a:solidFill>
              </a14:hiddenFill>
            </a:ext>
            <a:ext uri="{91240B29-F687-4F45-9708-019B960494DF}">
              <a14:hiddenLine xmlns:a14="http://schemas.microsoft.com/office/drawing/2010/main" w="19050" algn="ctr">
                <a:solidFill>
                  <a:srgbClr val="66FF33"/>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内容占位符 5">
            <a:extLst>
              <a:ext uri="{FF2B5EF4-FFF2-40B4-BE49-F238E27FC236}">
                <a16:creationId xmlns:a16="http://schemas.microsoft.com/office/drawing/2014/main" id="{E8A7AC99-9B0B-44C1-843E-99BCD12B4B81}"/>
              </a:ext>
            </a:extLst>
          </p:cNvPr>
          <p:cNvSpPr txBox="1">
            <a:spLocks/>
          </p:cNvSpPr>
          <p:nvPr/>
        </p:nvSpPr>
        <p:spPr>
          <a:xfrm>
            <a:off x="9836989" y="7706"/>
            <a:ext cx="2355010" cy="284671"/>
          </a:xfrm>
          <a:prstGeom prst="rect">
            <a:avLst/>
          </a:prstGeom>
          <a:solidFill>
            <a:srgbClr val="003366"/>
          </a:solidFill>
          <a:ln>
            <a:solidFill>
              <a:schemeClr val="bg1"/>
            </a:solidFill>
          </a:ln>
          <a:effectLst>
            <a:outerShdw blurRad="50800" dist="38100" dir="5400000" algn="t" rotWithShape="0">
              <a:prstClr val="black">
                <a:alpha val="40000"/>
              </a:prstClr>
            </a:outerShdw>
          </a:effectLst>
        </p:spPr>
        <p:txBody>
          <a:bodyPr vert="horz" lIns="91440" tIns="45720" rIns="91440" bIns="45720" rtlCol="0">
            <a:normAutofit fontScale="92500" lnSpcReduction="10000"/>
          </a:bodyPr>
          <a:lstStyle>
            <a:defPPr>
              <a:defRPr lang="zh-CN"/>
            </a:defPPr>
            <a:lvl1pPr indent="0">
              <a:lnSpc>
                <a:spcPct val="90000"/>
              </a:lnSpc>
              <a:spcBef>
                <a:spcPts val="1000"/>
              </a:spcBef>
              <a:buFontTx/>
              <a:buNone/>
              <a:defRPr sz="1600" b="1">
                <a:solidFill>
                  <a:srgbClr val="FFFF00"/>
                </a:solidFill>
                <a:latin typeface="华文楷体" panose="02010600040101010101" pitchFamily="2" charset="-122"/>
                <a:ea typeface="华文楷体" panose="02010600040101010101" pitchFamily="2" charset="-122"/>
              </a:defRPr>
            </a:lvl1pPr>
            <a:lvl2pPr indent="0">
              <a:lnSpc>
                <a:spcPct val="90000"/>
              </a:lnSpc>
              <a:spcBef>
                <a:spcPts val="500"/>
              </a:spcBef>
              <a:buFontTx/>
              <a:buNone/>
              <a:defRPr sz="2400">
                <a:latin typeface="华文宋体" panose="02010600040101010101" pitchFamily="2" charset="-122"/>
                <a:ea typeface="华文宋体" panose="02010600040101010101" pitchFamily="2" charset="-122"/>
              </a:defRPr>
            </a:lvl2pPr>
            <a:lvl3pPr indent="0">
              <a:lnSpc>
                <a:spcPct val="90000"/>
              </a:lnSpc>
              <a:spcBef>
                <a:spcPts val="500"/>
              </a:spcBef>
              <a:buFontTx/>
              <a:buNone/>
              <a:defRPr sz="2000">
                <a:latin typeface="华文宋体" panose="02010600040101010101" pitchFamily="2" charset="-122"/>
                <a:ea typeface="华文宋体" panose="02010600040101010101" pitchFamily="2" charset="-122"/>
              </a:defRPr>
            </a:lvl3pPr>
            <a:lvl4pPr indent="0">
              <a:lnSpc>
                <a:spcPct val="90000"/>
              </a:lnSpc>
              <a:spcBef>
                <a:spcPts val="500"/>
              </a:spcBef>
              <a:buFontTx/>
              <a:buNone/>
              <a:defRPr>
                <a:latin typeface="华文宋体" panose="02010600040101010101" pitchFamily="2" charset="-122"/>
                <a:ea typeface="华文宋体" panose="02010600040101010101" pitchFamily="2" charset="-122"/>
              </a:defRPr>
            </a:lvl4pPr>
            <a:lvl5pPr indent="0">
              <a:lnSpc>
                <a:spcPct val="90000"/>
              </a:lnSpc>
              <a:spcBef>
                <a:spcPts val="500"/>
              </a:spcBef>
              <a:buFontTx/>
              <a:buNone/>
              <a:defRPr>
                <a:latin typeface="华文宋体" panose="02010600040101010101" pitchFamily="2" charset="-122"/>
                <a:ea typeface="华文宋体" panose="02010600040101010101" pitchFamily="2"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zh-CN" altLang="en-US" dirty="0"/>
              <a:t>能量沉积过程（示例</a:t>
            </a:r>
            <a:r>
              <a:rPr lang="en-US" altLang="zh-CN" dirty="0"/>
              <a:t>1</a:t>
            </a:r>
            <a:r>
              <a:rPr lang="zh-CN" altLang="en-US" dirty="0"/>
              <a:t>）</a:t>
            </a:r>
          </a:p>
        </p:txBody>
      </p:sp>
    </p:spTree>
    <p:extLst>
      <p:ext uri="{BB962C8B-B14F-4D97-AF65-F5344CB8AC3E}">
        <p14:creationId xmlns:p14="http://schemas.microsoft.com/office/powerpoint/2010/main" val="3736204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91F4F6D-94C8-442F-BB22-68C900A8EF7A}"/>
              </a:ext>
            </a:extLst>
          </p:cNvPr>
          <p:cNvSpPr>
            <a:spLocks noGrp="1"/>
          </p:cNvSpPr>
          <p:nvPr>
            <p:ph idx="13"/>
          </p:nvPr>
        </p:nvSpPr>
        <p:spPr>
          <a:solidFill>
            <a:schemeClr val="bg1">
              <a:lumMod val="95000"/>
            </a:schemeClr>
          </a:solidFill>
        </p:spPr>
        <p:txBody>
          <a:bodyPr>
            <a:normAutofit fontScale="92500" lnSpcReduction="10000"/>
          </a:bodyPr>
          <a:lstStyle/>
          <a:p>
            <a:r>
              <a:rPr lang="zh-CN" altLang="en-US" dirty="0"/>
              <a:t>第十二章 辐射测量方法</a:t>
            </a:r>
          </a:p>
        </p:txBody>
      </p:sp>
      <p:sp>
        <p:nvSpPr>
          <p:cNvPr id="3" name="内容占位符 2">
            <a:extLst>
              <a:ext uri="{FF2B5EF4-FFF2-40B4-BE49-F238E27FC236}">
                <a16:creationId xmlns:a16="http://schemas.microsoft.com/office/drawing/2014/main" id="{A75CAED3-680C-4758-9290-D7F83464047C}"/>
              </a:ext>
            </a:extLst>
          </p:cNvPr>
          <p:cNvSpPr>
            <a:spLocks noGrp="1"/>
          </p:cNvSpPr>
          <p:nvPr>
            <p:ph idx="14"/>
          </p:nvPr>
        </p:nvSpPr>
        <p:spPr>
          <a:solidFill>
            <a:schemeClr val="accent6">
              <a:lumMod val="20000"/>
              <a:lumOff val="80000"/>
            </a:schemeClr>
          </a:solidFill>
          <a:ln>
            <a:solidFill>
              <a:schemeClr val="bg1"/>
            </a:solidFill>
          </a:ln>
          <a:effectLst>
            <a:outerShdw blurRad="50800" dist="38100" dir="5400000" algn="t" rotWithShape="0">
              <a:prstClr val="black">
                <a:alpha val="40000"/>
              </a:prstClr>
            </a:outerShdw>
          </a:effectLst>
        </p:spPr>
        <p:txBody>
          <a:bodyPr vert="horz" lIns="91440" tIns="45720" rIns="91440" bIns="45720" rtlCol="0">
            <a:normAutofit fontScale="92500" lnSpcReduction="10000"/>
          </a:bodyPr>
          <a:lstStyle/>
          <a:p>
            <a:r>
              <a:rPr lang="en-US" altLang="zh-CN" dirty="0"/>
              <a:t>12.3 </a:t>
            </a:r>
            <a:r>
              <a:rPr lang="zh-CN" altLang="en-US" dirty="0"/>
              <a:t>能量测量</a:t>
            </a:r>
          </a:p>
        </p:txBody>
      </p:sp>
      <p:sp>
        <p:nvSpPr>
          <p:cNvPr id="4" name="内容占位符 3">
            <a:extLst>
              <a:ext uri="{FF2B5EF4-FFF2-40B4-BE49-F238E27FC236}">
                <a16:creationId xmlns:a16="http://schemas.microsoft.com/office/drawing/2014/main" id="{8CB15751-05D1-4CAC-9F8C-D89B3F972815}"/>
              </a:ext>
            </a:extLst>
          </p:cNvPr>
          <p:cNvSpPr>
            <a:spLocks noGrp="1"/>
          </p:cNvSpPr>
          <p:nvPr>
            <p:ph idx="15"/>
          </p:nvPr>
        </p:nvSpPr>
        <p:spPr>
          <a:xfrm>
            <a:off x="5170096" y="1"/>
            <a:ext cx="1516454" cy="284671"/>
          </a:xfrm>
          <a:solidFill>
            <a:schemeClr val="accent4">
              <a:lumMod val="20000"/>
              <a:lumOff val="80000"/>
            </a:schemeClr>
          </a:solidFill>
        </p:spPr>
        <p:txBody>
          <a:bodyPr>
            <a:normAutofit fontScale="92500" lnSpcReduction="10000"/>
          </a:bodyPr>
          <a:lstStyle/>
          <a:p>
            <a:r>
              <a:rPr lang="zh-CN" altLang="en-US" dirty="0"/>
              <a:t>三</a:t>
            </a:r>
            <a:r>
              <a:rPr lang="en-US" altLang="zh-CN" dirty="0"/>
              <a:t>.  </a:t>
            </a:r>
            <a:r>
              <a:rPr lang="el-GR" altLang="zh-CN" dirty="0"/>
              <a:t>γ</a:t>
            </a:r>
            <a:r>
              <a:rPr lang="zh-CN" altLang="en-US" dirty="0"/>
              <a:t>能谱分析</a:t>
            </a:r>
          </a:p>
        </p:txBody>
      </p:sp>
      <p:sp>
        <p:nvSpPr>
          <p:cNvPr id="6" name="内容占位符 5">
            <a:extLst>
              <a:ext uri="{FF2B5EF4-FFF2-40B4-BE49-F238E27FC236}">
                <a16:creationId xmlns:a16="http://schemas.microsoft.com/office/drawing/2014/main" id="{225DD959-7233-4906-B0F2-40D0DD5DFFD4}"/>
              </a:ext>
            </a:extLst>
          </p:cNvPr>
          <p:cNvSpPr>
            <a:spLocks noGrp="1"/>
          </p:cNvSpPr>
          <p:nvPr>
            <p:ph idx="16"/>
          </p:nvPr>
        </p:nvSpPr>
        <p:spPr>
          <a:xfrm>
            <a:off x="6722493" y="1"/>
            <a:ext cx="3114497" cy="284671"/>
          </a:xfrm>
          <a:solidFill>
            <a:srgbClr val="FFFF00"/>
          </a:solidFill>
        </p:spPr>
        <p:txBody>
          <a:bodyPr>
            <a:normAutofit fontScale="92500" lnSpcReduction="10000"/>
          </a:bodyPr>
          <a:lstStyle/>
          <a:p>
            <a:r>
              <a:rPr lang="en-US" altLang="zh-CN" sz="1600" b="1" dirty="0">
                <a:solidFill>
                  <a:srgbClr val="0000FF"/>
                </a:solidFill>
                <a:latin typeface="Times New Roman" panose="02020603050405020304" pitchFamily="18" charset="0"/>
                <a:cs typeface="Times New Roman" panose="02020603050405020304" pitchFamily="18" charset="0"/>
              </a:rPr>
              <a:t>II. </a:t>
            </a:r>
            <a:r>
              <a:rPr lang="el-GR" altLang="zh-CN" sz="1600" b="1" dirty="0">
                <a:solidFill>
                  <a:srgbClr val="0000FF"/>
                </a:solidFill>
                <a:latin typeface="Times New Roman" panose="02020603050405020304" pitchFamily="18" charset="0"/>
                <a:cs typeface="Times New Roman" panose="02020603050405020304" pitchFamily="18" charset="0"/>
              </a:rPr>
              <a:t>γ</a:t>
            </a: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射线在探测器中如何</a:t>
            </a:r>
            <a:r>
              <a:rPr lang="zh-CN" altLang="en-US" sz="1600" b="1" dirty="0">
                <a:solidFill>
                  <a:srgbClr val="FF0000"/>
                </a:solidFill>
                <a:latin typeface="Times New Roman" panose="02020603050405020304" pitchFamily="18" charset="0"/>
                <a:ea typeface="黑体" pitchFamily="49" charset="-122"/>
                <a:cs typeface="Times New Roman" panose="02020603050405020304" pitchFamily="18" charset="0"/>
              </a:rPr>
              <a:t>沉积能量</a:t>
            </a: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a:t>
            </a:r>
            <a:endParaRPr lang="zh-CN" altLang="en-US" sz="1600" dirty="0"/>
          </a:p>
        </p:txBody>
      </p:sp>
      <p:sp>
        <p:nvSpPr>
          <p:cNvPr id="12" name="内容占位符 5">
            <a:extLst>
              <a:ext uri="{FF2B5EF4-FFF2-40B4-BE49-F238E27FC236}">
                <a16:creationId xmlns:a16="http://schemas.microsoft.com/office/drawing/2014/main" id="{E8A7AC99-9B0B-44C1-843E-99BCD12B4B81}"/>
              </a:ext>
            </a:extLst>
          </p:cNvPr>
          <p:cNvSpPr txBox="1">
            <a:spLocks/>
          </p:cNvSpPr>
          <p:nvPr/>
        </p:nvSpPr>
        <p:spPr>
          <a:xfrm>
            <a:off x="9836989" y="7706"/>
            <a:ext cx="2355010" cy="284671"/>
          </a:xfrm>
          <a:prstGeom prst="rect">
            <a:avLst/>
          </a:prstGeom>
          <a:solidFill>
            <a:srgbClr val="003366"/>
          </a:solidFill>
          <a:ln>
            <a:solidFill>
              <a:schemeClr val="bg1"/>
            </a:solidFill>
          </a:ln>
          <a:effectLst>
            <a:outerShdw blurRad="50800" dist="38100" dir="5400000" algn="t" rotWithShape="0">
              <a:prstClr val="black">
                <a:alpha val="40000"/>
              </a:prstClr>
            </a:outerShdw>
          </a:effectLst>
        </p:spPr>
        <p:txBody>
          <a:bodyPr vert="horz" lIns="91440" tIns="45720" rIns="91440" bIns="45720" rtlCol="0">
            <a:normAutofit fontScale="92500" lnSpcReduction="10000"/>
          </a:bodyPr>
          <a:lstStyle>
            <a:defPPr>
              <a:defRPr lang="zh-CN"/>
            </a:defPPr>
            <a:lvl1pPr indent="0">
              <a:lnSpc>
                <a:spcPct val="90000"/>
              </a:lnSpc>
              <a:spcBef>
                <a:spcPts val="1000"/>
              </a:spcBef>
              <a:buFontTx/>
              <a:buNone/>
              <a:defRPr sz="1600" b="1">
                <a:solidFill>
                  <a:srgbClr val="FFFF00"/>
                </a:solidFill>
                <a:latin typeface="华文楷体" panose="02010600040101010101" pitchFamily="2" charset="-122"/>
                <a:ea typeface="华文楷体" panose="02010600040101010101" pitchFamily="2" charset="-122"/>
              </a:defRPr>
            </a:lvl1pPr>
            <a:lvl2pPr indent="0">
              <a:lnSpc>
                <a:spcPct val="90000"/>
              </a:lnSpc>
              <a:spcBef>
                <a:spcPts val="500"/>
              </a:spcBef>
              <a:buFontTx/>
              <a:buNone/>
              <a:defRPr sz="2400">
                <a:latin typeface="华文宋体" panose="02010600040101010101" pitchFamily="2" charset="-122"/>
                <a:ea typeface="华文宋体" panose="02010600040101010101" pitchFamily="2" charset="-122"/>
              </a:defRPr>
            </a:lvl2pPr>
            <a:lvl3pPr indent="0">
              <a:lnSpc>
                <a:spcPct val="90000"/>
              </a:lnSpc>
              <a:spcBef>
                <a:spcPts val="500"/>
              </a:spcBef>
              <a:buFontTx/>
              <a:buNone/>
              <a:defRPr sz="2000">
                <a:latin typeface="华文宋体" panose="02010600040101010101" pitchFamily="2" charset="-122"/>
                <a:ea typeface="华文宋体" panose="02010600040101010101" pitchFamily="2" charset="-122"/>
              </a:defRPr>
            </a:lvl3pPr>
            <a:lvl4pPr indent="0">
              <a:lnSpc>
                <a:spcPct val="90000"/>
              </a:lnSpc>
              <a:spcBef>
                <a:spcPts val="500"/>
              </a:spcBef>
              <a:buFontTx/>
              <a:buNone/>
              <a:defRPr>
                <a:latin typeface="华文宋体" panose="02010600040101010101" pitchFamily="2" charset="-122"/>
                <a:ea typeface="华文宋体" panose="02010600040101010101" pitchFamily="2" charset="-122"/>
              </a:defRPr>
            </a:lvl4pPr>
            <a:lvl5pPr indent="0">
              <a:lnSpc>
                <a:spcPct val="90000"/>
              </a:lnSpc>
              <a:spcBef>
                <a:spcPts val="500"/>
              </a:spcBef>
              <a:buFontTx/>
              <a:buNone/>
              <a:defRPr>
                <a:latin typeface="华文宋体" panose="02010600040101010101" pitchFamily="2" charset="-122"/>
                <a:ea typeface="华文宋体" panose="02010600040101010101" pitchFamily="2"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zh-CN" altLang="en-US" dirty="0"/>
              <a:t>能量沉积过程（示例</a:t>
            </a:r>
            <a:r>
              <a:rPr lang="en-US" altLang="zh-CN" dirty="0"/>
              <a:t>2</a:t>
            </a:r>
            <a:r>
              <a:rPr lang="zh-CN" altLang="en-US" dirty="0"/>
              <a:t>）</a:t>
            </a:r>
          </a:p>
        </p:txBody>
      </p:sp>
      <p:pic>
        <p:nvPicPr>
          <p:cNvPr id="8" name="Picture 2">
            <a:extLst>
              <a:ext uri="{FF2B5EF4-FFF2-40B4-BE49-F238E27FC236}">
                <a16:creationId xmlns:a16="http://schemas.microsoft.com/office/drawing/2014/main" id="{7C4ED7FF-5093-455A-A8F3-74B6913A8C5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497" t="5538" r="8775" b="8078"/>
          <a:stretch/>
        </p:blipFill>
        <p:spPr bwMode="auto">
          <a:xfrm>
            <a:off x="126294" y="300082"/>
            <a:ext cx="11560608" cy="6494071"/>
          </a:xfrm>
          <a:prstGeom prst="rect">
            <a:avLst/>
          </a:prstGeom>
          <a:noFill/>
          <a:ln>
            <a:noFill/>
          </a:ln>
          <a:effectLst/>
          <a:extLst>
            <a:ext uri="{909E8E84-426E-40DD-AFC4-6F175D3DCCD1}">
              <a14:hiddenFill xmlns:a14="http://schemas.microsoft.com/office/drawing/2010/main">
                <a:solidFill>
                  <a:schemeClr val="bg2"/>
                </a:solidFill>
              </a14:hiddenFill>
            </a:ext>
            <a:ext uri="{91240B29-F687-4F45-9708-019B960494DF}">
              <a14:hiddenLine xmlns:a14="http://schemas.microsoft.com/office/drawing/2010/main" w="19050" algn="ctr">
                <a:solidFill>
                  <a:srgbClr val="66FF33"/>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838580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91F4F6D-94C8-442F-BB22-68C900A8EF7A}"/>
              </a:ext>
            </a:extLst>
          </p:cNvPr>
          <p:cNvSpPr>
            <a:spLocks noGrp="1"/>
          </p:cNvSpPr>
          <p:nvPr>
            <p:ph idx="13"/>
          </p:nvPr>
        </p:nvSpPr>
        <p:spPr>
          <a:solidFill>
            <a:schemeClr val="bg1">
              <a:lumMod val="95000"/>
            </a:schemeClr>
          </a:solidFill>
        </p:spPr>
        <p:txBody>
          <a:bodyPr>
            <a:normAutofit fontScale="92500" lnSpcReduction="10000"/>
          </a:bodyPr>
          <a:lstStyle/>
          <a:p>
            <a:r>
              <a:rPr lang="zh-CN" altLang="en-US" dirty="0"/>
              <a:t>第十二章 辐射测量方法</a:t>
            </a:r>
          </a:p>
        </p:txBody>
      </p:sp>
      <p:sp>
        <p:nvSpPr>
          <p:cNvPr id="3" name="内容占位符 2">
            <a:extLst>
              <a:ext uri="{FF2B5EF4-FFF2-40B4-BE49-F238E27FC236}">
                <a16:creationId xmlns:a16="http://schemas.microsoft.com/office/drawing/2014/main" id="{A75CAED3-680C-4758-9290-D7F83464047C}"/>
              </a:ext>
            </a:extLst>
          </p:cNvPr>
          <p:cNvSpPr>
            <a:spLocks noGrp="1"/>
          </p:cNvSpPr>
          <p:nvPr>
            <p:ph idx="14"/>
          </p:nvPr>
        </p:nvSpPr>
        <p:spPr>
          <a:solidFill>
            <a:schemeClr val="accent6">
              <a:lumMod val="20000"/>
              <a:lumOff val="80000"/>
            </a:schemeClr>
          </a:solidFill>
          <a:ln>
            <a:solidFill>
              <a:schemeClr val="bg1"/>
            </a:solidFill>
          </a:ln>
          <a:effectLst>
            <a:outerShdw blurRad="50800" dist="38100" dir="5400000" algn="t" rotWithShape="0">
              <a:prstClr val="black">
                <a:alpha val="40000"/>
              </a:prstClr>
            </a:outerShdw>
          </a:effectLst>
        </p:spPr>
        <p:txBody>
          <a:bodyPr vert="horz" lIns="91440" tIns="45720" rIns="91440" bIns="45720" rtlCol="0">
            <a:normAutofit fontScale="92500" lnSpcReduction="10000"/>
          </a:bodyPr>
          <a:lstStyle/>
          <a:p>
            <a:r>
              <a:rPr lang="en-US" altLang="zh-CN" dirty="0"/>
              <a:t>12.3 </a:t>
            </a:r>
            <a:r>
              <a:rPr lang="zh-CN" altLang="en-US" dirty="0"/>
              <a:t>能量测量</a:t>
            </a:r>
          </a:p>
        </p:txBody>
      </p:sp>
      <p:sp>
        <p:nvSpPr>
          <p:cNvPr id="4" name="内容占位符 3">
            <a:extLst>
              <a:ext uri="{FF2B5EF4-FFF2-40B4-BE49-F238E27FC236}">
                <a16:creationId xmlns:a16="http://schemas.microsoft.com/office/drawing/2014/main" id="{8CB15751-05D1-4CAC-9F8C-D89B3F972815}"/>
              </a:ext>
            </a:extLst>
          </p:cNvPr>
          <p:cNvSpPr>
            <a:spLocks noGrp="1"/>
          </p:cNvSpPr>
          <p:nvPr>
            <p:ph idx="15"/>
          </p:nvPr>
        </p:nvSpPr>
        <p:spPr>
          <a:xfrm>
            <a:off x="5170096" y="1"/>
            <a:ext cx="1516454" cy="284671"/>
          </a:xfrm>
          <a:solidFill>
            <a:schemeClr val="accent4">
              <a:lumMod val="20000"/>
              <a:lumOff val="80000"/>
            </a:schemeClr>
          </a:solidFill>
        </p:spPr>
        <p:txBody>
          <a:bodyPr>
            <a:normAutofit fontScale="92500" lnSpcReduction="10000"/>
          </a:bodyPr>
          <a:lstStyle/>
          <a:p>
            <a:r>
              <a:rPr lang="zh-CN" altLang="en-US" dirty="0"/>
              <a:t>三</a:t>
            </a:r>
            <a:r>
              <a:rPr lang="en-US" altLang="zh-CN" dirty="0"/>
              <a:t>.  </a:t>
            </a:r>
            <a:r>
              <a:rPr lang="el-GR" altLang="zh-CN" dirty="0"/>
              <a:t>γ</a:t>
            </a:r>
            <a:r>
              <a:rPr lang="zh-CN" altLang="en-US" dirty="0"/>
              <a:t>能谱分析</a:t>
            </a:r>
          </a:p>
        </p:txBody>
      </p:sp>
      <p:sp>
        <p:nvSpPr>
          <p:cNvPr id="6" name="内容占位符 5">
            <a:extLst>
              <a:ext uri="{FF2B5EF4-FFF2-40B4-BE49-F238E27FC236}">
                <a16:creationId xmlns:a16="http://schemas.microsoft.com/office/drawing/2014/main" id="{225DD959-7233-4906-B0F2-40D0DD5DFFD4}"/>
              </a:ext>
            </a:extLst>
          </p:cNvPr>
          <p:cNvSpPr>
            <a:spLocks noGrp="1"/>
          </p:cNvSpPr>
          <p:nvPr>
            <p:ph idx="16"/>
          </p:nvPr>
        </p:nvSpPr>
        <p:spPr>
          <a:xfrm>
            <a:off x="6722493" y="1"/>
            <a:ext cx="3114497" cy="284671"/>
          </a:xfrm>
          <a:solidFill>
            <a:srgbClr val="FFFF00"/>
          </a:solidFill>
        </p:spPr>
        <p:txBody>
          <a:bodyPr>
            <a:normAutofit fontScale="92500" lnSpcReduction="10000"/>
          </a:bodyPr>
          <a:lstStyle/>
          <a:p>
            <a:r>
              <a:rPr lang="en-US" altLang="zh-CN" sz="1600" b="1" dirty="0">
                <a:solidFill>
                  <a:srgbClr val="0000FF"/>
                </a:solidFill>
                <a:latin typeface="Times New Roman" panose="02020603050405020304" pitchFamily="18" charset="0"/>
                <a:cs typeface="Times New Roman" panose="02020603050405020304" pitchFamily="18" charset="0"/>
              </a:rPr>
              <a:t>II. </a:t>
            </a:r>
            <a:r>
              <a:rPr lang="el-GR" altLang="zh-CN" sz="1600" b="1" dirty="0">
                <a:solidFill>
                  <a:srgbClr val="0000FF"/>
                </a:solidFill>
                <a:latin typeface="Times New Roman" panose="02020603050405020304" pitchFamily="18" charset="0"/>
                <a:cs typeface="Times New Roman" panose="02020603050405020304" pitchFamily="18" charset="0"/>
              </a:rPr>
              <a:t>γ</a:t>
            </a: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射线在探测器中如何</a:t>
            </a:r>
            <a:r>
              <a:rPr lang="zh-CN" altLang="en-US" sz="1600" b="1" dirty="0">
                <a:solidFill>
                  <a:srgbClr val="FF0000"/>
                </a:solidFill>
                <a:latin typeface="Times New Roman" panose="02020603050405020304" pitchFamily="18" charset="0"/>
                <a:ea typeface="黑体" pitchFamily="49" charset="-122"/>
                <a:cs typeface="Times New Roman" panose="02020603050405020304" pitchFamily="18" charset="0"/>
              </a:rPr>
              <a:t>沉积能量</a:t>
            </a: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a:t>
            </a:r>
            <a:endParaRPr lang="zh-CN" altLang="en-US" sz="1600" dirty="0"/>
          </a:p>
        </p:txBody>
      </p:sp>
      <p:sp>
        <p:nvSpPr>
          <p:cNvPr id="12" name="内容占位符 5">
            <a:extLst>
              <a:ext uri="{FF2B5EF4-FFF2-40B4-BE49-F238E27FC236}">
                <a16:creationId xmlns:a16="http://schemas.microsoft.com/office/drawing/2014/main" id="{E8A7AC99-9B0B-44C1-843E-99BCD12B4B81}"/>
              </a:ext>
            </a:extLst>
          </p:cNvPr>
          <p:cNvSpPr txBox="1">
            <a:spLocks/>
          </p:cNvSpPr>
          <p:nvPr/>
        </p:nvSpPr>
        <p:spPr>
          <a:xfrm>
            <a:off x="9836989" y="7706"/>
            <a:ext cx="2355010" cy="284671"/>
          </a:xfrm>
          <a:prstGeom prst="rect">
            <a:avLst/>
          </a:prstGeom>
          <a:solidFill>
            <a:srgbClr val="003366"/>
          </a:solidFill>
          <a:ln>
            <a:solidFill>
              <a:schemeClr val="bg1"/>
            </a:solidFill>
          </a:ln>
          <a:effectLst>
            <a:outerShdw blurRad="50800" dist="38100" dir="5400000" algn="t" rotWithShape="0">
              <a:prstClr val="black">
                <a:alpha val="40000"/>
              </a:prstClr>
            </a:outerShdw>
          </a:effectLst>
        </p:spPr>
        <p:txBody>
          <a:bodyPr vert="horz" lIns="91440" tIns="45720" rIns="91440" bIns="45720" rtlCol="0">
            <a:normAutofit fontScale="92500" lnSpcReduction="10000"/>
          </a:bodyPr>
          <a:lstStyle>
            <a:defPPr>
              <a:defRPr lang="zh-CN"/>
            </a:defPPr>
            <a:lvl1pPr indent="0">
              <a:lnSpc>
                <a:spcPct val="90000"/>
              </a:lnSpc>
              <a:spcBef>
                <a:spcPts val="1000"/>
              </a:spcBef>
              <a:buFontTx/>
              <a:buNone/>
              <a:defRPr sz="1600" b="1">
                <a:solidFill>
                  <a:srgbClr val="FFFF00"/>
                </a:solidFill>
                <a:latin typeface="华文楷体" panose="02010600040101010101" pitchFamily="2" charset="-122"/>
                <a:ea typeface="华文楷体" panose="02010600040101010101" pitchFamily="2" charset="-122"/>
              </a:defRPr>
            </a:lvl1pPr>
            <a:lvl2pPr indent="0">
              <a:lnSpc>
                <a:spcPct val="90000"/>
              </a:lnSpc>
              <a:spcBef>
                <a:spcPts val="500"/>
              </a:spcBef>
              <a:buFontTx/>
              <a:buNone/>
              <a:defRPr sz="2400">
                <a:latin typeface="华文宋体" panose="02010600040101010101" pitchFamily="2" charset="-122"/>
                <a:ea typeface="华文宋体" panose="02010600040101010101" pitchFamily="2" charset="-122"/>
              </a:defRPr>
            </a:lvl2pPr>
            <a:lvl3pPr indent="0">
              <a:lnSpc>
                <a:spcPct val="90000"/>
              </a:lnSpc>
              <a:spcBef>
                <a:spcPts val="500"/>
              </a:spcBef>
              <a:buFontTx/>
              <a:buNone/>
              <a:defRPr sz="2000">
                <a:latin typeface="华文宋体" panose="02010600040101010101" pitchFamily="2" charset="-122"/>
                <a:ea typeface="华文宋体" panose="02010600040101010101" pitchFamily="2" charset="-122"/>
              </a:defRPr>
            </a:lvl3pPr>
            <a:lvl4pPr indent="0">
              <a:lnSpc>
                <a:spcPct val="90000"/>
              </a:lnSpc>
              <a:spcBef>
                <a:spcPts val="500"/>
              </a:spcBef>
              <a:buFontTx/>
              <a:buNone/>
              <a:defRPr>
                <a:latin typeface="华文宋体" panose="02010600040101010101" pitchFamily="2" charset="-122"/>
                <a:ea typeface="华文宋体" panose="02010600040101010101" pitchFamily="2" charset="-122"/>
              </a:defRPr>
            </a:lvl4pPr>
            <a:lvl5pPr indent="0">
              <a:lnSpc>
                <a:spcPct val="90000"/>
              </a:lnSpc>
              <a:spcBef>
                <a:spcPts val="500"/>
              </a:spcBef>
              <a:buFontTx/>
              <a:buNone/>
              <a:defRPr>
                <a:latin typeface="华文宋体" panose="02010600040101010101" pitchFamily="2" charset="-122"/>
                <a:ea typeface="华文宋体" panose="02010600040101010101" pitchFamily="2"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zh-CN" altLang="en-US" dirty="0"/>
              <a:t>（</a:t>
            </a:r>
            <a:r>
              <a:rPr lang="en-US" altLang="zh-CN" dirty="0"/>
              <a:t>1</a:t>
            </a:r>
            <a:r>
              <a:rPr lang="zh-CN" altLang="en-US" dirty="0"/>
              <a:t>）</a:t>
            </a:r>
            <a:r>
              <a:rPr lang="en-US" altLang="zh-CN" dirty="0"/>
              <a:t>γ→</a:t>
            </a:r>
            <a:r>
              <a:rPr lang="zh-CN" altLang="en-US" dirty="0"/>
              <a:t>次级电子</a:t>
            </a:r>
          </a:p>
        </p:txBody>
      </p:sp>
      <p:grpSp>
        <p:nvGrpSpPr>
          <p:cNvPr id="9" name="组合 8">
            <a:extLst>
              <a:ext uri="{FF2B5EF4-FFF2-40B4-BE49-F238E27FC236}">
                <a16:creationId xmlns:a16="http://schemas.microsoft.com/office/drawing/2014/main" id="{37B0FF74-C97D-4A49-8CC6-6321B44D3939}"/>
              </a:ext>
            </a:extLst>
          </p:cNvPr>
          <p:cNvGrpSpPr/>
          <p:nvPr/>
        </p:nvGrpSpPr>
        <p:grpSpPr>
          <a:xfrm>
            <a:off x="7750266" y="3521979"/>
            <a:ext cx="402514" cy="2014043"/>
            <a:chOff x="6156251" y="3664917"/>
            <a:chExt cx="402514" cy="2014043"/>
          </a:xfrm>
        </p:grpSpPr>
        <p:sp>
          <p:nvSpPr>
            <p:cNvPr id="10" name="Line 23">
              <a:extLst>
                <a:ext uri="{FF2B5EF4-FFF2-40B4-BE49-F238E27FC236}">
                  <a16:creationId xmlns:a16="http://schemas.microsoft.com/office/drawing/2014/main" id="{BA5A4E76-B5E5-4297-B262-BDB04BCD82AB}"/>
                </a:ext>
              </a:extLst>
            </p:cNvPr>
            <p:cNvSpPr>
              <a:spLocks noChangeShapeType="1"/>
            </p:cNvSpPr>
            <p:nvPr/>
          </p:nvSpPr>
          <p:spPr bwMode="auto">
            <a:xfrm flipV="1">
              <a:off x="6300711" y="4454997"/>
              <a:ext cx="0" cy="1223963"/>
            </a:xfrm>
            <a:prstGeom prst="line">
              <a:avLst/>
            </a:prstGeom>
            <a:noFill/>
            <a:ln w="571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11" name="Text Box 24">
              <a:extLst>
                <a:ext uri="{FF2B5EF4-FFF2-40B4-BE49-F238E27FC236}">
                  <a16:creationId xmlns:a16="http://schemas.microsoft.com/office/drawing/2014/main" id="{8C71E475-1031-43C6-923C-1CA21EB41F44}"/>
                </a:ext>
              </a:extLst>
            </p:cNvPr>
            <p:cNvSpPr txBox="1">
              <a:spLocks noChangeArrowheads="1"/>
            </p:cNvSpPr>
            <p:nvPr/>
          </p:nvSpPr>
          <p:spPr bwMode="auto">
            <a:xfrm>
              <a:off x="6156251" y="3664917"/>
              <a:ext cx="402514" cy="830997"/>
            </a:xfrm>
            <a:prstGeom prst="rect">
              <a:avLst/>
            </a:prstGeom>
            <a:noFill/>
            <a:ln>
              <a:noFill/>
            </a:ln>
            <a:effectLst/>
            <a:extLst>
              <a:ext uri="{909E8E84-426E-40DD-AFC4-6F175D3DCCD1}">
                <a14:hiddenFill xmlns:a14="http://schemas.microsoft.com/office/drawing/2010/main">
                  <a:solidFill>
                    <a:schemeClr val="bg2"/>
                  </a:solidFill>
                </a14:hiddenFill>
              </a:ext>
              <a:ext uri="{91240B29-F687-4F45-9708-019B960494DF}">
                <a14:hiddenLine xmlns:a14="http://schemas.microsoft.com/office/drawing/2010/main" w="19050" algn="ctr">
                  <a:solidFill>
                    <a:srgbClr val="66FF33"/>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2057400" indent="-2057400">
                <a:spcBef>
                  <a:spcPct val="0"/>
                </a:spcBef>
                <a:defRPr>
                  <a:solidFill>
                    <a:schemeClr val="tx1"/>
                  </a:solidFill>
                  <a:latin typeface="Arial" charset="0"/>
                  <a:ea typeface="宋体" charset="-122"/>
                </a:defRPr>
              </a:lvl1pPr>
              <a:lvl2pPr>
                <a:spcBef>
                  <a:spcPct val="0"/>
                </a:spcBef>
                <a:defRPr>
                  <a:solidFill>
                    <a:schemeClr val="tx1"/>
                  </a:solidFill>
                  <a:latin typeface="Arial" charset="0"/>
                  <a:ea typeface="宋体" charset="-122"/>
                </a:defRPr>
              </a:lvl2pPr>
              <a:lvl3pPr>
                <a:spcBef>
                  <a:spcPct val="0"/>
                </a:spcBef>
                <a:defRPr>
                  <a:solidFill>
                    <a:schemeClr val="tx1"/>
                  </a:solidFill>
                  <a:latin typeface="Arial" charset="0"/>
                  <a:ea typeface="宋体" charset="-122"/>
                </a:defRPr>
              </a:lvl3pPr>
              <a:lvl4pPr>
                <a:spcBef>
                  <a:spcPct val="0"/>
                </a:spcBef>
                <a:defRPr>
                  <a:solidFill>
                    <a:schemeClr val="tx1"/>
                  </a:solidFill>
                  <a:latin typeface="Arial" charset="0"/>
                  <a:ea typeface="宋体" charset="-122"/>
                </a:defRPr>
              </a:lvl4pPr>
              <a:lvl5pPr>
                <a:spcBef>
                  <a:spcPct val="0"/>
                </a:spcBef>
                <a:defRPr>
                  <a:solidFill>
                    <a:schemeClr val="tx1"/>
                  </a:solidFill>
                  <a:latin typeface="Arial" charset="0"/>
                  <a:ea typeface="宋体" charset="-122"/>
                </a:defRPr>
              </a:lvl5pPr>
              <a:lvl6pPr fontAlgn="base">
                <a:spcBef>
                  <a:spcPct val="0"/>
                </a:spcBef>
                <a:spcAft>
                  <a:spcPct val="0"/>
                </a:spcAft>
                <a:defRPr>
                  <a:solidFill>
                    <a:schemeClr val="tx1"/>
                  </a:solidFill>
                  <a:latin typeface="Arial" charset="0"/>
                  <a:ea typeface="宋体" charset="-122"/>
                </a:defRPr>
              </a:lvl6pPr>
              <a:lvl7pPr fontAlgn="base">
                <a:spcBef>
                  <a:spcPct val="0"/>
                </a:spcBef>
                <a:spcAft>
                  <a:spcPct val="0"/>
                </a:spcAft>
                <a:defRPr>
                  <a:solidFill>
                    <a:schemeClr val="tx1"/>
                  </a:solidFill>
                  <a:latin typeface="Arial" charset="0"/>
                  <a:ea typeface="宋体" charset="-122"/>
                </a:defRPr>
              </a:lvl7pPr>
              <a:lvl8pPr fontAlgn="base">
                <a:spcBef>
                  <a:spcPct val="0"/>
                </a:spcBef>
                <a:spcAft>
                  <a:spcPct val="0"/>
                </a:spcAft>
                <a:defRPr>
                  <a:solidFill>
                    <a:schemeClr val="tx1"/>
                  </a:solidFill>
                  <a:latin typeface="Arial" charset="0"/>
                  <a:ea typeface="宋体" charset="-122"/>
                </a:defRPr>
              </a:lvl8pPr>
              <a:lvl9pPr fontAlgn="base">
                <a:spcBef>
                  <a:spcPct val="0"/>
                </a:spcBef>
                <a:spcAft>
                  <a:spcPct val="0"/>
                </a:spcAft>
                <a:defRPr>
                  <a:solidFill>
                    <a:schemeClr val="tx1"/>
                  </a:solidFill>
                  <a:latin typeface="Arial" charset="0"/>
                  <a:ea typeface="宋体" charset="-122"/>
                </a:defRPr>
              </a:lvl9pPr>
            </a:lstStyle>
            <a:p>
              <a:pPr marL="0" indent="0">
                <a:spcBef>
                  <a:spcPct val="20000"/>
                </a:spcBef>
                <a:defRPr/>
              </a:pPr>
              <a:r>
                <a:rPr lang="zh-CN" altLang="en-US" sz="1600" b="1" dirty="0">
                  <a:solidFill>
                    <a:srgbClr val="FF0000"/>
                  </a:solidFill>
                  <a:effectLst>
                    <a:outerShdw blurRad="38100" dist="38100" dir="2700000" algn="tl">
                      <a:srgbClr val="C0C0C0"/>
                    </a:outerShdw>
                  </a:effectLst>
                  <a:latin typeface="楷体" panose="02010609060101010101" pitchFamily="49" charset="-122"/>
                  <a:ea typeface="楷体" panose="02010609060101010101" pitchFamily="49" charset="-122"/>
                </a:rPr>
                <a:t>全能峰</a:t>
              </a:r>
            </a:p>
          </p:txBody>
        </p:sp>
      </p:grpSp>
      <p:grpSp>
        <p:nvGrpSpPr>
          <p:cNvPr id="13" name="组合 12">
            <a:extLst>
              <a:ext uri="{FF2B5EF4-FFF2-40B4-BE49-F238E27FC236}">
                <a16:creationId xmlns:a16="http://schemas.microsoft.com/office/drawing/2014/main" id="{99614F50-90D2-4101-8D54-3D2479BB3F83}"/>
              </a:ext>
            </a:extLst>
          </p:cNvPr>
          <p:cNvGrpSpPr/>
          <p:nvPr/>
        </p:nvGrpSpPr>
        <p:grpSpPr>
          <a:xfrm>
            <a:off x="1793966" y="3996145"/>
            <a:ext cx="7571061" cy="2236790"/>
            <a:chOff x="199951" y="4139083"/>
            <a:chExt cx="7571061" cy="2236790"/>
          </a:xfrm>
        </p:grpSpPr>
        <p:sp>
          <p:nvSpPr>
            <p:cNvPr id="14" name="Line 27">
              <a:extLst>
                <a:ext uri="{FF2B5EF4-FFF2-40B4-BE49-F238E27FC236}">
                  <a16:creationId xmlns:a16="http://schemas.microsoft.com/office/drawing/2014/main" id="{DDB4F101-2CB6-4EC8-A5D0-9EBD174E5B7E}"/>
                </a:ext>
              </a:extLst>
            </p:cNvPr>
            <p:cNvSpPr>
              <a:spLocks noChangeShapeType="1"/>
            </p:cNvSpPr>
            <p:nvPr/>
          </p:nvSpPr>
          <p:spPr bwMode="auto">
            <a:xfrm>
              <a:off x="755576" y="5678958"/>
              <a:ext cx="6553200" cy="0"/>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15" name="Line 28">
              <a:extLst>
                <a:ext uri="{FF2B5EF4-FFF2-40B4-BE49-F238E27FC236}">
                  <a16:creationId xmlns:a16="http://schemas.microsoft.com/office/drawing/2014/main" id="{2F230997-6266-44DE-99EC-BEA27B712CE4}"/>
                </a:ext>
              </a:extLst>
            </p:cNvPr>
            <p:cNvSpPr>
              <a:spLocks noChangeShapeType="1"/>
            </p:cNvSpPr>
            <p:nvPr/>
          </p:nvSpPr>
          <p:spPr bwMode="auto">
            <a:xfrm flipV="1">
              <a:off x="755576" y="4526433"/>
              <a:ext cx="0" cy="1152525"/>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16" name="Text Box 29">
              <a:extLst>
                <a:ext uri="{FF2B5EF4-FFF2-40B4-BE49-F238E27FC236}">
                  <a16:creationId xmlns:a16="http://schemas.microsoft.com/office/drawing/2014/main" id="{A5C8F5A7-BC8C-4E75-8BA8-643E5A584B89}"/>
                </a:ext>
              </a:extLst>
            </p:cNvPr>
            <p:cNvSpPr txBox="1">
              <a:spLocks noChangeArrowheads="1"/>
            </p:cNvSpPr>
            <p:nvPr/>
          </p:nvSpPr>
          <p:spPr bwMode="auto">
            <a:xfrm>
              <a:off x="6896300" y="5678960"/>
              <a:ext cx="874712" cy="696913"/>
            </a:xfrm>
            <a:prstGeom prst="rect">
              <a:avLst/>
            </a:prstGeom>
            <a:noFill/>
            <a:ln>
              <a:noFill/>
            </a:ln>
            <a:effectLst/>
            <a:extLst>
              <a:ext uri="{909E8E84-426E-40DD-AFC4-6F175D3DCCD1}">
                <a14:hiddenFill xmlns:a14="http://schemas.microsoft.com/office/drawing/2010/main">
                  <a:solidFill>
                    <a:schemeClr val="bg2"/>
                  </a:solidFill>
                </a14:hiddenFill>
              </a:ext>
              <a:ext uri="{91240B29-F687-4F45-9708-019B960494DF}">
                <a14:hiddenLine xmlns:a14="http://schemas.microsoft.com/office/drawing/2010/main" w="19050" algn="ctr">
                  <a:solidFill>
                    <a:srgbClr val="66FF33"/>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2057400" indent="-2057400" eaLnBrk="0" hangingPunct="0">
                <a:defRPr kumimoji="1">
                  <a:solidFill>
                    <a:schemeClr val="tx1"/>
                  </a:solidFill>
                  <a:latin typeface="Times New Roman" pitchFamily="18" charset="0"/>
                  <a:ea typeface="华文仿宋" pitchFamily="2" charset="-122"/>
                </a:defRPr>
              </a:lvl1pPr>
              <a:lvl2pPr marL="742950" indent="-285750" eaLnBrk="0" hangingPunct="0">
                <a:defRPr kumimoji="1">
                  <a:solidFill>
                    <a:schemeClr val="tx1"/>
                  </a:solidFill>
                  <a:latin typeface="Times New Roman" pitchFamily="18" charset="0"/>
                  <a:ea typeface="华文仿宋" pitchFamily="2" charset="-122"/>
                </a:defRPr>
              </a:lvl2pPr>
              <a:lvl3pPr marL="1143000" indent="-228600" eaLnBrk="0" hangingPunct="0">
                <a:defRPr kumimoji="1">
                  <a:solidFill>
                    <a:schemeClr val="tx1"/>
                  </a:solidFill>
                  <a:latin typeface="Times New Roman" pitchFamily="18" charset="0"/>
                  <a:ea typeface="华文仿宋" pitchFamily="2" charset="-122"/>
                </a:defRPr>
              </a:lvl3pPr>
              <a:lvl4pPr marL="1600200" indent="-228600" eaLnBrk="0" hangingPunct="0">
                <a:defRPr kumimoji="1">
                  <a:solidFill>
                    <a:schemeClr val="tx1"/>
                  </a:solidFill>
                  <a:latin typeface="Times New Roman" pitchFamily="18" charset="0"/>
                  <a:ea typeface="华文仿宋" pitchFamily="2" charset="-122"/>
                </a:defRPr>
              </a:lvl4pPr>
              <a:lvl5pPr marL="2057400" indent="-228600" eaLnBrk="0" hangingPunct="0">
                <a:defRPr kumimoji="1">
                  <a:solidFill>
                    <a:schemeClr val="tx1"/>
                  </a:solidFill>
                  <a:latin typeface="Times New Roman" pitchFamily="18" charset="0"/>
                  <a:ea typeface="华文仿宋" pitchFamily="2" charset="-122"/>
                </a:defRPr>
              </a:lvl5pPr>
              <a:lvl6pPr marL="2514600" indent="-228600" eaLnBrk="0" fontAlgn="base" hangingPunct="0">
                <a:spcBef>
                  <a:spcPct val="20000"/>
                </a:spcBef>
                <a:spcAft>
                  <a:spcPct val="0"/>
                </a:spcAft>
                <a:defRPr kumimoji="1">
                  <a:solidFill>
                    <a:schemeClr val="tx1"/>
                  </a:solidFill>
                  <a:latin typeface="Times New Roman" pitchFamily="18" charset="0"/>
                  <a:ea typeface="华文仿宋" pitchFamily="2" charset="-122"/>
                </a:defRPr>
              </a:lvl6pPr>
              <a:lvl7pPr marL="2971800" indent="-228600" eaLnBrk="0" fontAlgn="base" hangingPunct="0">
                <a:spcBef>
                  <a:spcPct val="20000"/>
                </a:spcBef>
                <a:spcAft>
                  <a:spcPct val="0"/>
                </a:spcAft>
                <a:defRPr kumimoji="1">
                  <a:solidFill>
                    <a:schemeClr val="tx1"/>
                  </a:solidFill>
                  <a:latin typeface="Times New Roman" pitchFamily="18" charset="0"/>
                  <a:ea typeface="华文仿宋" pitchFamily="2" charset="-122"/>
                </a:defRPr>
              </a:lvl7pPr>
              <a:lvl8pPr marL="3429000" indent="-228600" eaLnBrk="0" fontAlgn="base" hangingPunct="0">
                <a:spcBef>
                  <a:spcPct val="20000"/>
                </a:spcBef>
                <a:spcAft>
                  <a:spcPct val="0"/>
                </a:spcAft>
                <a:defRPr kumimoji="1">
                  <a:solidFill>
                    <a:schemeClr val="tx1"/>
                  </a:solidFill>
                  <a:latin typeface="Times New Roman" pitchFamily="18" charset="0"/>
                  <a:ea typeface="华文仿宋" pitchFamily="2" charset="-122"/>
                </a:defRPr>
              </a:lvl8pPr>
              <a:lvl9pPr marL="3886200" indent="-228600" eaLnBrk="0" fontAlgn="base" hangingPunct="0">
                <a:spcBef>
                  <a:spcPct val="20000"/>
                </a:spcBef>
                <a:spcAft>
                  <a:spcPct val="0"/>
                </a:spcAft>
                <a:defRPr kumimoji="1">
                  <a:solidFill>
                    <a:schemeClr val="tx1"/>
                  </a:solidFill>
                  <a:latin typeface="Times New Roman" pitchFamily="18" charset="0"/>
                  <a:ea typeface="华文仿宋" pitchFamily="2" charset="-122"/>
                </a:defRPr>
              </a:lvl9pPr>
            </a:lstStyle>
            <a:p>
              <a:pPr eaLnBrk="1" hangingPunct="1"/>
              <a:r>
                <a:rPr lang="zh-CN" altLang="en-US" b="1" dirty="0">
                  <a:ea typeface="黑体" pitchFamily="49" charset="-122"/>
                </a:rPr>
                <a:t>次级电</a:t>
              </a:r>
            </a:p>
            <a:p>
              <a:pPr eaLnBrk="1" hangingPunct="1"/>
              <a:r>
                <a:rPr lang="zh-CN" altLang="en-US" b="1" dirty="0">
                  <a:ea typeface="黑体" pitchFamily="49" charset="-122"/>
                </a:rPr>
                <a:t>子能量</a:t>
              </a:r>
            </a:p>
          </p:txBody>
        </p:sp>
        <p:sp>
          <p:nvSpPr>
            <p:cNvPr id="17" name="Text Box 29">
              <a:extLst>
                <a:ext uri="{FF2B5EF4-FFF2-40B4-BE49-F238E27FC236}">
                  <a16:creationId xmlns:a16="http://schemas.microsoft.com/office/drawing/2014/main" id="{F02B07D0-B52A-4CFD-B27C-06D447A3B39F}"/>
                </a:ext>
              </a:extLst>
            </p:cNvPr>
            <p:cNvSpPr txBox="1">
              <a:spLocks noChangeArrowheads="1"/>
            </p:cNvSpPr>
            <p:nvPr/>
          </p:nvSpPr>
          <p:spPr bwMode="auto">
            <a:xfrm>
              <a:off x="199951" y="4139083"/>
              <a:ext cx="649287" cy="369888"/>
            </a:xfrm>
            <a:prstGeom prst="rect">
              <a:avLst/>
            </a:prstGeom>
            <a:noFill/>
            <a:ln>
              <a:noFill/>
            </a:ln>
            <a:effectLst/>
            <a:extLst>
              <a:ext uri="{909E8E84-426E-40DD-AFC4-6F175D3DCCD1}">
                <a14:hiddenFill xmlns:a14="http://schemas.microsoft.com/office/drawing/2010/main">
                  <a:solidFill>
                    <a:schemeClr val="bg2"/>
                  </a:solidFill>
                </a14:hiddenFill>
              </a:ext>
              <a:ext uri="{91240B29-F687-4F45-9708-019B960494DF}">
                <a14:hiddenLine xmlns:a14="http://schemas.microsoft.com/office/drawing/2010/main" w="19050" algn="ctr">
                  <a:solidFill>
                    <a:srgbClr val="66FF33"/>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2057400" indent="-2057400" eaLnBrk="0" hangingPunct="0">
                <a:defRPr kumimoji="1">
                  <a:solidFill>
                    <a:schemeClr val="tx1"/>
                  </a:solidFill>
                  <a:latin typeface="Times New Roman" pitchFamily="18" charset="0"/>
                  <a:ea typeface="华文仿宋" pitchFamily="2" charset="-122"/>
                </a:defRPr>
              </a:lvl1pPr>
              <a:lvl2pPr marL="742950" indent="-285750" eaLnBrk="0" hangingPunct="0">
                <a:defRPr kumimoji="1">
                  <a:solidFill>
                    <a:schemeClr val="tx1"/>
                  </a:solidFill>
                  <a:latin typeface="Times New Roman" pitchFamily="18" charset="0"/>
                  <a:ea typeface="华文仿宋" pitchFamily="2" charset="-122"/>
                </a:defRPr>
              </a:lvl2pPr>
              <a:lvl3pPr marL="1143000" indent="-228600" eaLnBrk="0" hangingPunct="0">
                <a:defRPr kumimoji="1">
                  <a:solidFill>
                    <a:schemeClr val="tx1"/>
                  </a:solidFill>
                  <a:latin typeface="Times New Roman" pitchFamily="18" charset="0"/>
                  <a:ea typeface="华文仿宋" pitchFamily="2" charset="-122"/>
                </a:defRPr>
              </a:lvl3pPr>
              <a:lvl4pPr marL="1600200" indent="-228600" eaLnBrk="0" hangingPunct="0">
                <a:defRPr kumimoji="1">
                  <a:solidFill>
                    <a:schemeClr val="tx1"/>
                  </a:solidFill>
                  <a:latin typeface="Times New Roman" pitchFamily="18" charset="0"/>
                  <a:ea typeface="华文仿宋" pitchFamily="2" charset="-122"/>
                </a:defRPr>
              </a:lvl4pPr>
              <a:lvl5pPr marL="2057400" indent="-228600" eaLnBrk="0" hangingPunct="0">
                <a:defRPr kumimoji="1">
                  <a:solidFill>
                    <a:schemeClr val="tx1"/>
                  </a:solidFill>
                  <a:latin typeface="Times New Roman" pitchFamily="18" charset="0"/>
                  <a:ea typeface="华文仿宋" pitchFamily="2" charset="-122"/>
                </a:defRPr>
              </a:lvl5pPr>
              <a:lvl6pPr marL="2514600" indent="-228600" eaLnBrk="0" fontAlgn="base" hangingPunct="0">
                <a:spcBef>
                  <a:spcPct val="20000"/>
                </a:spcBef>
                <a:spcAft>
                  <a:spcPct val="0"/>
                </a:spcAft>
                <a:defRPr kumimoji="1">
                  <a:solidFill>
                    <a:schemeClr val="tx1"/>
                  </a:solidFill>
                  <a:latin typeface="Times New Roman" pitchFamily="18" charset="0"/>
                  <a:ea typeface="华文仿宋" pitchFamily="2" charset="-122"/>
                </a:defRPr>
              </a:lvl6pPr>
              <a:lvl7pPr marL="2971800" indent="-228600" eaLnBrk="0" fontAlgn="base" hangingPunct="0">
                <a:spcBef>
                  <a:spcPct val="20000"/>
                </a:spcBef>
                <a:spcAft>
                  <a:spcPct val="0"/>
                </a:spcAft>
                <a:defRPr kumimoji="1">
                  <a:solidFill>
                    <a:schemeClr val="tx1"/>
                  </a:solidFill>
                  <a:latin typeface="Times New Roman" pitchFamily="18" charset="0"/>
                  <a:ea typeface="华文仿宋" pitchFamily="2" charset="-122"/>
                </a:defRPr>
              </a:lvl7pPr>
              <a:lvl8pPr marL="3429000" indent="-228600" eaLnBrk="0" fontAlgn="base" hangingPunct="0">
                <a:spcBef>
                  <a:spcPct val="20000"/>
                </a:spcBef>
                <a:spcAft>
                  <a:spcPct val="0"/>
                </a:spcAft>
                <a:defRPr kumimoji="1">
                  <a:solidFill>
                    <a:schemeClr val="tx1"/>
                  </a:solidFill>
                  <a:latin typeface="Times New Roman" pitchFamily="18" charset="0"/>
                  <a:ea typeface="华文仿宋" pitchFamily="2" charset="-122"/>
                </a:defRPr>
              </a:lvl8pPr>
              <a:lvl9pPr marL="3886200" indent="-228600" eaLnBrk="0" fontAlgn="base" hangingPunct="0">
                <a:spcBef>
                  <a:spcPct val="20000"/>
                </a:spcBef>
                <a:spcAft>
                  <a:spcPct val="0"/>
                </a:spcAft>
                <a:defRPr kumimoji="1">
                  <a:solidFill>
                    <a:schemeClr val="tx1"/>
                  </a:solidFill>
                  <a:latin typeface="Times New Roman" pitchFamily="18" charset="0"/>
                  <a:ea typeface="华文仿宋" pitchFamily="2" charset="-122"/>
                </a:defRPr>
              </a:lvl9pPr>
            </a:lstStyle>
            <a:p>
              <a:pPr eaLnBrk="1" hangingPunct="1"/>
              <a:r>
                <a:rPr lang="zh-CN" altLang="en-US" b="1" dirty="0">
                  <a:ea typeface="黑体" pitchFamily="49" charset="-122"/>
                </a:rPr>
                <a:t>计数</a:t>
              </a:r>
            </a:p>
          </p:txBody>
        </p:sp>
      </p:grpSp>
      <p:grpSp>
        <p:nvGrpSpPr>
          <p:cNvPr id="18" name="组合 17">
            <a:extLst>
              <a:ext uri="{FF2B5EF4-FFF2-40B4-BE49-F238E27FC236}">
                <a16:creationId xmlns:a16="http://schemas.microsoft.com/office/drawing/2014/main" id="{89D66620-DAC4-403C-9C4D-663E39B9EDF4}"/>
              </a:ext>
            </a:extLst>
          </p:cNvPr>
          <p:cNvGrpSpPr/>
          <p:nvPr/>
        </p:nvGrpSpPr>
        <p:grpSpPr>
          <a:xfrm>
            <a:off x="7448286" y="3535036"/>
            <a:ext cx="402514" cy="2000985"/>
            <a:chOff x="5854271" y="3677974"/>
            <a:chExt cx="402514" cy="2000985"/>
          </a:xfrm>
        </p:grpSpPr>
        <p:sp>
          <p:nvSpPr>
            <p:cNvPr id="19" name="Line 31">
              <a:extLst>
                <a:ext uri="{FF2B5EF4-FFF2-40B4-BE49-F238E27FC236}">
                  <a16:creationId xmlns:a16="http://schemas.microsoft.com/office/drawing/2014/main" id="{E4326588-74BB-429F-80CC-2BC4EC5BA31D}"/>
                </a:ext>
              </a:extLst>
            </p:cNvPr>
            <p:cNvSpPr>
              <a:spLocks noChangeShapeType="1"/>
            </p:cNvSpPr>
            <p:nvPr/>
          </p:nvSpPr>
          <p:spPr bwMode="auto">
            <a:xfrm flipV="1">
              <a:off x="6156251" y="4454996"/>
              <a:ext cx="0" cy="1223963"/>
            </a:xfrm>
            <a:prstGeom prst="line">
              <a:avLst/>
            </a:prstGeom>
            <a:noFill/>
            <a:ln w="5715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20" name="Text Box 32">
              <a:extLst>
                <a:ext uri="{FF2B5EF4-FFF2-40B4-BE49-F238E27FC236}">
                  <a16:creationId xmlns:a16="http://schemas.microsoft.com/office/drawing/2014/main" id="{1AC2681F-5847-4F61-80FE-B3E071630FC6}"/>
                </a:ext>
              </a:extLst>
            </p:cNvPr>
            <p:cNvSpPr txBox="1">
              <a:spLocks noChangeArrowheads="1"/>
            </p:cNvSpPr>
            <p:nvPr/>
          </p:nvSpPr>
          <p:spPr bwMode="auto">
            <a:xfrm>
              <a:off x="5854271" y="3677974"/>
              <a:ext cx="402514" cy="830997"/>
            </a:xfrm>
            <a:prstGeom prst="rect">
              <a:avLst/>
            </a:prstGeom>
            <a:noFill/>
            <a:ln>
              <a:noFill/>
            </a:ln>
            <a:effectLst/>
            <a:extLst>
              <a:ext uri="{909E8E84-426E-40DD-AFC4-6F175D3DCCD1}">
                <a14:hiddenFill xmlns:a14="http://schemas.microsoft.com/office/drawing/2010/main">
                  <a:solidFill>
                    <a:schemeClr val="bg2"/>
                  </a:solidFill>
                </a14:hiddenFill>
              </a:ext>
              <a:ext uri="{91240B29-F687-4F45-9708-019B960494DF}">
                <a14:hiddenLine xmlns:a14="http://schemas.microsoft.com/office/drawing/2010/main" w="19050" algn="ctr">
                  <a:solidFill>
                    <a:srgbClr val="66FF33"/>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2057400" indent="-2057400" eaLnBrk="0" hangingPunct="0">
                <a:defRPr kumimoji="1">
                  <a:solidFill>
                    <a:schemeClr val="tx1"/>
                  </a:solidFill>
                  <a:latin typeface="Times New Roman" pitchFamily="18" charset="0"/>
                  <a:ea typeface="华文仿宋" pitchFamily="2" charset="-122"/>
                </a:defRPr>
              </a:lvl1pPr>
              <a:lvl2pPr marL="742950" indent="-285750" eaLnBrk="0" hangingPunct="0">
                <a:defRPr kumimoji="1">
                  <a:solidFill>
                    <a:schemeClr val="tx1"/>
                  </a:solidFill>
                  <a:latin typeface="Times New Roman" pitchFamily="18" charset="0"/>
                  <a:ea typeface="华文仿宋" pitchFamily="2" charset="-122"/>
                </a:defRPr>
              </a:lvl2pPr>
              <a:lvl3pPr marL="1143000" indent="-228600" eaLnBrk="0" hangingPunct="0">
                <a:defRPr kumimoji="1">
                  <a:solidFill>
                    <a:schemeClr val="tx1"/>
                  </a:solidFill>
                  <a:latin typeface="Times New Roman" pitchFamily="18" charset="0"/>
                  <a:ea typeface="华文仿宋" pitchFamily="2" charset="-122"/>
                </a:defRPr>
              </a:lvl3pPr>
              <a:lvl4pPr marL="1600200" indent="-228600" eaLnBrk="0" hangingPunct="0">
                <a:defRPr kumimoji="1">
                  <a:solidFill>
                    <a:schemeClr val="tx1"/>
                  </a:solidFill>
                  <a:latin typeface="Times New Roman" pitchFamily="18" charset="0"/>
                  <a:ea typeface="华文仿宋" pitchFamily="2" charset="-122"/>
                </a:defRPr>
              </a:lvl4pPr>
              <a:lvl5pPr marL="2057400" indent="-228600" eaLnBrk="0" hangingPunct="0">
                <a:defRPr kumimoji="1">
                  <a:solidFill>
                    <a:schemeClr val="tx1"/>
                  </a:solidFill>
                  <a:latin typeface="Times New Roman" pitchFamily="18" charset="0"/>
                  <a:ea typeface="华文仿宋" pitchFamily="2" charset="-122"/>
                </a:defRPr>
              </a:lvl5pPr>
              <a:lvl6pPr marL="2514600" indent="-228600" eaLnBrk="0" fontAlgn="base" hangingPunct="0">
                <a:spcBef>
                  <a:spcPct val="20000"/>
                </a:spcBef>
                <a:spcAft>
                  <a:spcPct val="0"/>
                </a:spcAft>
                <a:defRPr kumimoji="1">
                  <a:solidFill>
                    <a:schemeClr val="tx1"/>
                  </a:solidFill>
                  <a:latin typeface="Times New Roman" pitchFamily="18" charset="0"/>
                  <a:ea typeface="华文仿宋" pitchFamily="2" charset="-122"/>
                </a:defRPr>
              </a:lvl6pPr>
              <a:lvl7pPr marL="2971800" indent="-228600" eaLnBrk="0" fontAlgn="base" hangingPunct="0">
                <a:spcBef>
                  <a:spcPct val="20000"/>
                </a:spcBef>
                <a:spcAft>
                  <a:spcPct val="0"/>
                </a:spcAft>
                <a:defRPr kumimoji="1">
                  <a:solidFill>
                    <a:schemeClr val="tx1"/>
                  </a:solidFill>
                  <a:latin typeface="Times New Roman" pitchFamily="18" charset="0"/>
                  <a:ea typeface="华文仿宋" pitchFamily="2" charset="-122"/>
                </a:defRPr>
              </a:lvl7pPr>
              <a:lvl8pPr marL="3429000" indent="-228600" eaLnBrk="0" fontAlgn="base" hangingPunct="0">
                <a:spcBef>
                  <a:spcPct val="20000"/>
                </a:spcBef>
                <a:spcAft>
                  <a:spcPct val="0"/>
                </a:spcAft>
                <a:defRPr kumimoji="1">
                  <a:solidFill>
                    <a:schemeClr val="tx1"/>
                  </a:solidFill>
                  <a:latin typeface="Times New Roman" pitchFamily="18" charset="0"/>
                  <a:ea typeface="华文仿宋" pitchFamily="2" charset="-122"/>
                </a:defRPr>
              </a:lvl8pPr>
              <a:lvl9pPr marL="3886200" indent="-228600" eaLnBrk="0" fontAlgn="base" hangingPunct="0">
                <a:spcBef>
                  <a:spcPct val="20000"/>
                </a:spcBef>
                <a:spcAft>
                  <a:spcPct val="0"/>
                </a:spcAft>
                <a:defRPr kumimoji="1">
                  <a:solidFill>
                    <a:schemeClr val="tx1"/>
                  </a:solidFill>
                  <a:latin typeface="Times New Roman" pitchFamily="18" charset="0"/>
                  <a:ea typeface="华文仿宋" pitchFamily="2" charset="-122"/>
                </a:defRPr>
              </a:lvl9pPr>
            </a:lstStyle>
            <a:p>
              <a:pPr marL="0" indent="0" eaLnBrk="1" hangingPunct="1"/>
              <a:r>
                <a:rPr lang="zh-CN" altLang="en-US" sz="1600" b="1" dirty="0">
                  <a:solidFill>
                    <a:srgbClr val="0000FF"/>
                  </a:solidFill>
                  <a:latin typeface="楷体" panose="02010609060101010101" pitchFamily="49" charset="-122"/>
                  <a:ea typeface="楷体" panose="02010609060101010101" pitchFamily="49" charset="-122"/>
                </a:rPr>
                <a:t>光电峰</a:t>
              </a:r>
            </a:p>
          </p:txBody>
        </p:sp>
      </p:grpSp>
      <p:grpSp>
        <p:nvGrpSpPr>
          <p:cNvPr id="21" name="组合 20">
            <a:extLst>
              <a:ext uri="{FF2B5EF4-FFF2-40B4-BE49-F238E27FC236}">
                <a16:creationId xmlns:a16="http://schemas.microsoft.com/office/drawing/2014/main" id="{C7ED647A-00EE-4514-AAFA-8EC47752BDE2}"/>
              </a:ext>
            </a:extLst>
          </p:cNvPr>
          <p:cNvGrpSpPr/>
          <p:nvPr/>
        </p:nvGrpSpPr>
        <p:grpSpPr>
          <a:xfrm>
            <a:off x="4398051" y="3595580"/>
            <a:ext cx="847978" cy="1940440"/>
            <a:chOff x="2804036" y="3738518"/>
            <a:chExt cx="847978" cy="1940440"/>
          </a:xfrm>
        </p:grpSpPr>
        <p:sp>
          <p:nvSpPr>
            <p:cNvPr id="22" name="Line 34">
              <a:extLst>
                <a:ext uri="{FF2B5EF4-FFF2-40B4-BE49-F238E27FC236}">
                  <a16:creationId xmlns:a16="http://schemas.microsoft.com/office/drawing/2014/main" id="{D66B0D34-FA43-4061-BB48-98193EABE3A3}"/>
                </a:ext>
              </a:extLst>
            </p:cNvPr>
            <p:cNvSpPr>
              <a:spLocks noChangeShapeType="1"/>
            </p:cNvSpPr>
            <p:nvPr/>
          </p:nvSpPr>
          <p:spPr bwMode="auto">
            <a:xfrm flipV="1">
              <a:off x="2989188" y="4454996"/>
              <a:ext cx="0" cy="1223962"/>
            </a:xfrm>
            <a:prstGeom prst="line">
              <a:avLst/>
            </a:prstGeom>
            <a:noFill/>
            <a:ln w="57150">
              <a:solidFill>
                <a:srgbClr val="FF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23" name="Text Box 35">
              <a:extLst>
                <a:ext uri="{FF2B5EF4-FFF2-40B4-BE49-F238E27FC236}">
                  <a16:creationId xmlns:a16="http://schemas.microsoft.com/office/drawing/2014/main" id="{BF4D36BF-9F17-4DD8-8804-A305AC2CBE71}"/>
                </a:ext>
              </a:extLst>
            </p:cNvPr>
            <p:cNvSpPr txBox="1">
              <a:spLocks noChangeArrowheads="1"/>
            </p:cNvSpPr>
            <p:nvPr/>
          </p:nvSpPr>
          <p:spPr bwMode="auto">
            <a:xfrm>
              <a:off x="3046027" y="3970362"/>
              <a:ext cx="287685" cy="1077218"/>
            </a:xfrm>
            <a:prstGeom prst="rect">
              <a:avLst/>
            </a:prstGeom>
            <a:noFill/>
            <a:ln>
              <a:noFill/>
            </a:ln>
            <a:effectLst/>
            <a:extLst>
              <a:ext uri="{909E8E84-426E-40DD-AFC4-6F175D3DCCD1}">
                <a14:hiddenFill xmlns:a14="http://schemas.microsoft.com/office/drawing/2010/main">
                  <a:solidFill>
                    <a:schemeClr val="bg2"/>
                  </a:solidFill>
                </a14:hiddenFill>
              </a:ext>
              <a:ext uri="{91240B29-F687-4F45-9708-019B960494DF}">
                <a14:hiddenLine xmlns:a14="http://schemas.microsoft.com/office/drawing/2010/main" w="19050" algn="ctr">
                  <a:solidFill>
                    <a:srgbClr val="66FF33"/>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zh-CN"/>
              </a:defPPr>
              <a:lvl1pPr indent="0">
                <a:spcBef>
                  <a:spcPct val="0"/>
                </a:spcBef>
                <a:defRPr kumimoji="1" sz="1600" b="1">
                  <a:solidFill>
                    <a:srgbClr val="FF00FF"/>
                  </a:solidFill>
                  <a:latin typeface="楷体" panose="02010609060101010101" pitchFamily="49" charset="-122"/>
                  <a:ea typeface="楷体" panose="02010609060101010101" pitchFamily="49" charset="-122"/>
                </a:defRPr>
              </a:lvl1pPr>
              <a:lvl2pPr marL="742950" indent="-285750" eaLnBrk="0" hangingPunct="0">
                <a:defRPr kumimoji="1">
                  <a:latin typeface="Times New Roman" pitchFamily="18" charset="0"/>
                  <a:ea typeface="华文仿宋" pitchFamily="2" charset="-122"/>
                </a:defRPr>
              </a:lvl2pPr>
              <a:lvl3pPr marL="1143000" indent="-228600" eaLnBrk="0" hangingPunct="0">
                <a:defRPr kumimoji="1">
                  <a:latin typeface="Times New Roman" pitchFamily="18" charset="0"/>
                  <a:ea typeface="华文仿宋" pitchFamily="2" charset="-122"/>
                </a:defRPr>
              </a:lvl3pPr>
              <a:lvl4pPr marL="1600200" indent="-228600" eaLnBrk="0" hangingPunct="0">
                <a:defRPr kumimoji="1">
                  <a:latin typeface="Times New Roman" pitchFamily="18" charset="0"/>
                  <a:ea typeface="华文仿宋" pitchFamily="2" charset="-122"/>
                </a:defRPr>
              </a:lvl4pPr>
              <a:lvl5pPr marL="2057400" indent="-228600" eaLnBrk="0" hangingPunct="0">
                <a:defRPr kumimoji="1">
                  <a:latin typeface="Times New Roman" pitchFamily="18" charset="0"/>
                  <a:ea typeface="华文仿宋" pitchFamily="2" charset="-122"/>
                </a:defRPr>
              </a:lvl5pPr>
              <a:lvl6pPr marL="2514600" indent="-228600" eaLnBrk="0" fontAlgn="base" hangingPunct="0">
                <a:spcBef>
                  <a:spcPct val="20000"/>
                </a:spcBef>
                <a:spcAft>
                  <a:spcPct val="0"/>
                </a:spcAft>
                <a:defRPr kumimoji="1">
                  <a:latin typeface="Times New Roman" pitchFamily="18" charset="0"/>
                  <a:ea typeface="华文仿宋" pitchFamily="2" charset="-122"/>
                </a:defRPr>
              </a:lvl6pPr>
              <a:lvl7pPr marL="2971800" indent="-228600" eaLnBrk="0" fontAlgn="base" hangingPunct="0">
                <a:spcBef>
                  <a:spcPct val="20000"/>
                </a:spcBef>
                <a:spcAft>
                  <a:spcPct val="0"/>
                </a:spcAft>
                <a:defRPr kumimoji="1">
                  <a:latin typeface="Times New Roman" pitchFamily="18" charset="0"/>
                  <a:ea typeface="华文仿宋" pitchFamily="2" charset="-122"/>
                </a:defRPr>
              </a:lvl7pPr>
              <a:lvl8pPr marL="3429000" indent="-228600" eaLnBrk="0" fontAlgn="base" hangingPunct="0">
                <a:spcBef>
                  <a:spcPct val="20000"/>
                </a:spcBef>
                <a:spcAft>
                  <a:spcPct val="0"/>
                </a:spcAft>
                <a:defRPr kumimoji="1">
                  <a:latin typeface="Times New Roman" pitchFamily="18" charset="0"/>
                  <a:ea typeface="华文仿宋" pitchFamily="2" charset="-122"/>
                </a:defRPr>
              </a:lvl8pPr>
              <a:lvl9pPr marL="3886200" indent="-228600" eaLnBrk="0" fontAlgn="base" hangingPunct="0">
                <a:spcBef>
                  <a:spcPct val="20000"/>
                </a:spcBef>
                <a:spcAft>
                  <a:spcPct val="0"/>
                </a:spcAft>
                <a:defRPr kumimoji="1">
                  <a:latin typeface="Times New Roman" pitchFamily="18" charset="0"/>
                  <a:ea typeface="华文仿宋" pitchFamily="2" charset="-122"/>
                </a:defRPr>
              </a:lvl9pPr>
            </a:lstStyle>
            <a:p>
              <a:r>
                <a:rPr lang="zh-CN" altLang="en-US" dirty="0"/>
                <a:t>双逃逸峰</a:t>
              </a:r>
            </a:p>
          </p:txBody>
        </p:sp>
        <p:sp>
          <p:nvSpPr>
            <p:cNvPr id="24" name="Text Box 35">
              <a:extLst>
                <a:ext uri="{FF2B5EF4-FFF2-40B4-BE49-F238E27FC236}">
                  <a16:creationId xmlns:a16="http://schemas.microsoft.com/office/drawing/2014/main" id="{19DA2FD7-37FC-4EEC-A112-D104CE56BF2F}"/>
                </a:ext>
              </a:extLst>
            </p:cNvPr>
            <p:cNvSpPr txBox="1">
              <a:spLocks noChangeArrowheads="1"/>
            </p:cNvSpPr>
            <p:nvPr/>
          </p:nvSpPr>
          <p:spPr bwMode="auto">
            <a:xfrm>
              <a:off x="2804036" y="3738518"/>
              <a:ext cx="847978" cy="338554"/>
            </a:xfrm>
            <a:prstGeom prst="rect">
              <a:avLst/>
            </a:prstGeom>
            <a:noFill/>
            <a:ln>
              <a:noFill/>
            </a:ln>
            <a:effectLst/>
            <a:extLst>
              <a:ext uri="{909E8E84-426E-40DD-AFC4-6F175D3DCCD1}">
                <a14:hiddenFill xmlns:a14="http://schemas.microsoft.com/office/drawing/2010/main">
                  <a:solidFill>
                    <a:schemeClr val="bg2"/>
                  </a:solidFill>
                </a14:hiddenFill>
              </a:ext>
              <a:ext uri="{91240B29-F687-4F45-9708-019B960494DF}">
                <a14:hiddenLine xmlns:a14="http://schemas.microsoft.com/office/drawing/2010/main" w="19050" algn="ctr">
                  <a:solidFill>
                    <a:srgbClr val="66FF33"/>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zh-CN"/>
              </a:defPPr>
              <a:lvl1pPr indent="0">
                <a:spcBef>
                  <a:spcPct val="0"/>
                </a:spcBef>
                <a:defRPr kumimoji="1" sz="1600" b="1">
                  <a:solidFill>
                    <a:srgbClr val="FF00FF"/>
                  </a:solidFill>
                  <a:latin typeface="楷体" panose="02010609060101010101" pitchFamily="49" charset="-122"/>
                  <a:ea typeface="楷体" panose="02010609060101010101" pitchFamily="49" charset="-122"/>
                </a:defRPr>
              </a:lvl1pPr>
              <a:lvl2pPr marL="742950" indent="-285750" eaLnBrk="0" hangingPunct="0">
                <a:defRPr kumimoji="1">
                  <a:latin typeface="Times New Roman" pitchFamily="18" charset="0"/>
                  <a:ea typeface="华文仿宋" pitchFamily="2" charset="-122"/>
                </a:defRPr>
              </a:lvl2pPr>
              <a:lvl3pPr marL="1143000" indent="-228600" eaLnBrk="0" hangingPunct="0">
                <a:defRPr kumimoji="1">
                  <a:latin typeface="Times New Roman" pitchFamily="18" charset="0"/>
                  <a:ea typeface="华文仿宋" pitchFamily="2" charset="-122"/>
                </a:defRPr>
              </a:lvl3pPr>
              <a:lvl4pPr marL="1600200" indent="-228600" eaLnBrk="0" hangingPunct="0">
                <a:defRPr kumimoji="1">
                  <a:latin typeface="Times New Roman" pitchFamily="18" charset="0"/>
                  <a:ea typeface="华文仿宋" pitchFamily="2" charset="-122"/>
                </a:defRPr>
              </a:lvl4pPr>
              <a:lvl5pPr marL="2057400" indent="-228600" eaLnBrk="0" hangingPunct="0">
                <a:defRPr kumimoji="1">
                  <a:latin typeface="Times New Roman" pitchFamily="18" charset="0"/>
                  <a:ea typeface="华文仿宋" pitchFamily="2" charset="-122"/>
                </a:defRPr>
              </a:lvl5pPr>
              <a:lvl6pPr marL="2514600" indent="-228600" eaLnBrk="0" fontAlgn="base" hangingPunct="0">
                <a:spcBef>
                  <a:spcPct val="20000"/>
                </a:spcBef>
                <a:spcAft>
                  <a:spcPct val="0"/>
                </a:spcAft>
                <a:defRPr kumimoji="1">
                  <a:latin typeface="Times New Roman" pitchFamily="18" charset="0"/>
                  <a:ea typeface="华文仿宋" pitchFamily="2" charset="-122"/>
                </a:defRPr>
              </a:lvl6pPr>
              <a:lvl7pPr marL="2971800" indent="-228600" eaLnBrk="0" fontAlgn="base" hangingPunct="0">
                <a:spcBef>
                  <a:spcPct val="20000"/>
                </a:spcBef>
                <a:spcAft>
                  <a:spcPct val="0"/>
                </a:spcAft>
                <a:defRPr kumimoji="1">
                  <a:latin typeface="Times New Roman" pitchFamily="18" charset="0"/>
                  <a:ea typeface="华文仿宋" pitchFamily="2" charset="-122"/>
                </a:defRPr>
              </a:lvl7pPr>
              <a:lvl8pPr marL="3429000" indent="-228600" eaLnBrk="0" fontAlgn="base" hangingPunct="0">
                <a:spcBef>
                  <a:spcPct val="20000"/>
                </a:spcBef>
                <a:spcAft>
                  <a:spcPct val="0"/>
                </a:spcAft>
                <a:defRPr kumimoji="1">
                  <a:latin typeface="Times New Roman" pitchFamily="18" charset="0"/>
                  <a:ea typeface="华文仿宋" pitchFamily="2" charset="-122"/>
                </a:defRPr>
              </a:lvl8pPr>
              <a:lvl9pPr marL="3886200" indent="-228600" eaLnBrk="0" fontAlgn="base" hangingPunct="0">
                <a:spcBef>
                  <a:spcPct val="20000"/>
                </a:spcBef>
                <a:spcAft>
                  <a:spcPct val="0"/>
                </a:spcAft>
                <a:defRPr kumimoji="1">
                  <a:latin typeface="Times New Roman" pitchFamily="18" charset="0"/>
                  <a:ea typeface="华文仿宋" pitchFamily="2" charset="-122"/>
                </a:defRPr>
              </a:lvl9pPr>
            </a:lstStyle>
            <a:p>
              <a:r>
                <a:rPr lang="en-US" altLang="zh-CN" dirty="0" err="1">
                  <a:solidFill>
                    <a:srgbClr val="0000FF"/>
                  </a:solidFill>
                  <a:latin typeface="Times New Roman" panose="02020603050405020304" pitchFamily="18" charset="0"/>
                  <a:cs typeface="Times New Roman" panose="02020603050405020304" pitchFamily="18" charset="0"/>
                </a:rPr>
                <a:t>E</a:t>
              </a:r>
              <a:r>
                <a:rPr lang="en-US" altLang="zh-CN" baseline="-25000" dirty="0" err="1">
                  <a:solidFill>
                    <a:srgbClr val="0000FF"/>
                  </a:solidFill>
                  <a:latin typeface="Times New Roman" panose="02020603050405020304" pitchFamily="18" charset="0"/>
                  <a:cs typeface="Times New Roman" panose="02020603050405020304" pitchFamily="18" charset="0"/>
                </a:rPr>
                <a:t>e</a:t>
              </a:r>
              <a:r>
                <a:rPr lang="en-US" altLang="zh-CN" baseline="-25000" dirty="0">
                  <a:solidFill>
                    <a:srgbClr val="0000FF"/>
                  </a:solidFill>
                  <a:latin typeface="Times New Roman" panose="02020603050405020304" pitchFamily="18" charset="0"/>
                  <a:cs typeface="Times New Roman" panose="02020603050405020304" pitchFamily="18" charset="0"/>
                </a:rPr>
                <a:t>-</a:t>
              </a:r>
              <a:r>
                <a:rPr lang="en-US" altLang="zh-CN" dirty="0">
                  <a:solidFill>
                    <a:schemeClr val="tx1"/>
                  </a:solidFill>
                  <a:latin typeface="Times New Roman" panose="02020603050405020304" pitchFamily="18" charset="0"/>
                  <a:cs typeface="Times New Roman" panose="02020603050405020304" pitchFamily="18" charset="0"/>
                </a:rPr>
                <a:t>+</a:t>
              </a:r>
              <a:r>
                <a:rPr lang="en-US" altLang="zh-CN" dirty="0" err="1">
                  <a:solidFill>
                    <a:srgbClr val="0000FF"/>
                  </a:solidFill>
                  <a:latin typeface="Times New Roman" panose="02020603050405020304" pitchFamily="18" charset="0"/>
                  <a:cs typeface="Times New Roman" panose="02020603050405020304" pitchFamily="18" charset="0"/>
                </a:rPr>
                <a:t>E</a:t>
              </a:r>
              <a:r>
                <a:rPr lang="en-US" altLang="zh-CN" baseline="-25000" dirty="0" err="1">
                  <a:solidFill>
                    <a:srgbClr val="0000FF"/>
                  </a:solidFill>
                  <a:latin typeface="Times New Roman" panose="02020603050405020304" pitchFamily="18" charset="0"/>
                  <a:cs typeface="Times New Roman" panose="02020603050405020304" pitchFamily="18" charset="0"/>
                </a:rPr>
                <a:t>e</a:t>
              </a:r>
              <a:r>
                <a:rPr lang="en-US" altLang="zh-CN" baseline="-25000" dirty="0">
                  <a:solidFill>
                    <a:srgbClr val="0000FF"/>
                  </a:solidFill>
                  <a:latin typeface="Times New Roman" panose="02020603050405020304" pitchFamily="18" charset="0"/>
                  <a:cs typeface="Times New Roman" panose="02020603050405020304" pitchFamily="18" charset="0"/>
                </a:rPr>
                <a:t>+</a:t>
              </a:r>
              <a:endParaRPr lang="zh-CN" altLang="en-US" baseline="-25000" dirty="0">
                <a:solidFill>
                  <a:srgbClr val="0000FF"/>
                </a:solidFill>
                <a:latin typeface="Times New Roman" panose="02020603050405020304" pitchFamily="18" charset="0"/>
                <a:cs typeface="Times New Roman" panose="02020603050405020304" pitchFamily="18" charset="0"/>
              </a:endParaRPr>
            </a:p>
          </p:txBody>
        </p:sp>
      </p:grpSp>
      <p:grpSp>
        <p:nvGrpSpPr>
          <p:cNvPr id="25" name="组合 24">
            <a:extLst>
              <a:ext uri="{FF2B5EF4-FFF2-40B4-BE49-F238E27FC236}">
                <a16:creationId xmlns:a16="http://schemas.microsoft.com/office/drawing/2014/main" id="{55ABF535-1E01-42C6-A455-7C263C1ECDFD}"/>
              </a:ext>
            </a:extLst>
          </p:cNvPr>
          <p:cNvGrpSpPr/>
          <p:nvPr/>
        </p:nvGrpSpPr>
        <p:grpSpPr>
          <a:xfrm>
            <a:off x="2357941" y="3553154"/>
            <a:ext cx="4675451" cy="1965156"/>
            <a:chOff x="763926" y="3696092"/>
            <a:chExt cx="4675451" cy="1965156"/>
          </a:xfrm>
        </p:grpSpPr>
        <p:sp>
          <p:nvSpPr>
            <p:cNvPr id="26" name="任意多边形 25">
              <a:extLst>
                <a:ext uri="{FF2B5EF4-FFF2-40B4-BE49-F238E27FC236}">
                  <a16:creationId xmlns:a16="http://schemas.microsoft.com/office/drawing/2014/main" id="{1DAB3663-E7AD-4D7F-9844-768739B2C0E1}"/>
                </a:ext>
              </a:extLst>
            </p:cNvPr>
            <p:cNvSpPr/>
            <p:nvPr/>
          </p:nvSpPr>
          <p:spPr>
            <a:xfrm>
              <a:off x="763926" y="4897700"/>
              <a:ext cx="4597879" cy="763548"/>
            </a:xfrm>
            <a:custGeom>
              <a:avLst/>
              <a:gdLst>
                <a:gd name="connsiteX0" fmla="*/ 0 w 4597879"/>
                <a:gd name="connsiteY0" fmla="*/ 353683 h 733245"/>
                <a:gd name="connsiteX1" fmla="*/ 3942271 w 4597879"/>
                <a:gd name="connsiteY1" fmla="*/ 353683 h 733245"/>
                <a:gd name="connsiteX2" fmla="*/ 4192437 w 4597879"/>
                <a:gd name="connsiteY2" fmla="*/ 267419 h 733245"/>
                <a:gd name="connsiteX3" fmla="*/ 4330460 w 4597879"/>
                <a:gd name="connsiteY3" fmla="*/ 215660 h 733245"/>
                <a:gd name="connsiteX4" fmla="*/ 4468483 w 4597879"/>
                <a:gd name="connsiteY4" fmla="*/ 138022 h 733245"/>
                <a:gd name="connsiteX5" fmla="*/ 4597879 w 4597879"/>
                <a:gd name="connsiteY5" fmla="*/ 0 h 733245"/>
                <a:gd name="connsiteX6" fmla="*/ 4597879 w 4597879"/>
                <a:gd name="connsiteY6" fmla="*/ 733245 h 733245"/>
                <a:gd name="connsiteX7" fmla="*/ 8626 w 4597879"/>
                <a:gd name="connsiteY7" fmla="*/ 733245 h 733245"/>
                <a:gd name="connsiteX8" fmla="*/ 0 w 4597879"/>
                <a:gd name="connsiteY8" fmla="*/ 353683 h 733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97879" h="733245">
                  <a:moveTo>
                    <a:pt x="0" y="353683"/>
                  </a:moveTo>
                  <a:lnTo>
                    <a:pt x="3942271" y="353683"/>
                  </a:lnTo>
                  <a:lnTo>
                    <a:pt x="4192437" y="267419"/>
                  </a:lnTo>
                  <a:lnTo>
                    <a:pt x="4330460" y="215660"/>
                  </a:lnTo>
                  <a:lnTo>
                    <a:pt x="4468483" y="138022"/>
                  </a:lnTo>
                  <a:lnTo>
                    <a:pt x="4597879" y="0"/>
                  </a:lnTo>
                  <a:lnTo>
                    <a:pt x="4597879" y="733245"/>
                  </a:lnTo>
                  <a:lnTo>
                    <a:pt x="8626" y="733245"/>
                  </a:lnTo>
                  <a:lnTo>
                    <a:pt x="0" y="353683"/>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Text Box 37">
              <a:extLst>
                <a:ext uri="{FF2B5EF4-FFF2-40B4-BE49-F238E27FC236}">
                  <a16:creationId xmlns:a16="http://schemas.microsoft.com/office/drawing/2014/main" id="{CC15832C-0BF3-4688-A7BC-F02A82C75F84}"/>
                </a:ext>
              </a:extLst>
            </p:cNvPr>
            <p:cNvSpPr txBox="1">
              <a:spLocks noChangeArrowheads="1"/>
            </p:cNvSpPr>
            <p:nvPr/>
          </p:nvSpPr>
          <p:spPr bwMode="auto">
            <a:xfrm>
              <a:off x="1865656" y="4897700"/>
              <a:ext cx="1011815" cy="338554"/>
            </a:xfrm>
            <a:prstGeom prst="rect">
              <a:avLst/>
            </a:prstGeom>
            <a:noFill/>
            <a:ln>
              <a:noFill/>
            </a:ln>
            <a:effectLst/>
            <a:extLst>
              <a:ext uri="{909E8E84-426E-40DD-AFC4-6F175D3DCCD1}">
                <a14:hiddenFill xmlns:a14="http://schemas.microsoft.com/office/drawing/2010/main">
                  <a:solidFill>
                    <a:schemeClr val="bg2"/>
                  </a:solidFill>
                </a14:hiddenFill>
              </a:ext>
              <a:ext uri="{91240B29-F687-4F45-9708-019B960494DF}">
                <a14:hiddenLine xmlns:a14="http://schemas.microsoft.com/office/drawing/2010/main" w="19050" algn="ctr">
                  <a:solidFill>
                    <a:srgbClr val="66FF33"/>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2057400" indent="-2057400" eaLnBrk="0" hangingPunct="0">
                <a:defRPr kumimoji="1">
                  <a:solidFill>
                    <a:schemeClr val="tx1"/>
                  </a:solidFill>
                  <a:latin typeface="Times New Roman" pitchFamily="18" charset="0"/>
                  <a:ea typeface="华文仿宋" pitchFamily="2" charset="-122"/>
                </a:defRPr>
              </a:lvl1pPr>
              <a:lvl2pPr marL="742950" indent="-285750" eaLnBrk="0" hangingPunct="0">
                <a:defRPr kumimoji="1">
                  <a:solidFill>
                    <a:schemeClr val="tx1"/>
                  </a:solidFill>
                  <a:latin typeface="Times New Roman" pitchFamily="18" charset="0"/>
                  <a:ea typeface="华文仿宋" pitchFamily="2" charset="-122"/>
                </a:defRPr>
              </a:lvl2pPr>
              <a:lvl3pPr marL="1143000" indent="-228600" eaLnBrk="0" hangingPunct="0">
                <a:defRPr kumimoji="1">
                  <a:solidFill>
                    <a:schemeClr val="tx1"/>
                  </a:solidFill>
                  <a:latin typeface="Times New Roman" pitchFamily="18" charset="0"/>
                  <a:ea typeface="华文仿宋" pitchFamily="2" charset="-122"/>
                </a:defRPr>
              </a:lvl3pPr>
              <a:lvl4pPr marL="1600200" indent="-228600" eaLnBrk="0" hangingPunct="0">
                <a:defRPr kumimoji="1">
                  <a:solidFill>
                    <a:schemeClr val="tx1"/>
                  </a:solidFill>
                  <a:latin typeface="Times New Roman" pitchFamily="18" charset="0"/>
                  <a:ea typeface="华文仿宋" pitchFamily="2" charset="-122"/>
                </a:defRPr>
              </a:lvl4pPr>
              <a:lvl5pPr marL="2057400" indent="-228600" eaLnBrk="0" hangingPunct="0">
                <a:defRPr kumimoji="1">
                  <a:solidFill>
                    <a:schemeClr val="tx1"/>
                  </a:solidFill>
                  <a:latin typeface="Times New Roman" pitchFamily="18" charset="0"/>
                  <a:ea typeface="华文仿宋" pitchFamily="2" charset="-122"/>
                </a:defRPr>
              </a:lvl5pPr>
              <a:lvl6pPr marL="2514600" indent="-228600" eaLnBrk="0" fontAlgn="base" hangingPunct="0">
                <a:spcBef>
                  <a:spcPct val="20000"/>
                </a:spcBef>
                <a:spcAft>
                  <a:spcPct val="0"/>
                </a:spcAft>
                <a:defRPr kumimoji="1">
                  <a:solidFill>
                    <a:schemeClr val="tx1"/>
                  </a:solidFill>
                  <a:latin typeface="Times New Roman" pitchFamily="18" charset="0"/>
                  <a:ea typeface="华文仿宋" pitchFamily="2" charset="-122"/>
                </a:defRPr>
              </a:lvl6pPr>
              <a:lvl7pPr marL="2971800" indent="-228600" eaLnBrk="0" fontAlgn="base" hangingPunct="0">
                <a:spcBef>
                  <a:spcPct val="20000"/>
                </a:spcBef>
                <a:spcAft>
                  <a:spcPct val="0"/>
                </a:spcAft>
                <a:defRPr kumimoji="1">
                  <a:solidFill>
                    <a:schemeClr val="tx1"/>
                  </a:solidFill>
                  <a:latin typeface="Times New Roman" pitchFamily="18" charset="0"/>
                  <a:ea typeface="华文仿宋" pitchFamily="2" charset="-122"/>
                </a:defRPr>
              </a:lvl7pPr>
              <a:lvl8pPr marL="3429000" indent="-228600" eaLnBrk="0" fontAlgn="base" hangingPunct="0">
                <a:spcBef>
                  <a:spcPct val="20000"/>
                </a:spcBef>
                <a:spcAft>
                  <a:spcPct val="0"/>
                </a:spcAft>
                <a:defRPr kumimoji="1">
                  <a:solidFill>
                    <a:schemeClr val="tx1"/>
                  </a:solidFill>
                  <a:latin typeface="Times New Roman" pitchFamily="18" charset="0"/>
                  <a:ea typeface="华文仿宋" pitchFamily="2" charset="-122"/>
                </a:defRPr>
              </a:lvl8pPr>
              <a:lvl9pPr marL="3886200" indent="-228600" eaLnBrk="0" fontAlgn="base" hangingPunct="0">
                <a:spcBef>
                  <a:spcPct val="20000"/>
                </a:spcBef>
                <a:spcAft>
                  <a:spcPct val="0"/>
                </a:spcAft>
                <a:defRPr kumimoji="1">
                  <a:solidFill>
                    <a:schemeClr val="tx1"/>
                  </a:solidFill>
                  <a:latin typeface="Times New Roman" pitchFamily="18" charset="0"/>
                  <a:ea typeface="华文仿宋" pitchFamily="2" charset="-122"/>
                </a:defRPr>
              </a:lvl9pPr>
            </a:lstStyle>
            <a:p>
              <a:pPr eaLnBrk="1" hangingPunct="1"/>
              <a:r>
                <a:rPr lang="zh-CN" altLang="en-US" sz="1600" b="1" dirty="0">
                  <a:latin typeface="楷体" panose="02010609060101010101" pitchFamily="49" charset="-122"/>
                  <a:ea typeface="楷体" panose="02010609060101010101" pitchFamily="49" charset="-122"/>
                </a:rPr>
                <a:t>康普顿坪</a:t>
              </a:r>
            </a:p>
          </p:txBody>
        </p:sp>
        <p:sp>
          <p:nvSpPr>
            <p:cNvPr id="28" name="Text Box 39">
              <a:extLst>
                <a:ext uri="{FF2B5EF4-FFF2-40B4-BE49-F238E27FC236}">
                  <a16:creationId xmlns:a16="http://schemas.microsoft.com/office/drawing/2014/main" id="{EB81E287-AE63-4027-A558-12C06877FEB3}"/>
                </a:ext>
              </a:extLst>
            </p:cNvPr>
            <p:cNvSpPr txBox="1">
              <a:spLocks noChangeArrowheads="1"/>
            </p:cNvSpPr>
            <p:nvPr/>
          </p:nvSpPr>
          <p:spPr bwMode="auto">
            <a:xfrm>
              <a:off x="5195381" y="3696092"/>
              <a:ext cx="243996" cy="1323439"/>
            </a:xfrm>
            <a:prstGeom prst="rect">
              <a:avLst/>
            </a:prstGeom>
            <a:noFill/>
            <a:ln>
              <a:noFill/>
            </a:ln>
            <a:effectLst/>
            <a:extLst>
              <a:ext uri="{909E8E84-426E-40DD-AFC4-6F175D3DCCD1}">
                <a14:hiddenFill xmlns:a14="http://schemas.microsoft.com/office/drawing/2010/main">
                  <a:solidFill>
                    <a:schemeClr val="bg2"/>
                  </a:solidFill>
                </a14:hiddenFill>
              </a:ext>
              <a:ext uri="{91240B29-F687-4F45-9708-019B960494DF}">
                <a14:hiddenLine xmlns:a14="http://schemas.microsoft.com/office/drawing/2010/main" w="19050" algn="ctr">
                  <a:solidFill>
                    <a:srgbClr val="66FF33"/>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2057400" indent="-2057400" eaLnBrk="0" hangingPunct="0">
                <a:defRPr kumimoji="1">
                  <a:solidFill>
                    <a:schemeClr val="tx1"/>
                  </a:solidFill>
                  <a:latin typeface="Times New Roman" pitchFamily="18" charset="0"/>
                  <a:ea typeface="华文仿宋" pitchFamily="2" charset="-122"/>
                </a:defRPr>
              </a:lvl1pPr>
              <a:lvl2pPr marL="742950" indent="-285750" eaLnBrk="0" hangingPunct="0">
                <a:defRPr kumimoji="1">
                  <a:solidFill>
                    <a:schemeClr val="tx1"/>
                  </a:solidFill>
                  <a:latin typeface="Times New Roman" pitchFamily="18" charset="0"/>
                  <a:ea typeface="华文仿宋" pitchFamily="2" charset="-122"/>
                </a:defRPr>
              </a:lvl2pPr>
              <a:lvl3pPr marL="1143000" indent="-228600" eaLnBrk="0" hangingPunct="0">
                <a:defRPr kumimoji="1">
                  <a:solidFill>
                    <a:schemeClr val="tx1"/>
                  </a:solidFill>
                  <a:latin typeface="Times New Roman" pitchFamily="18" charset="0"/>
                  <a:ea typeface="华文仿宋" pitchFamily="2" charset="-122"/>
                </a:defRPr>
              </a:lvl3pPr>
              <a:lvl4pPr marL="1600200" indent="-228600" eaLnBrk="0" hangingPunct="0">
                <a:defRPr kumimoji="1">
                  <a:solidFill>
                    <a:schemeClr val="tx1"/>
                  </a:solidFill>
                  <a:latin typeface="Times New Roman" pitchFamily="18" charset="0"/>
                  <a:ea typeface="华文仿宋" pitchFamily="2" charset="-122"/>
                </a:defRPr>
              </a:lvl4pPr>
              <a:lvl5pPr marL="2057400" indent="-228600" eaLnBrk="0" hangingPunct="0">
                <a:defRPr kumimoji="1">
                  <a:solidFill>
                    <a:schemeClr val="tx1"/>
                  </a:solidFill>
                  <a:latin typeface="Times New Roman" pitchFamily="18" charset="0"/>
                  <a:ea typeface="华文仿宋" pitchFamily="2" charset="-122"/>
                </a:defRPr>
              </a:lvl5pPr>
              <a:lvl6pPr marL="2514600" indent="-228600" eaLnBrk="0" fontAlgn="base" hangingPunct="0">
                <a:spcBef>
                  <a:spcPct val="20000"/>
                </a:spcBef>
                <a:spcAft>
                  <a:spcPct val="0"/>
                </a:spcAft>
                <a:defRPr kumimoji="1">
                  <a:solidFill>
                    <a:schemeClr val="tx1"/>
                  </a:solidFill>
                  <a:latin typeface="Times New Roman" pitchFamily="18" charset="0"/>
                  <a:ea typeface="华文仿宋" pitchFamily="2" charset="-122"/>
                </a:defRPr>
              </a:lvl6pPr>
              <a:lvl7pPr marL="2971800" indent="-228600" eaLnBrk="0" fontAlgn="base" hangingPunct="0">
                <a:spcBef>
                  <a:spcPct val="20000"/>
                </a:spcBef>
                <a:spcAft>
                  <a:spcPct val="0"/>
                </a:spcAft>
                <a:defRPr kumimoji="1">
                  <a:solidFill>
                    <a:schemeClr val="tx1"/>
                  </a:solidFill>
                  <a:latin typeface="Times New Roman" pitchFamily="18" charset="0"/>
                  <a:ea typeface="华文仿宋" pitchFamily="2" charset="-122"/>
                </a:defRPr>
              </a:lvl7pPr>
              <a:lvl8pPr marL="3429000" indent="-228600" eaLnBrk="0" fontAlgn="base" hangingPunct="0">
                <a:spcBef>
                  <a:spcPct val="20000"/>
                </a:spcBef>
                <a:spcAft>
                  <a:spcPct val="0"/>
                </a:spcAft>
                <a:defRPr kumimoji="1">
                  <a:solidFill>
                    <a:schemeClr val="tx1"/>
                  </a:solidFill>
                  <a:latin typeface="Times New Roman" pitchFamily="18" charset="0"/>
                  <a:ea typeface="华文仿宋" pitchFamily="2" charset="-122"/>
                </a:defRPr>
              </a:lvl8pPr>
              <a:lvl9pPr marL="3886200" indent="-228600" eaLnBrk="0" fontAlgn="base" hangingPunct="0">
                <a:spcBef>
                  <a:spcPct val="20000"/>
                </a:spcBef>
                <a:spcAft>
                  <a:spcPct val="0"/>
                </a:spcAft>
                <a:defRPr kumimoji="1">
                  <a:solidFill>
                    <a:schemeClr val="tx1"/>
                  </a:solidFill>
                  <a:latin typeface="Times New Roman" pitchFamily="18" charset="0"/>
                  <a:ea typeface="华文仿宋" pitchFamily="2" charset="-122"/>
                </a:defRPr>
              </a:lvl9pPr>
            </a:lstStyle>
            <a:p>
              <a:pPr marL="0" indent="0" eaLnBrk="1" hangingPunct="1"/>
              <a:r>
                <a:rPr lang="zh-CN" altLang="en-US" sz="1600" b="1" dirty="0">
                  <a:latin typeface="楷体" panose="02010609060101010101" pitchFamily="49" charset="-122"/>
                  <a:ea typeface="楷体" panose="02010609060101010101" pitchFamily="49" charset="-122"/>
                </a:rPr>
                <a:t>康普顿边沿</a:t>
              </a:r>
            </a:p>
          </p:txBody>
        </p:sp>
      </p:grpSp>
      <p:grpSp>
        <p:nvGrpSpPr>
          <p:cNvPr id="29" name="组合 28">
            <a:extLst>
              <a:ext uri="{FF2B5EF4-FFF2-40B4-BE49-F238E27FC236}">
                <a16:creationId xmlns:a16="http://schemas.microsoft.com/office/drawing/2014/main" id="{F7B69DB2-0D44-447E-A8AD-9DE67310A24E}"/>
              </a:ext>
            </a:extLst>
          </p:cNvPr>
          <p:cNvGrpSpPr/>
          <p:nvPr/>
        </p:nvGrpSpPr>
        <p:grpSpPr>
          <a:xfrm>
            <a:off x="6955820" y="5291704"/>
            <a:ext cx="1147242" cy="901735"/>
            <a:chOff x="5361805" y="5434642"/>
            <a:chExt cx="1147242" cy="901735"/>
          </a:xfrm>
        </p:grpSpPr>
        <p:sp>
          <p:nvSpPr>
            <p:cNvPr id="30" name="任意多边形 29">
              <a:extLst>
                <a:ext uri="{FF2B5EF4-FFF2-40B4-BE49-F238E27FC236}">
                  <a16:creationId xmlns:a16="http://schemas.microsoft.com/office/drawing/2014/main" id="{118638BE-985D-4F05-B200-D98971D9AD96}"/>
                </a:ext>
              </a:extLst>
            </p:cNvPr>
            <p:cNvSpPr/>
            <p:nvPr/>
          </p:nvSpPr>
          <p:spPr>
            <a:xfrm>
              <a:off x="5361805" y="5434642"/>
              <a:ext cx="935478" cy="224286"/>
            </a:xfrm>
            <a:custGeom>
              <a:avLst/>
              <a:gdLst>
                <a:gd name="connsiteX0" fmla="*/ 8626 w 914400"/>
                <a:gd name="connsiteY0" fmla="*/ 215660 h 224286"/>
                <a:gd name="connsiteX1" fmla="*/ 0 w 914400"/>
                <a:gd name="connsiteY1" fmla="*/ 0 h 224286"/>
                <a:gd name="connsiteX2" fmla="*/ 914400 w 914400"/>
                <a:gd name="connsiteY2" fmla="*/ 69011 h 224286"/>
                <a:gd name="connsiteX3" fmla="*/ 905774 w 914400"/>
                <a:gd name="connsiteY3" fmla="*/ 224286 h 224286"/>
                <a:gd name="connsiteX4" fmla="*/ 8626 w 914400"/>
                <a:gd name="connsiteY4" fmla="*/ 215660 h 224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224286">
                  <a:moveTo>
                    <a:pt x="8626" y="215660"/>
                  </a:moveTo>
                  <a:lnTo>
                    <a:pt x="0" y="0"/>
                  </a:lnTo>
                  <a:lnTo>
                    <a:pt x="914400" y="69011"/>
                  </a:lnTo>
                  <a:lnTo>
                    <a:pt x="905774" y="224286"/>
                  </a:lnTo>
                  <a:lnTo>
                    <a:pt x="8626" y="215660"/>
                  </a:lnTo>
                  <a:close/>
                </a:path>
              </a:pathLst>
            </a:cu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Text Box 39">
              <a:extLst>
                <a:ext uri="{FF2B5EF4-FFF2-40B4-BE49-F238E27FC236}">
                  <a16:creationId xmlns:a16="http://schemas.microsoft.com/office/drawing/2014/main" id="{4A5ECCC4-B93A-4A5A-B046-F88F36430E86}"/>
                </a:ext>
              </a:extLst>
            </p:cNvPr>
            <p:cNvSpPr txBox="1">
              <a:spLocks noChangeArrowheads="1"/>
            </p:cNvSpPr>
            <p:nvPr/>
          </p:nvSpPr>
          <p:spPr bwMode="auto">
            <a:xfrm>
              <a:off x="5420022" y="5751602"/>
              <a:ext cx="1089025" cy="584775"/>
            </a:xfrm>
            <a:prstGeom prst="rect">
              <a:avLst/>
            </a:prstGeom>
            <a:noFill/>
            <a:ln>
              <a:noFill/>
            </a:ln>
            <a:effectLst/>
            <a:extLst>
              <a:ext uri="{909E8E84-426E-40DD-AFC4-6F175D3DCCD1}">
                <a14:hiddenFill xmlns:a14="http://schemas.microsoft.com/office/drawing/2010/main">
                  <a:solidFill>
                    <a:schemeClr val="bg2"/>
                  </a:solidFill>
                </a14:hiddenFill>
              </a:ext>
              <a:ext uri="{91240B29-F687-4F45-9708-019B960494DF}">
                <a14:hiddenLine xmlns:a14="http://schemas.microsoft.com/office/drawing/2010/main" w="19050" algn="ctr">
                  <a:solidFill>
                    <a:srgbClr val="66FF33"/>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2057400" indent="-2057400" eaLnBrk="0" hangingPunct="0">
                <a:defRPr kumimoji="1">
                  <a:solidFill>
                    <a:schemeClr val="tx1"/>
                  </a:solidFill>
                  <a:latin typeface="Times New Roman" pitchFamily="18" charset="0"/>
                  <a:ea typeface="华文仿宋" pitchFamily="2" charset="-122"/>
                </a:defRPr>
              </a:lvl1pPr>
              <a:lvl2pPr marL="742950" indent="-285750" eaLnBrk="0" hangingPunct="0">
                <a:defRPr kumimoji="1">
                  <a:solidFill>
                    <a:schemeClr val="tx1"/>
                  </a:solidFill>
                  <a:latin typeface="Times New Roman" pitchFamily="18" charset="0"/>
                  <a:ea typeface="华文仿宋" pitchFamily="2" charset="-122"/>
                </a:defRPr>
              </a:lvl2pPr>
              <a:lvl3pPr marL="1143000" indent="-228600" eaLnBrk="0" hangingPunct="0">
                <a:defRPr kumimoji="1">
                  <a:solidFill>
                    <a:schemeClr val="tx1"/>
                  </a:solidFill>
                  <a:latin typeface="Times New Roman" pitchFamily="18" charset="0"/>
                  <a:ea typeface="华文仿宋" pitchFamily="2" charset="-122"/>
                </a:defRPr>
              </a:lvl3pPr>
              <a:lvl4pPr marL="1600200" indent="-228600" eaLnBrk="0" hangingPunct="0">
                <a:defRPr kumimoji="1">
                  <a:solidFill>
                    <a:schemeClr val="tx1"/>
                  </a:solidFill>
                  <a:latin typeface="Times New Roman" pitchFamily="18" charset="0"/>
                  <a:ea typeface="华文仿宋" pitchFamily="2" charset="-122"/>
                </a:defRPr>
              </a:lvl4pPr>
              <a:lvl5pPr marL="2057400" indent="-228600" eaLnBrk="0" hangingPunct="0">
                <a:defRPr kumimoji="1">
                  <a:solidFill>
                    <a:schemeClr val="tx1"/>
                  </a:solidFill>
                  <a:latin typeface="Times New Roman" pitchFamily="18" charset="0"/>
                  <a:ea typeface="华文仿宋" pitchFamily="2" charset="-122"/>
                </a:defRPr>
              </a:lvl5pPr>
              <a:lvl6pPr marL="2514600" indent="-228600" eaLnBrk="0" fontAlgn="base" hangingPunct="0">
                <a:spcBef>
                  <a:spcPct val="20000"/>
                </a:spcBef>
                <a:spcAft>
                  <a:spcPct val="0"/>
                </a:spcAft>
                <a:defRPr kumimoji="1">
                  <a:solidFill>
                    <a:schemeClr val="tx1"/>
                  </a:solidFill>
                  <a:latin typeface="Times New Roman" pitchFamily="18" charset="0"/>
                  <a:ea typeface="华文仿宋" pitchFamily="2" charset="-122"/>
                </a:defRPr>
              </a:lvl6pPr>
              <a:lvl7pPr marL="2971800" indent="-228600" eaLnBrk="0" fontAlgn="base" hangingPunct="0">
                <a:spcBef>
                  <a:spcPct val="20000"/>
                </a:spcBef>
                <a:spcAft>
                  <a:spcPct val="0"/>
                </a:spcAft>
                <a:defRPr kumimoji="1">
                  <a:solidFill>
                    <a:schemeClr val="tx1"/>
                  </a:solidFill>
                  <a:latin typeface="Times New Roman" pitchFamily="18" charset="0"/>
                  <a:ea typeface="华文仿宋" pitchFamily="2" charset="-122"/>
                </a:defRPr>
              </a:lvl7pPr>
              <a:lvl8pPr marL="3429000" indent="-228600" eaLnBrk="0" fontAlgn="base" hangingPunct="0">
                <a:spcBef>
                  <a:spcPct val="20000"/>
                </a:spcBef>
                <a:spcAft>
                  <a:spcPct val="0"/>
                </a:spcAft>
                <a:defRPr kumimoji="1">
                  <a:solidFill>
                    <a:schemeClr val="tx1"/>
                  </a:solidFill>
                  <a:latin typeface="Times New Roman" pitchFamily="18" charset="0"/>
                  <a:ea typeface="华文仿宋" pitchFamily="2" charset="-122"/>
                </a:defRPr>
              </a:lvl8pPr>
              <a:lvl9pPr marL="3886200" indent="-228600" eaLnBrk="0" fontAlgn="base" hangingPunct="0">
                <a:spcBef>
                  <a:spcPct val="20000"/>
                </a:spcBef>
                <a:spcAft>
                  <a:spcPct val="0"/>
                </a:spcAft>
                <a:defRPr kumimoji="1">
                  <a:solidFill>
                    <a:schemeClr val="tx1"/>
                  </a:solidFill>
                  <a:latin typeface="Times New Roman" pitchFamily="18" charset="0"/>
                  <a:ea typeface="华文仿宋" pitchFamily="2" charset="-122"/>
                </a:defRPr>
              </a:lvl9pPr>
            </a:lstStyle>
            <a:p>
              <a:pPr marL="0" indent="0" eaLnBrk="1" hangingPunct="1"/>
              <a:r>
                <a:rPr lang="zh-CN" altLang="en-US" sz="1600" b="1" dirty="0">
                  <a:latin typeface="楷体" panose="02010609060101010101" pitchFamily="49" charset="-122"/>
                  <a:ea typeface="楷体" panose="02010609060101010101" pitchFamily="49" charset="-122"/>
                </a:rPr>
                <a:t>多次康普顿散射</a:t>
              </a:r>
            </a:p>
          </p:txBody>
        </p:sp>
      </p:grpSp>
      <p:grpSp>
        <p:nvGrpSpPr>
          <p:cNvPr id="32" name="组合 31">
            <a:extLst>
              <a:ext uri="{FF2B5EF4-FFF2-40B4-BE49-F238E27FC236}">
                <a16:creationId xmlns:a16="http://schemas.microsoft.com/office/drawing/2014/main" id="{BFB6BD27-F0D9-4591-9B1C-682EA44B8A3D}"/>
              </a:ext>
            </a:extLst>
          </p:cNvPr>
          <p:cNvGrpSpPr/>
          <p:nvPr/>
        </p:nvGrpSpPr>
        <p:grpSpPr>
          <a:xfrm>
            <a:off x="6165941" y="3763924"/>
            <a:ext cx="395808" cy="1762571"/>
            <a:chOff x="4571926" y="3906862"/>
            <a:chExt cx="395808" cy="1762571"/>
          </a:xfrm>
        </p:grpSpPr>
        <p:sp>
          <p:nvSpPr>
            <p:cNvPr id="33" name="Line 34">
              <a:extLst>
                <a:ext uri="{FF2B5EF4-FFF2-40B4-BE49-F238E27FC236}">
                  <a16:creationId xmlns:a16="http://schemas.microsoft.com/office/drawing/2014/main" id="{EACE60C1-E283-444D-8514-864C2D140174}"/>
                </a:ext>
              </a:extLst>
            </p:cNvPr>
            <p:cNvSpPr>
              <a:spLocks noChangeShapeType="1"/>
            </p:cNvSpPr>
            <p:nvPr/>
          </p:nvSpPr>
          <p:spPr bwMode="auto">
            <a:xfrm flipV="1">
              <a:off x="4571926" y="4445471"/>
              <a:ext cx="0" cy="1223962"/>
            </a:xfrm>
            <a:prstGeom prst="line">
              <a:avLst/>
            </a:prstGeom>
            <a:noFill/>
            <a:ln w="57150">
              <a:solidFill>
                <a:srgbClr val="FF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34" name="Text Box 39">
              <a:extLst>
                <a:ext uri="{FF2B5EF4-FFF2-40B4-BE49-F238E27FC236}">
                  <a16:creationId xmlns:a16="http://schemas.microsoft.com/office/drawing/2014/main" id="{E442E24B-5F74-4FC8-BBE4-FC848DB1781F}"/>
                </a:ext>
              </a:extLst>
            </p:cNvPr>
            <p:cNvSpPr txBox="1">
              <a:spLocks noChangeArrowheads="1"/>
            </p:cNvSpPr>
            <p:nvPr/>
          </p:nvSpPr>
          <p:spPr bwMode="auto">
            <a:xfrm>
              <a:off x="4571926" y="3906862"/>
              <a:ext cx="395808" cy="1077218"/>
            </a:xfrm>
            <a:prstGeom prst="rect">
              <a:avLst/>
            </a:prstGeom>
            <a:noFill/>
            <a:ln>
              <a:noFill/>
            </a:ln>
            <a:effectLst/>
            <a:extLst>
              <a:ext uri="{909E8E84-426E-40DD-AFC4-6F175D3DCCD1}">
                <a14:hiddenFill xmlns:a14="http://schemas.microsoft.com/office/drawing/2010/main">
                  <a:solidFill>
                    <a:schemeClr val="bg2"/>
                  </a:solidFill>
                </a14:hiddenFill>
              </a:ext>
              <a:ext uri="{91240B29-F687-4F45-9708-019B960494DF}">
                <a14:hiddenLine xmlns:a14="http://schemas.microsoft.com/office/drawing/2010/main" w="19050" algn="ctr">
                  <a:solidFill>
                    <a:srgbClr val="66FF33"/>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2057400" indent="-2057400" eaLnBrk="0" hangingPunct="0">
                <a:defRPr kumimoji="1">
                  <a:solidFill>
                    <a:schemeClr val="tx1"/>
                  </a:solidFill>
                  <a:latin typeface="Times New Roman" pitchFamily="18" charset="0"/>
                  <a:ea typeface="华文仿宋" pitchFamily="2" charset="-122"/>
                </a:defRPr>
              </a:lvl1pPr>
              <a:lvl2pPr marL="742950" indent="-285750" eaLnBrk="0" hangingPunct="0">
                <a:defRPr kumimoji="1">
                  <a:solidFill>
                    <a:schemeClr val="tx1"/>
                  </a:solidFill>
                  <a:latin typeface="Times New Roman" pitchFamily="18" charset="0"/>
                  <a:ea typeface="华文仿宋" pitchFamily="2" charset="-122"/>
                </a:defRPr>
              </a:lvl2pPr>
              <a:lvl3pPr marL="1143000" indent="-228600" eaLnBrk="0" hangingPunct="0">
                <a:defRPr kumimoji="1">
                  <a:solidFill>
                    <a:schemeClr val="tx1"/>
                  </a:solidFill>
                  <a:latin typeface="Times New Roman" pitchFamily="18" charset="0"/>
                  <a:ea typeface="华文仿宋" pitchFamily="2" charset="-122"/>
                </a:defRPr>
              </a:lvl3pPr>
              <a:lvl4pPr marL="1600200" indent="-228600" eaLnBrk="0" hangingPunct="0">
                <a:defRPr kumimoji="1">
                  <a:solidFill>
                    <a:schemeClr val="tx1"/>
                  </a:solidFill>
                  <a:latin typeface="Times New Roman" pitchFamily="18" charset="0"/>
                  <a:ea typeface="华文仿宋" pitchFamily="2" charset="-122"/>
                </a:defRPr>
              </a:lvl4pPr>
              <a:lvl5pPr marL="2057400" indent="-228600" eaLnBrk="0" hangingPunct="0">
                <a:defRPr kumimoji="1">
                  <a:solidFill>
                    <a:schemeClr val="tx1"/>
                  </a:solidFill>
                  <a:latin typeface="Times New Roman" pitchFamily="18" charset="0"/>
                  <a:ea typeface="华文仿宋" pitchFamily="2" charset="-122"/>
                </a:defRPr>
              </a:lvl5pPr>
              <a:lvl6pPr marL="2514600" indent="-228600" eaLnBrk="0" fontAlgn="base" hangingPunct="0">
                <a:spcBef>
                  <a:spcPct val="20000"/>
                </a:spcBef>
                <a:spcAft>
                  <a:spcPct val="0"/>
                </a:spcAft>
                <a:defRPr kumimoji="1">
                  <a:solidFill>
                    <a:schemeClr val="tx1"/>
                  </a:solidFill>
                  <a:latin typeface="Times New Roman" pitchFamily="18" charset="0"/>
                  <a:ea typeface="华文仿宋" pitchFamily="2" charset="-122"/>
                </a:defRPr>
              </a:lvl6pPr>
              <a:lvl7pPr marL="2971800" indent="-228600" eaLnBrk="0" fontAlgn="base" hangingPunct="0">
                <a:spcBef>
                  <a:spcPct val="20000"/>
                </a:spcBef>
                <a:spcAft>
                  <a:spcPct val="0"/>
                </a:spcAft>
                <a:defRPr kumimoji="1">
                  <a:solidFill>
                    <a:schemeClr val="tx1"/>
                  </a:solidFill>
                  <a:latin typeface="Times New Roman" pitchFamily="18" charset="0"/>
                  <a:ea typeface="华文仿宋" pitchFamily="2" charset="-122"/>
                </a:defRPr>
              </a:lvl7pPr>
              <a:lvl8pPr marL="3429000" indent="-228600" eaLnBrk="0" fontAlgn="base" hangingPunct="0">
                <a:spcBef>
                  <a:spcPct val="20000"/>
                </a:spcBef>
                <a:spcAft>
                  <a:spcPct val="0"/>
                </a:spcAft>
                <a:defRPr kumimoji="1">
                  <a:solidFill>
                    <a:schemeClr val="tx1"/>
                  </a:solidFill>
                  <a:latin typeface="Times New Roman" pitchFamily="18" charset="0"/>
                  <a:ea typeface="华文仿宋" pitchFamily="2" charset="-122"/>
                </a:defRPr>
              </a:lvl8pPr>
              <a:lvl9pPr marL="3886200" indent="-228600" eaLnBrk="0" fontAlgn="base" hangingPunct="0">
                <a:spcBef>
                  <a:spcPct val="20000"/>
                </a:spcBef>
                <a:spcAft>
                  <a:spcPct val="0"/>
                </a:spcAft>
                <a:defRPr kumimoji="1">
                  <a:solidFill>
                    <a:schemeClr val="tx1"/>
                  </a:solidFill>
                  <a:latin typeface="Times New Roman" pitchFamily="18" charset="0"/>
                  <a:ea typeface="华文仿宋" pitchFamily="2" charset="-122"/>
                </a:defRPr>
              </a:lvl9pPr>
            </a:lstStyle>
            <a:p>
              <a:pPr marL="0" indent="0" eaLnBrk="1" hangingPunct="1">
                <a:spcBef>
                  <a:spcPct val="0"/>
                </a:spcBef>
              </a:pPr>
              <a:r>
                <a:rPr lang="zh-CN" altLang="en-US" sz="1600" b="1" dirty="0">
                  <a:solidFill>
                    <a:srgbClr val="FF00FF"/>
                  </a:solidFill>
                  <a:latin typeface="楷体" panose="02010609060101010101" pitchFamily="49" charset="-122"/>
                  <a:ea typeface="楷体" panose="02010609060101010101" pitchFamily="49" charset="-122"/>
                </a:rPr>
                <a:t>单逃逸峰</a:t>
              </a:r>
            </a:p>
          </p:txBody>
        </p:sp>
      </p:grpSp>
      <p:sp>
        <p:nvSpPr>
          <p:cNvPr id="35" name="Text Box 50">
            <a:extLst>
              <a:ext uri="{FF2B5EF4-FFF2-40B4-BE49-F238E27FC236}">
                <a16:creationId xmlns:a16="http://schemas.microsoft.com/office/drawing/2014/main" id="{3FE6A98F-FE1D-49D2-AC1C-6DFEE0889F22}"/>
              </a:ext>
            </a:extLst>
          </p:cNvPr>
          <p:cNvSpPr txBox="1">
            <a:spLocks noChangeArrowheads="1"/>
          </p:cNvSpPr>
          <p:nvPr/>
        </p:nvSpPr>
        <p:spPr bwMode="auto">
          <a:xfrm>
            <a:off x="8458283" y="4265397"/>
            <a:ext cx="1928511" cy="978729"/>
          </a:xfrm>
          <a:prstGeom prst="rect">
            <a:avLst/>
          </a:prstGeom>
          <a:solidFill>
            <a:srgbClr val="FFFF00"/>
          </a:solidFill>
          <a:ln w="19050" algn="ctr">
            <a:solidFill>
              <a:schemeClr val="tx1">
                <a:lumMod val="85000"/>
                <a:lumOff val="15000"/>
              </a:scheme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0"/>
              </a:spcBef>
              <a:defRPr>
                <a:solidFill>
                  <a:schemeClr val="tx1"/>
                </a:solidFill>
                <a:latin typeface="Arial" charset="0"/>
                <a:ea typeface="宋体" charset="-122"/>
              </a:defRPr>
            </a:lvl1pPr>
            <a:lvl2pPr marL="2146300">
              <a:spcBef>
                <a:spcPct val="0"/>
              </a:spcBef>
              <a:defRPr>
                <a:solidFill>
                  <a:schemeClr val="tx1"/>
                </a:solidFill>
                <a:latin typeface="Arial" charset="0"/>
                <a:ea typeface="宋体" charset="-122"/>
              </a:defRPr>
            </a:lvl2pPr>
            <a:lvl3pPr marL="2325688">
              <a:spcBef>
                <a:spcPct val="0"/>
              </a:spcBef>
              <a:defRPr>
                <a:solidFill>
                  <a:schemeClr val="tx1"/>
                </a:solidFill>
                <a:latin typeface="Arial" charset="0"/>
                <a:ea typeface="宋体" charset="-122"/>
              </a:defRPr>
            </a:lvl3pPr>
            <a:lvl4pPr marL="2505075">
              <a:spcBef>
                <a:spcPct val="0"/>
              </a:spcBef>
              <a:defRPr>
                <a:solidFill>
                  <a:schemeClr val="tx1"/>
                </a:solidFill>
                <a:latin typeface="Arial" charset="0"/>
                <a:ea typeface="宋体" charset="-122"/>
              </a:defRPr>
            </a:lvl4pPr>
            <a:lvl5pPr marL="2684463">
              <a:spcBef>
                <a:spcPct val="0"/>
              </a:spcBef>
              <a:defRPr>
                <a:solidFill>
                  <a:schemeClr val="tx1"/>
                </a:solidFill>
                <a:latin typeface="Arial" charset="0"/>
                <a:ea typeface="宋体" charset="-122"/>
              </a:defRPr>
            </a:lvl5pPr>
            <a:lvl6pPr marL="3141663" fontAlgn="base">
              <a:spcBef>
                <a:spcPct val="0"/>
              </a:spcBef>
              <a:spcAft>
                <a:spcPct val="0"/>
              </a:spcAft>
              <a:defRPr>
                <a:solidFill>
                  <a:schemeClr val="tx1"/>
                </a:solidFill>
                <a:latin typeface="Arial" charset="0"/>
                <a:ea typeface="宋体" charset="-122"/>
              </a:defRPr>
            </a:lvl6pPr>
            <a:lvl7pPr marL="3598863" fontAlgn="base">
              <a:spcBef>
                <a:spcPct val="0"/>
              </a:spcBef>
              <a:spcAft>
                <a:spcPct val="0"/>
              </a:spcAft>
              <a:defRPr>
                <a:solidFill>
                  <a:schemeClr val="tx1"/>
                </a:solidFill>
                <a:latin typeface="Arial" charset="0"/>
                <a:ea typeface="宋体" charset="-122"/>
              </a:defRPr>
            </a:lvl7pPr>
            <a:lvl8pPr marL="4056063" fontAlgn="base">
              <a:spcBef>
                <a:spcPct val="0"/>
              </a:spcBef>
              <a:spcAft>
                <a:spcPct val="0"/>
              </a:spcAft>
              <a:defRPr>
                <a:solidFill>
                  <a:schemeClr val="tx1"/>
                </a:solidFill>
                <a:latin typeface="Arial" charset="0"/>
                <a:ea typeface="宋体" charset="-122"/>
              </a:defRPr>
            </a:lvl8pPr>
            <a:lvl9pPr marL="4513263" fontAlgn="base">
              <a:spcBef>
                <a:spcPct val="0"/>
              </a:spcBef>
              <a:spcAft>
                <a:spcPct val="0"/>
              </a:spcAft>
              <a:defRPr>
                <a:solidFill>
                  <a:schemeClr val="tx1"/>
                </a:solidFill>
                <a:latin typeface="Arial" charset="0"/>
                <a:ea typeface="宋体" charset="-122"/>
              </a:defRPr>
            </a:lvl9pPr>
          </a:lstStyle>
          <a:p>
            <a:pPr algn="ctr">
              <a:lnSpc>
                <a:spcPct val="80000"/>
              </a:lnSpc>
              <a:defRPr/>
            </a:pPr>
            <a:r>
              <a:rPr lang="zh-CN" altLang="en-US" sz="2400" b="1" dirty="0">
                <a:latin typeface="楷体" panose="02010609060101010101" pitchFamily="49" charset="-122"/>
                <a:ea typeface="楷体" panose="02010609060101010101" pitchFamily="49" charset="-122"/>
              </a:rPr>
              <a:t>这是第</a:t>
            </a:r>
            <a:r>
              <a:rPr lang="en-US" altLang="zh-CN" sz="2400" b="1" dirty="0">
                <a:solidFill>
                  <a:srgbClr val="FF0000"/>
                </a:solidFill>
                <a:latin typeface="楷体" panose="02010609060101010101" pitchFamily="49" charset="-122"/>
                <a:ea typeface="楷体" panose="02010609060101010101" pitchFamily="49" charset="-122"/>
              </a:rPr>
              <a:t>1</a:t>
            </a:r>
            <a:r>
              <a:rPr lang="zh-CN" altLang="en-US" sz="2400" b="1" dirty="0">
                <a:latin typeface="楷体" panose="02010609060101010101" pitchFamily="49" charset="-122"/>
                <a:ea typeface="楷体" panose="02010609060101010101" pitchFamily="49" charset="-122"/>
              </a:rPr>
              <a:t>次光原子反应后的情况</a:t>
            </a:r>
            <a:endParaRPr lang="zh-CN" altLang="en-US" sz="2400" b="1" dirty="0">
              <a:solidFill>
                <a:srgbClr val="FF0000"/>
              </a:solidFill>
              <a:latin typeface="楷体" panose="02010609060101010101" pitchFamily="49" charset="-122"/>
              <a:ea typeface="楷体" panose="02010609060101010101" pitchFamily="49" charset="-122"/>
            </a:endParaRPr>
          </a:p>
        </p:txBody>
      </p:sp>
      <p:sp>
        <p:nvSpPr>
          <p:cNvPr id="36" name="TextBox 73">
            <a:extLst>
              <a:ext uri="{FF2B5EF4-FFF2-40B4-BE49-F238E27FC236}">
                <a16:creationId xmlns:a16="http://schemas.microsoft.com/office/drawing/2014/main" id="{42847D65-B09C-4653-8B17-76C8E92A63C6}"/>
              </a:ext>
            </a:extLst>
          </p:cNvPr>
          <p:cNvSpPr txBox="1"/>
          <p:nvPr/>
        </p:nvSpPr>
        <p:spPr>
          <a:xfrm>
            <a:off x="2133567" y="549758"/>
            <a:ext cx="1973617" cy="1785104"/>
          </a:xfrm>
          <a:prstGeom prst="rect">
            <a:avLst/>
          </a:prstGeom>
          <a:solidFill>
            <a:schemeClr val="bg1"/>
          </a:solidFill>
          <a:ln>
            <a:solidFill>
              <a:schemeClr val="tx1"/>
            </a:solidFill>
          </a:ln>
        </p:spPr>
        <p:txBody>
          <a:bodyPr wrap="none" rtlCol="0">
            <a:spAutoFit/>
          </a:bodyPr>
          <a:lstStyle/>
          <a:p>
            <a:pPr algn="ctr">
              <a:spcAft>
                <a:spcPts val="600"/>
              </a:spcAft>
            </a:pPr>
            <a:r>
              <a:rPr lang="en-US" altLang="zh-CN" dirty="0">
                <a:solidFill>
                  <a:srgbClr val="0000CC"/>
                </a:solidFill>
                <a:latin typeface="黑体" panose="02010609060101010101" pitchFamily="49" charset="-122"/>
                <a:ea typeface="黑体" panose="02010609060101010101" pitchFamily="49" charset="-122"/>
                <a:cs typeface="Times New Roman" panose="02020603050405020304" pitchFamily="18" charset="0"/>
              </a:rPr>
              <a:t>A.</a:t>
            </a:r>
            <a:r>
              <a:rPr lang="zh-CN" altLang="en-US" dirty="0">
                <a:solidFill>
                  <a:srgbClr val="0000CC"/>
                </a:solidFill>
                <a:latin typeface="黑体" panose="02010609060101010101" pitchFamily="49" charset="-122"/>
                <a:ea typeface="黑体" panose="02010609060101010101" pitchFamily="49" charset="-122"/>
                <a:cs typeface="Times New Roman" panose="02020603050405020304" pitchFamily="18" charset="0"/>
              </a:rPr>
              <a:t>光电效应</a:t>
            </a:r>
            <a:endParaRPr lang="en-US" altLang="zh-CN" dirty="0">
              <a:solidFill>
                <a:srgbClr val="0000CC"/>
              </a:solidFill>
              <a:latin typeface="黑体" panose="02010609060101010101" pitchFamily="49" charset="-122"/>
              <a:ea typeface="黑体" panose="02010609060101010101" pitchFamily="49" charset="-122"/>
              <a:cs typeface="Times New Roman" panose="02020603050405020304" pitchFamily="18" charset="0"/>
            </a:endParaRPr>
          </a:p>
          <a:p>
            <a:pPr marL="285750" indent="-285750">
              <a:spcAft>
                <a:spcPts val="600"/>
              </a:spcAft>
              <a:buFont typeface="Arial" panose="020B0604020202020204" pitchFamily="34" charset="0"/>
              <a:buChar char="•"/>
            </a:pPr>
            <a:r>
              <a:rPr lang="zh-CN" altLang="en-US" b="1" dirty="0">
                <a:solidFill>
                  <a:srgbClr val="FF0000"/>
                </a:solidFill>
                <a:latin typeface="黑体" panose="02010609060101010101" pitchFamily="49" charset="-122"/>
                <a:ea typeface="黑体" panose="02010609060101010101" pitchFamily="49" charset="-122"/>
                <a:cs typeface="Times New Roman" panose="02020603050405020304" pitchFamily="18" charset="0"/>
              </a:rPr>
              <a:t>光电子</a:t>
            </a:r>
            <a:endParaRPr lang="en-US" altLang="zh-CN" b="1" dirty="0">
              <a:solidFill>
                <a:srgbClr val="FF0000"/>
              </a:solidFill>
              <a:latin typeface="黑体" panose="02010609060101010101" pitchFamily="49" charset="-122"/>
              <a:ea typeface="黑体" panose="02010609060101010101" pitchFamily="49" charset="-122"/>
              <a:cs typeface="Times New Roman" panose="02020603050405020304" pitchFamily="18" charset="0"/>
            </a:endParaRPr>
          </a:p>
          <a:p>
            <a:pPr marL="285750" indent="-285750">
              <a:spcAft>
                <a:spcPts val="600"/>
              </a:spcAft>
              <a:buFont typeface="Arial" panose="020B0604020202020204" pitchFamily="34" charset="0"/>
              <a:buChar char="•"/>
            </a:pPr>
            <a:r>
              <a:rPr lang="zh-CN" altLang="en-US" dirty="0">
                <a:latin typeface="Times New Roman" panose="02020603050405020304" pitchFamily="18" charset="0"/>
                <a:ea typeface="楷体" panose="02010609060101010101" pitchFamily="49" charset="-122"/>
                <a:cs typeface="Times New Roman" panose="02020603050405020304" pitchFamily="18" charset="0"/>
              </a:rPr>
              <a:t>电离原子</a:t>
            </a:r>
            <a:endParaRPr lang="en-US" altLang="zh-CN" dirty="0">
              <a:latin typeface="Times New Roman" panose="02020603050405020304" pitchFamily="18" charset="0"/>
              <a:ea typeface="楷体" panose="02010609060101010101" pitchFamily="49" charset="-122"/>
              <a:cs typeface="Times New Roman" panose="02020603050405020304" pitchFamily="18" charset="0"/>
            </a:endParaRPr>
          </a:p>
          <a:p>
            <a:pPr marL="742950" lvl="1" indent="-285750">
              <a:spcAft>
                <a:spcPts val="600"/>
              </a:spcAft>
              <a:buFont typeface="Arial" panose="020B0604020202020204" pitchFamily="34" charset="0"/>
              <a:buChar char="•"/>
            </a:pPr>
            <a:r>
              <a:rPr lang="en-US" altLang="zh-CN" b="1" dirty="0">
                <a:solidFill>
                  <a:srgbClr val="FF0000"/>
                </a:solidFill>
                <a:latin typeface="黑体" panose="02010609060101010101" pitchFamily="49" charset="-122"/>
                <a:ea typeface="黑体" panose="02010609060101010101" pitchFamily="49" charset="-122"/>
                <a:cs typeface="Times New Roman" panose="02020603050405020304" pitchFamily="18" charset="0"/>
              </a:rPr>
              <a:t>Auger</a:t>
            </a:r>
            <a:r>
              <a:rPr lang="zh-CN" altLang="en-US" b="1" dirty="0">
                <a:solidFill>
                  <a:srgbClr val="FF0000"/>
                </a:solidFill>
                <a:latin typeface="黑体" panose="02010609060101010101" pitchFamily="49" charset="-122"/>
                <a:ea typeface="黑体" panose="02010609060101010101" pitchFamily="49" charset="-122"/>
                <a:cs typeface="Times New Roman" panose="02020603050405020304" pitchFamily="18" charset="0"/>
              </a:rPr>
              <a:t>电子</a:t>
            </a:r>
          </a:p>
          <a:p>
            <a:pPr marL="742950" lvl="1" indent="-285750">
              <a:spcAft>
                <a:spcPts val="600"/>
              </a:spcAft>
              <a:buFont typeface="Arial" panose="020B0604020202020204" pitchFamily="34" charset="0"/>
              <a:buChar char="•"/>
            </a:pPr>
            <a:r>
              <a:rPr lang="en-US" altLang="zh-CN" b="1" dirty="0">
                <a:solidFill>
                  <a:srgbClr val="0000CC"/>
                </a:solidFill>
                <a:latin typeface="Times New Roman" panose="02020603050405020304" pitchFamily="18" charset="0"/>
                <a:ea typeface="楷体" panose="02010609060101010101" pitchFamily="49" charset="-122"/>
                <a:cs typeface="Times New Roman" panose="02020603050405020304" pitchFamily="18" charset="0"/>
              </a:rPr>
              <a:t>X</a:t>
            </a:r>
            <a:r>
              <a:rPr lang="zh-CN" altLang="en-US" b="1" dirty="0">
                <a:solidFill>
                  <a:srgbClr val="0000CC"/>
                </a:solidFill>
                <a:latin typeface="Times New Roman" panose="02020603050405020304" pitchFamily="18" charset="0"/>
                <a:ea typeface="楷体" panose="02010609060101010101" pitchFamily="49" charset="-122"/>
                <a:cs typeface="Times New Roman" panose="02020603050405020304" pitchFamily="18" charset="0"/>
              </a:rPr>
              <a:t>射线</a:t>
            </a:r>
            <a:endParaRPr lang="en-US" altLang="zh-CN" b="1" dirty="0">
              <a:solidFill>
                <a:srgbClr val="0000CC"/>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37" name="TextBox 74">
            <a:extLst>
              <a:ext uri="{FF2B5EF4-FFF2-40B4-BE49-F238E27FC236}">
                <a16:creationId xmlns:a16="http://schemas.microsoft.com/office/drawing/2014/main" id="{7D9E767B-39F7-4B04-B1B3-7A728D9CACF6}"/>
              </a:ext>
            </a:extLst>
          </p:cNvPr>
          <p:cNvSpPr txBox="1"/>
          <p:nvPr/>
        </p:nvSpPr>
        <p:spPr>
          <a:xfrm>
            <a:off x="4870926" y="578358"/>
            <a:ext cx="1683474" cy="1077218"/>
          </a:xfrm>
          <a:prstGeom prst="rect">
            <a:avLst/>
          </a:prstGeom>
          <a:solidFill>
            <a:schemeClr val="bg1"/>
          </a:solidFill>
          <a:ln>
            <a:solidFill>
              <a:schemeClr val="tx1"/>
            </a:solidFill>
          </a:ln>
        </p:spPr>
        <p:txBody>
          <a:bodyPr wrap="none" rtlCol="0">
            <a:spAutoFit/>
          </a:bodyPr>
          <a:lstStyle/>
          <a:p>
            <a:pPr algn="ctr">
              <a:spcAft>
                <a:spcPts val="600"/>
              </a:spcAft>
            </a:pPr>
            <a:r>
              <a:rPr lang="en-US" altLang="zh-CN" dirty="0">
                <a:solidFill>
                  <a:srgbClr val="0000CC"/>
                </a:solidFill>
                <a:latin typeface="黑体" panose="02010609060101010101" pitchFamily="49" charset="-122"/>
                <a:ea typeface="黑体" panose="02010609060101010101" pitchFamily="49" charset="-122"/>
                <a:cs typeface="Times New Roman" panose="02020603050405020304" pitchFamily="18" charset="0"/>
              </a:rPr>
              <a:t>B.</a:t>
            </a:r>
            <a:r>
              <a:rPr lang="zh-CN" altLang="en-US" dirty="0">
                <a:solidFill>
                  <a:srgbClr val="0000CC"/>
                </a:solidFill>
                <a:latin typeface="黑体" panose="02010609060101010101" pitchFamily="49" charset="-122"/>
                <a:ea typeface="黑体" panose="02010609060101010101" pitchFamily="49" charset="-122"/>
                <a:cs typeface="Times New Roman" panose="02020603050405020304" pitchFamily="18" charset="0"/>
              </a:rPr>
              <a:t>康普顿散射</a:t>
            </a:r>
            <a:endParaRPr lang="en-US" altLang="zh-CN" dirty="0">
              <a:solidFill>
                <a:srgbClr val="0000CC"/>
              </a:solidFill>
              <a:latin typeface="黑体" panose="02010609060101010101" pitchFamily="49" charset="-122"/>
              <a:ea typeface="黑体" panose="02010609060101010101" pitchFamily="49" charset="-122"/>
              <a:cs typeface="Times New Roman" panose="02020603050405020304" pitchFamily="18" charset="0"/>
            </a:endParaRPr>
          </a:p>
          <a:p>
            <a:pPr marL="285750" indent="-285750">
              <a:spcAft>
                <a:spcPts val="600"/>
              </a:spcAft>
              <a:buFont typeface="Arial" panose="020B0604020202020204" pitchFamily="34" charset="0"/>
              <a:buChar char="•"/>
            </a:pPr>
            <a:r>
              <a:rPr lang="zh-CN" altLang="en-US" b="1" dirty="0">
                <a:solidFill>
                  <a:srgbClr val="FF0000"/>
                </a:solidFill>
                <a:latin typeface="黑体" panose="02010609060101010101" pitchFamily="49" charset="-122"/>
                <a:ea typeface="黑体" panose="02010609060101010101" pitchFamily="49" charset="-122"/>
                <a:cs typeface="Times New Roman" panose="02020603050405020304" pitchFamily="18" charset="0"/>
              </a:rPr>
              <a:t>反冲电子</a:t>
            </a:r>
            <a:endParaRPr lang="en-US" altLang="zh-CN" b="1" dirty="0">
              <a:solidFill>
                <a:srgbClr val="FF0000"/>
              </a:solidFill>
              <a:latin typeface="黑体" panose="02010609060101010101" pitchFamily="49" charset="-122"/>
              <a:ea typeface="黑体" panose="02010609060101010101" pitchFamily="49" charset="-122"/>
              <a:cs typeface="Times New Roman" panose="02020603050405020304" pitchFamily="18" charset="0"/>
            </a:endParaRPr>
          </a:p>
          <a:p>
            <a:pPr marL="285750" indent="-285750">
              <a:spcAft>
                <a:spcPts val="600"/>
              </a:spcAft>
              <a:buFont typeface="Arial" panose="020B0604020202020204" pitchFamily="34" charset="0"/>
              <a:buChar char="•"/>
            </a:pPr>
            <a:r>
              <a:rPr lang="zh-CN" altLang="en-US" b="1" dirty="0">
                <a:solidFill>
                  <a:srgbClr val="0000CC"/>
                </a:solidFill>
                <a:latin typeface="Times New Roman" panose="02020603050405020304" pitchFamily="18" charset="0"/>
                <a:ea typeface="楷体" panose="02010609060101010101" pitchFamily="49" charset="-122"/>
                <a:cs typeface="Times New Roman" panose="02020603050405020304" pitchFamily="18" charset="0"/>
              </a:rPr>
              <a:t>散射光子</a:t>
            </a:r>
            <a:endParaRPr lang="en-US" altLang="zh-CN" b="1" dirty="0">
              <a:solidFill>
                <a:srgbClr val="0000CC"/>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38" name="TextBox 75">
            <a:extLst>
              <a:ext uri="{FF2B5EF4-FFF2-40B4-BE49-F238E27FC236}">
                <a16:creationId xmlns:a16="http://schemas.microsoft.com/office/drawing/2014/main" id="{7E203F81-E7C5-4D3D-AB31-C130F910D2C8}"/>
              </a:ext>
            </a:extLst>
          </p:cNvPr>
          <p:cNvSpPr txBox="1"/>
          <p:nvPr/>
        </p:nvSpPr>
        <p:spPr>
          <a:xfrm>
            <a:off x="7033392" y="549758"/>
            <a:ext cx="2926827" cy="1785104"/>
          </a:xfrm>
          <a:prstGeom prst="rect">
            <a:avLst/>
          </a:prstGeom>
          <a:solidFill>
            <a:schemeClr val="bg1"/>
          </a:solidFill>
          <a:ln>
            <a:solidFill>
              <a:schemeClr val="tx1"/>
            </a:solidFill>
          </a:ln>
        </p:spPr>
        <p:txBody>
          <a:bodyPr wrap="none" rtlCol="0">
            <a:spAutoFit/>
          </a:bodyPr>
          <a:lstStyle/>
          <a:p>
            <a:pPr algn="ctr">
              <a:spcAft>
                <a:spcPts val="600"/>
              </a:spcAft>
            </a:pPr>
            <a:r>
              <a:rPr lang="en-US" altLang="zh-CN" dirty="0">
                <a:solidFill>
                  <a:srgbClr val="0000CC"/>
                </a:solidFill>
                <a:latin typeface="黑体" panose="02010609060101010101" pitchFamily="49" charset="-122"/>
                <a:ea typeface="黑体" panose="02010609060101010101" pitchFamily="49" charset="-122"/>
                <a:cs typeface="Times New Roman" panose="02020603050405020304" pitchFamily="18" charset="0"/>
              </a:rPr>
              <a:t>C.</a:t>
            </a:r>
            <a:r>
              <a:rPr lang="zh-CN" altLang="en-US" dirty="0">
                <a:solidFill>
                  <a:srgbClr val="0000CC"/>
                </a:solidFill>
                <a:latin typeface="黑体" panose="02010609060101010101" pitchFamily="49" charset="-122"/>
                <a:ea typeface="黑体" panose="02010609060101010101" pitchFamily="49" charset="-122"/>
                <a:cs typeface="Times New Roman" panose="02020603050405020304" pitchFamily="18" charset="0"/>
              </a:rPr>
              <a:t>电子对效应</a:t>
            </a:r>
            <a:endParaRPr lang="en-US" altLang="zh-CN" dirty="0">
              <a:solidFill>
                <a:srgbClr val="0000CC"/>
              </a:solidFill>
              <a:latin typeface="黑体" panose="02010609060101010101" pitchFamily="49" charset="-122"/>
              <a:ea typeface="黑体" panose="02010609060101010101" pitchFamily="49" charset="-122"/>
              <a:cs typeface="Times New Roman" panose="02020603050405020304" pitchFamily="18" charset="0"/>
            </a:endParaRPr>
          </a:p>
          <a:p>
            <a:pPr marL="285750" indent="-285750">
              <a:spcAft>
                <a:spcPts val="600"/>
              </a:spcAft>
              <a:buFont typeface="Arial" panose="020B0604020202020204" pitchFamily="34" charset="0"/>
              <a:buChar char="•"/>
            </a:pPr>
            <a:r>
              <a:rPr lang="zh-CN" altLang="en-US" b="1" dirty="0">
                <a:solidFill>
                  <a:srgbClr val="FF0000"/>
                </a:solidFill>
                <a:latin typeface="黑体" panose="02010609060101010101" pitchFamily="49" charset="-122"/>
                <a:ea typeface="黑体" panose="02010609060101010101" pitchFamily="49" charset="-122"/>
                <a:cs typeface="Times New Roman" panose="02020603050405020304" pitchFamily="18" charset="0"/>
              </a:rPr>
              <a:t>负电子</a:t>
            </a:r>
            <a:endParaRPr lang="en-US" altLang="zh-CN" b="1" dirty="0">
              <a:solidFill>
                <a:srgbClr val="FF0000"/>
              </a:solidFill>
              <a:latin typeface="黑体" panose="02010609060101010101" pitchFamily="49" charset="-122"/>
              <a:ea typeface="黑体" panose="02010609060101010101" pitchFamily="49" charset="-122"/>
              <a:cs typeface="Times New Roman" panose="02020603050405020304" pitchFamily="18" charset="0"/>
            </a:endParaRPr>
          </a:p>
          <a:p>
            <a:pPr marL="285750" indent="-285750">
              <a:spcAft>
                <a:spcPts val="600"/>
              </a:spcAft>
              <a:buFont typeface="Arial" panose="020B0604020202020204" pitchFamily="34" charset="0"/>
              <a:buChar char="•"/>
            </a:pPr>
            <a:r>
              <a:rPr lang="zh-CN" altLang="en-US" b="1" dirty="0">
                <a:solidFill>
                  <a:srgbClr val="FF0000"/>
                </a:solidFill>
                <a:latin typeface="黑体" panose="02010609060101010101" pitchFamily="49" charset="-122"/>
                <a:ea typeface="黑体" panose="02010609060101010101" pitchFamily="49" charset="-122"/>
                <a:cs typeface="Times New Roman" panose="02020603050405020304" pitchFamily="18" charset="0"/>
              </a:rPr>
              <a:t>正电子</a:t>
            </a:r>
            <a:endParaRPr lang="en-US" altLang="zh-CN" b="1" dirty="0">
              <a:solidFill>
                <a:srgbClr val="FF0000"/>
              </a:solidFill>
              <a:latin typeface="黑体" panose="02010609060101010101" pitchFamily="49" charset="-122"/>
              <a:ea typeface="黑体" panose="02010609060101010101" pitchFamily="49" charset="-122"/>
              <a:cs typeface="Times New Roman" panose="02020603050405020304" pitchFamily="18" charset="0"/>
            </a:endParaRPr>
          </a:p>
          <a:p>
            <a:pPr marL="742950" lvl="1" indent="-285750">
              <a:spcAft>
                <a:spcPts val="600"/>
              </a:spcAft>
              <a:buFont typeface="Arial" panose="020B0604020202020204" pitchFamily="34" charset="0"/>
              <a:buChar char="•"/>
            </a:pPr>
            <a:r>
              <a:rPr lang="zh-CN" altLang="en-US" b="1" dirty="0">
                <a:solidFill>
                  <a:srgbClr val="0000CC"/>
                </a:solidFill>
                <a:latin typeface="Times New Roman" panose="02020603050405020304" pitchFamily="18" charset="0"/>
                <a:ea typeface="楷体" panose="02010609060101010101" pitchFamily="49" charset="-122"/>
                <a:cs typeface="Times New Roman" panose="02020603050405020304" pitchFamily="18" charset="0"/>
              </a:rPr>
              <a:t>湮没光子</a:t>
            </a:r>
            <a:r>
              <a:rPr lang="en-US" altLang="zh-CN" b="1" dirty="0">
                <a:solidFill>
                  <a:srgbClr val="0000CC"/>
                </a:solidFill>
                <a:latin typeface="Times New Roman" panose="02020603050405020304" pitchFamily="18" charset="0"/>
                <a:ea typeface="楷体" panose="02010609060101010101" pitchFamily="49" charset="-122"/>
                <a:cs typeface="Times New Roman" panose="02020603050405020304" pitchFamily="18" charset="0"/>
              </a:rPr>
              <a:t>1</a:t>
            </a:r>
            <a:r>
              <a:rPr lang="zh-CN" altLang="en-US" b="1" dirty="0">
                <a:solidFill>
                  <a:srgbClr val="0000CC"/>
                </a:solidFill>
                <a:latin typeface="Times New Roman" panose="02020603050405020304" pitchFamily="18" charset="0"/>
                <a:ea typeface="楷体" panose="02010609060101010101" pitchFamily="49" charset="-122"/>
                <a:cs typeface="Times New Roman" panose="02020603050405020304" pitchFamily="18" charset="0"/>
              </a:rPr>
              <a:t>：</a:t>
            </a:r>
            <a:r>
              <a:rPr lang="en-US" altLang="zh-CN" b="1" dirty="0">
                <a:solidFill>
                  <a:srgbClr val="0000CC"/>
                </a:solidFill>
                <a:latin typeface="Times New Roman" panose="02020603050405020304" pitchFamily="18" charset="0"/>
                <a:ea typeface="楷体" panose="02010609060101010101" pitchFamily="49" charset="-122"/>
                <a:cs typeface="Times New Roman" panose="02020603050405020304" pitchFamily="18" charset="0"/>
              </a:rPr>
              <a:t>511keV</a:t>
            </a:r>
          </a:p>
          <a:p>
            <a:pPr marL="742950" lvl="1" indent="-285750">
              <a:spcAft>
                <a:spcPts val="600"/>
              </a:spcAft>
              <a:buFont typeface="Arial" panose="020B0604020202020204" pitchFamily="34" charset="0"/>
              <a:buChar char="•"/>
            </a:pPr>
            <a:r>
              <a:rPr lang="zh-CN" altLang="en-US" b="1" dirty="0">
                <a:solidFill>
                  <a:srgbClr val="0000CC"/>
                </a:solidFill>
                <a:latin typeface="Times New Roman" panose="02020603050405020304" pitchFamily="18" charset="0"/>
                <a:ea typeface="楷体" panose="02010609060101010101" pitchFamily="49" charset="-122"/>
                <a:cs typeface="Times New Roman" panose="02020603050405020304" pitchFamily="18" charset="0"/>
              </a:rPr>
              <a:t>湮没光子</a:t>
            </a:r>
            <a:r>
              <a:rPr lang="en-US" altLang="zh-CN" b="1" dirty="0">
                <a:solidFill>
                  <a:srgbClr val="0000CC"/>
                </a:solidFill>
                <a:latin typeface="Times New Roman" panose="02020603050405020304" pitchFamily="18" charset="0"/>
                <a:ea typeface="楷体" panose="02010609060101010101" pitchFamily="49" charset="-122"/>
                <a:cs typeface="Times New Roman" panose="02020603050405020304" pitchFamily="18" charset="0"/>
              </a:rPr>
              <a:t>2</a:t>
            </a:r>
            <a:r>
              <a:rPr lang="zh-CN" altLang="en-US" b="1" dirty="0">
                <a:solidFill>
                  <a:srgbClr val="0000CC"/>
                </a:solidFill>
                <a:latin typeface="Times New Roman" panose="02020603050405020304" pitchFamily="18" charset="0"/>
                <a:ea typeface="楷体" panose="02010609060101010101" pitchFamily="49" charset="-122"/>
                <a:cs typeface="Times New Roman" panose="02020603050405020304" pitchFamily="18" charset="0"/>
              </a:rPr>
              <a:t>：</a:t>
            </a:r>
            <a:r>
              <a:rPr lang="en-US" altLang="zh-CN" b="1" dirty="0">
                <a:solidFill>
                  <a:srgbClr val="0000CC"/>
                </a:solidFill>
                <a:latin typeface="Times New Roman" panose="02020603050405020304" pitchFamily="18" charset="0"/>
                <a:ea typeface="楷体" panose="02010609060101010101" pitchFamily="49" charset="-122"/>
                <a:cs typeface="Times New Roman" panose="02020603050405020304" pitchFamily="18" charset="0"/>
              </a:rPr>
              <a:t>511keV</a:t>
            </a:r>
          </a:p>
        </p:txBody>
      </p:sp>
      <p:sp>
        <p:nvSpPr>
          <p:cNvPr id="39" name="TextBox 76">
            <a:extLst>
              <a:ext uri="{FF2B5EF4-FFF2-40B4-BE49-F238E27FC236}">
                <a16:creationId xmlns:a16="http://schemas.microsoft.com/office/drawing/2014/main" id="{80335F3A-C361-40C6-A6E4-A80A19372255}"/>
              </a:ext>
            </a:extLst>
          </p:cNvPr>
          <p:cNvSpPr txBox="1"/>
          <p:nvPr/>
        </p:nvSpPr>
        <p:spPr>
          <a:xfrm>
            <a:off x="2514911" y="3142046"/>
            <a:ext cx="6768752" cy="369332"/>
          </a:xfrm>
          <a:prstGeom prst="rect">
            <a:avLst/>
          </a:prstGeom>
          <a:solidFill>
            <a:srgbClr val="FFFF00"/>
          </a:solidFill>
          <a:ln>
            <a:solidFill>
              <a:schemeClr val="tx1"/>
            </a:solidFill>
          </a:ln>
        </p:spPr>
        <p:txBody>
          <a:bodyPr wrap="square" rtlCol="0">
            <a:spAutoFit/>
          </a:bodyPr>
          <a:lstStyle/>
          <a:p>
            <a:pPr algn="ctr"/>
            <a:r>
              <a:rPr lang="zh-CN" altLang="en-US" dirty="0">
                <a:solidFill>
                  <a:srgbClr val="0000CC"/>
                </a:solidFill>
                <a:latin typeface="黑体" panose="02010609060101010101" pitchFamily="49" charset="-122"/>
                <a:ea typeface="黑体" panose="02010609060101010101" pitchFamily="49" charset="-122"/>
              </a:rPr>
              <a:t>光电效应，康普顿散射、（电子对效应）</a:t>
            </a:r>
          </a:p>
        </p:txBody>
      </p:sp>
      <p:grpSp>
        <p:nvGrpSpPr>
          <p:cNvPr id="40" name="组合 39">
            <a:extLst>
              <a:ext uri="{FF2B5EF4-FFF2-40B4-BE49-F238E27FC236}">
                <a16:creationId xmlns:a16="http://schemas.microsoft.com/office/drawing/2014/main" id="{5225D66A-3EFB-4B7F-8C12-AEC9CAF33715}"/>
              </a:ext>
            </a:extLst>
          </p:cNvPr>
          <p:cNvGrpSpPr/>
          <p:nvPr/>
        </p:nvGrpSpPr>
        <p:grpSpPr>
          <a:xfrm>
            <a:off x="2781639" y="1917910"/>
            <a:ext cx="936104" cy="1224136"/>
            <a:chOff x="1403648" y="2420888"/>
            <a:chExt cx="936104" cy="1224136"/>
          </a:xfrm>
        </p:grpSpPr>
        <p:sp>
          <p:nvSpPr>
            <p:cNvPr id="41" name="下箭头 40">
              <a:extLst>
                <a:ext uri="{FF2B5EF4-FFF2-40B4-BE49-F238E27FC236}">
                  <a16:creationId xmlns:a16="http://schemas.microsoft.com/office/drawing/2014/main" id="{D7A0FDEA-8E13-40AA-AAFD-835BD32CD527}"/>
                </a:ext>
              </a:extLst>
            </p:cNvPr>
            <p:cNvSpPr/>
            <p:nvPr/>
          </p:nvSpPr>
          <p:spPr>
            <a:xfrm>
              <a:off x="1700336" y="2925164"/>
              <a:ext cx="381344" cy="719860"/>
            </a:xfrm>
            <a:prstGeom prst="downArrow">
              <a:avLst/>
            </a:prstGeom>
            <a:solidFill>
              <a:srgbClr val="00FF00"/>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a:extLst>
                <a:ext uri="{FF2B5EF4-FFF2-40B4-BE49-F238E27FC236}">
                  <a16:creationId xmlns:a16="http://schemas.microsoft.com/office/drawing/2014/main" id="{16CCB91E-118F-43CB-9A44-5413BDF23A5F}"/>
                </a:ext>
              </a:extLst>
            </p:cNvPr>
            <p:cNvSpPr/>
            <p:nvPr/>
          </p:nvSpPr>
          <p:spPr>
            <a:xfrm>
              <a:off x="1403648" y="2420888"/>
              <a:ext cx="936104" cy="432268"/>
            </a:xfrm>
            <a:prstGeom prst="ellipse">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3" name="组合 42">
            <a:extLst>
              <a:ext uri="{FF2B5EF4-FFF2-40B4-BE49-F238E27FC236}">
                <a16:creationId xmlns:a16="http://schemas.microsoft.com/office/drawing/2014/main" id="{D3F03908-B82F-4B1D-AE6D-09207C3FD183}"/>
              </a:ext>
            </a:extLst>
          </p:cNvPr>
          <p:cNvGrpSpPr/>
          <p:nvPr/>
        </p:nvGrpSpPr>
        <p:grpSpPr>
          <a:xfrm>
            <a:off x="5157903" y="1223308"/>
            <a:ext cx="1080120" cy="1918738"/>
            <a:chOff x="3779912" y="1726286"/>
            <a:chExt cx="1080120" cy="1918738"/>
          </a:xfrm>
        </p:grpSpPr>
        <p:sp>
          <p:nvSpPr>
            <p:cNvPr id="44" name="下箭头 43">
              <a:extLst>
                <a:ext uri="{FF2B5EF4-FFF2-40B4-BE49-F238E27FC236}">
                  <a16:creationId xmlns:a16="http://schemas.microsoft.com/office/drawing/2014/main" id="{CA7E0A3F-80FD-4FED-9154-FA2E46B33944}"/>
                </a:ext>
              </a:extLst>
            </p:cNvPr>
            <p:cNvSpPr/>
            <p:nvPr/>
          </p:nvSpPr>
          <p:spPr>
            <a:xfrm>
              <a:off x="4139952" y="2230562"/>
              <a:ext cx="381344" cy="1414462"/>
            </a:xfrm>
            <a:prstGeom prst="downArrow">
              <a:avLst/>
            </a:prstGeom>
            <a:solidFill>
              <a:srgbClr val="00FF00"/>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a:extLst>
                <a:ext uri="{FF2B5EF4-FFF2-40B4-BE49-F238E27FC236}">
                  <a16:creationId xmlns:a16="http://schemas.microsoft.com/office/drawing/2014/main" id="{ABF5AE81-0EC1-4F93-ADDF-5BDAF9A77792}"/>
                </a:ext>
              </a:extLst>
            </p:cNvPr>
            <p:cNvSpPr/>
            <p:nvPr/>
          </p:nvSpPr>
          <p:spPr>
            <a:xfrm>
              <a:off x="3779912" y="1726286"/>
              <a:ext cx="1080120" cy="432268"/>
            </a:xfrm>
            <a:prstGeom prst="ellipse">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6" name="组合 45">
            <a:extLst>
              <a:ext uri="{FF2B5EF4-FFF2-40B4-BE49-F238E27FC236}">
                <a16:creationId xmlns:a16="http://schemas.microsoft.com/office/drawing/2014/main" id="{3DEBEA03-6C36-4EC7-9AF9-5644F8576FF2}"/>
              </a:ext>
            </a:extLst>
          </p:cNvPr>
          <p:cNvGrpSpPr/>
          <p:nvPr/>
        </p:nvGrpSpPr>
        <p:grpSpPr>
          <a:xfrm>
            <a:off x="7575401" y="1511449"/>
            <a:ext cx="2479046" cy="1630597"/>
            <a:chOff x="6197410" y="2014427"/>
            <a:chExt cx="2479046" cy="1630597"/>
          </a:xfrm>
        </p:grpSpPr>
        <p:sp>
          <p:nvSpPr>
            <p:cNvPr id="47" name="下箭头 46">
              <a:extLst>
                <a:ext uri="{FF2B5EF4-FFF2-40B4-BE49-F238E27FC236}">
                  <a16:creationId xmlns:a16="http://schemas.microsoft.com/office/drawing/2014/main" id="{16743AF9-BE13-4574-BFC2-CFD8BBCDBA5D}"/>
                </a:ext>
              </a:extLst>
            </p:cNvPr>
            <p:cNvSpPr/>
            <p:nvPr/>
          </p:nvSpPr>
          <p:spPr>
            <a:xfrm>
              <a:off x="7359008" y="3068960"/>
              <a:ext cx="381344" cy="576064"/>
            </a:xfrm>
            <a:prstGeom prst="downArrow">
              <a:avLst/>
            </a:prstGeom>
            <a:solidFill>
              <a:srgbClr val="00FF00"/>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a:extLst>
                <a:ext uri="{FF2B5EF4-FFF2-40B4-BE49-F238E27FC236}">
                  <a16:creationId xmlns:a16="http://schemas.microsoft.com/office/drawing/2014/main" id="{207B6EFE-A50B-4D7F-AA3E-E0CE7E139DDA}"/>
                </a:ext>
              </a:extLst>
            </p:cNvPr>
            <p:cNvSpPr/>
            <p:nvPr/>
          </p:nvSpPr>
          <p:spPr>
            <a:xfrm>
              <a:off x="6197410" y="2014427"/>
              <a:ext cx="2479046" cy="923365"/>
            </a:xfrm>
            <a:prstGeom prst="ellipse">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9" name="Text Box 49">
            <a:extLst>
              <a:ext uri="{FF2B5EF4-FFF2-40B4-BE49-F238E27FC236}">
                <a16:creationId xmlns:a16="http://schemas.microsoft.com/office/drawing/2014/main" id="{B7DCC8DC-2988-49DE-822F-8171C00FA5FA}"/>
              </a:ext>
            </a:extLst>
          </p:cNvPr>
          <p:cNvSpPr txBox="1">
            <a:spLocks noChangeArrowheads="1"/>
          </p:cNvSpPr>
          <p:nvPr/>
        </p:nvSpPr>
        <p:spPr bwMode="auto">
          <a:xfrm>
            <a:off x="2349591" y="5665083"/>
            <a:ext cx="3689086" cy="646331"/>
          </a:xfrm>
          <a:prstGeom prst="rect">
            <a:avLst/>
          </a:prstGeom>
          <a:noFill/>
          <a:ln w="19050" algn="ctr">
            <a:solidFill>
              <a:schemeClr val="bg1">
                <a:lumMod val="65000"/>
              </a:schemeClr>
            </a:solidFill>
            <a:miter lim="800000"/>
            <a:headEnd/>
            <a:tailEnd/>
          </a:ln>
          <a:effectLst/>
          <a:extLst>
            <a:ext uri="{909E8E84-426E-40DD-AFC4-6F175D3DCCD1}">
              <a14:hiddenFill xmlns:a14="http://schemas.microsoft.com/office/drawing/2010/main">
                <a:solidFill>
                  <a:schemeClr val="bg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2057400" indent="-2057400">
              <a:spcBef>
                <a:spcPct val="0"/>
              </a:spcBef>
              <a:defRPr>
                <a:solidFill>
                  <a:schemeClr val="tx1"/>
                </a:solidFill>
                <a:latin typeface="Arial" charset="0"/>
                <a:ea typeface="宋体" charset="-122"/>
              </a:defRPr>
            </a:lvl1pPr>
            <a:lvl2pPr>
              <a:spcBef>
                <a:spcPct val="0"/>
              </a:spcBef>
              <a:defRPr>
                <a:solidFill>
                  <a:schemeClr val="tx1"/>
                </a:solidFill>
                <a:latin typeface="Arial" charset="0"/>
                <a:ea typeface="宋体" charset="-122"/>
              </a:defRPr>
            </a:lvl2pPr>
            <a:lvl3pPr>
              <a:spcBef>
                <a:spcPct val="0"/>
              </a:spcBef>
              <a:defRPr>
                <a:solidFill>
                  <a:schemeClr val="tx1"/>
                </a:solidFill>
                <a:latin typeface="Arial" charset="0"/>
                <a:ea typeface="宋体" charset="-122"/>
              </a:defRPr>
            </a:lvl3pPr>
            <a:lvl4pPr>
              <a:spcBef>
                <a:spcPct val="0"/>
              </a:spcBef>
              <a:defRPr>
                <a:solidFill>
                  <a:schemeClr val="tx1"/>
                </a:solidFill>
                <a:latin typeface="Arial" charset="0"/>
                <a:ea typeface="宋体" charset="-122"/>
              </a:defRPr>
            </a:lvl4pPr>
            <a:lvl5pPr>
              <a:spcBef>
                <a:spcPct val="0"/>
              </a:spcBef>
              <a:defRPr>
                <a:solidFill>
                  <a:schemeClr val="tx1"/>
                </a:solidFill>
                <a:latin typeface="Arial" charset="0"/>
                <a:ea typeface="宋体" charset="-122"/>
              </a:defRPr>
            </a:lvl5pPr>
            <a:lvl6pPr fontAlgn="base">
              <a:spcBef>
                <a:spcPct val="0"/>
              </a:spcBef>
              <a:spcAft>
                <a:spcPct val="0"/>
              </a:spcAft>
              <a:defRPr>
                <a:solidFill>
                  <a:schemeClr val="tx1"/>
                </a:solidFill>
                <a:latin typeface="Arial" charset="0"/>
                <a:ea typeface="宋体" charset="-122"/>
              </a:defRPr>
            </a:lvl6pPr>
            <a:lvl7pPr fontAlgn="base">
              <a:spcBef>
                <a:spcPct val="0"/>
              </a:spcBef>
              <a:spcAft>
                <a:spcPct val="0"/>
              </a:spcAft>
              <a:defRPr>
                <a:solidFill>
                  <a:schemeClr val="tx1"/>
                </a:solidFill>
                <a:latin typeface="Arial" charset="0"/>
                <a:ea typeface="宋体" charset="-122"/>
              </a:defRPr>
            </a:lvl7pPr>
            <a:lvl8pPr fontAlgn="base">
              <a:spcBef>
                <a:spcPct val="0"/>
              </a:spcBef>
              <a:spcAft>
                <a:spcPct val="0"/>
              </a:spcAft>
              <a:defRPr>
                <a:solidFill>
                  <a:schemeClr val="tx1"/>
                </a:solidFill>
                <a:latin typeface="Arial" charset="0"/>
                <a:ea typeface="宋体" charset="-122"/>
              </a:defRPr>
            </a:lvl8pPr>
            <a:lvl9pPr fontAlgn="base">
              <a:spcBef>
                <a:spcPct val="0"/>
              </a:spcBef>
              <a:spcAft>
                <a:spcPct val="0"/>
              </a:spcAft>
              <a:defRPr>
                <a:solidFill>
                  <a:schemeClr val="tx1"/>
                </a:solidFill>
                <a:latin typeface="Arial" charset="0"/>
                <a:ea typeface="宋体" charset="-122"/>
              </a:defRPr>
            </a:lvl9pPr>
          </a:lstStyle>
          <a:p>
            <a:pPr algn="ctr">
              <a:defRPr/>
            </a:pPr>
            <a:r>
              <a:rPr lang="zh-CN" altLang="en-US" b="1" dirty="0">
                <a:latin typeface="Times New Roman" pitchFamily="18" charset="0"/>
                <a:ea typeface="楷体_GB2312" pitchFamily="49" charset="-122"/>
              </a:rPr>
              <a:t>第</a:t>
            </a:r>
            <a:r>
              <a:rPr lang="en-US" altLang="zh-CN" b="1" dirty="0">
                <a:solidFill>
                  <a:srgbClr val="FF0000"/>
                </a:solidFill>
                <a:latin typeface="Times New Roman" pitchFamily="18" charset="0"/>
                <a:ea typeface="楷体_GB2312" pitchFamily="49" charset="-122"/>
              </a:rPr>
              <a:t>1</a:t>
            </a:r>
            <a:r>
              <a:rPr lang="zh-CN" altLang="en-US" b="1" dirty="0">
                <a:latin typeface="Times New Roman" pitchFamily="18" charset="0"/>
                <a:ea typeface="楷体_GB2312" pitchFamily="49" charset="-122"/>
              </a:rPr>
              <a:t>次反应</a:t>
            </a:r>
            <a:r>
              <a:rPr lang="zh-CN" altLang="en-US" b="1" dirty="0">
                <a:solidFill>
                  <a:srgbClr val="FF0000"/>
                </a:solidFill>
                <a:latin typeface="Times New Roman" pitchFamily="18" charset="0"/>
                <a:ea typeface="楷体_GB2312" pitchFamily="49" charset="-122"/>
              </a:rPr>
              <a:t>＋</a:t>
            </a:r>
            <a:r>
              <a:rPr lang="zh-CN" altLang="en-US" b="1" dirty="0">
                <a:latin typeface="Times New Roman" pitchFamily="18" charset="0"/>
                <a:ea typeface="楷体_GB2312" pitchFamily="49" charset="-122"/>
              </a:rPr>
              <a:t>第</a:t>
            </a:r>
            <a:r>
              <a:rPr lang="en-US" altLang="zh-CN" b="1" dirty="0">
                <a:solidFill>
                  <a:srgbClr val="FF0000"/>
                </a:solidFill>
                <a:latin typeface="Times New Roman" pitchFamily="18" charset="0"/>
                <a:ea typeface="楷体_GB2312" pitchFamily="49" charset="-122"/>
              </a:rPr>
              <a:t>2</a:t>
            </a:r>
            <a:r>
              <a:rPr lang="zh-CN" altLang="en-US" b="1" dirty="0">
                <a:latin typeface="Times New Roman" pitchFamily="18" charset="0"/>
                <a:ea typeface="楷体_GB2312" pitchFamily="49" charset="-122"/>
              </a:rPr>
              <a:t>次反应</a:t>
            </a:r>
            <a:r>
              <a:rPr lang="zh-CN" altLang="en-US" b="1" dirty="0">
                <a:solidFill>
                  <a:srgbClr val="FF0000"/>
                </a:solidFill>
                <a:latin typeface="Times New Roman" pitchFamily="18" charset="0"/>
                <a:ea typeface="楷体_GB2312" pitchFamily="49" charset="-122"/>
              </a:rPr>
              <a:t>＋</a:t>
            </a:r>
            <a:r>
              <a:rPr lang="en-US" altLang="zh-CN" b="1" dirty="0">
                <a:latin typeface="Times New Roman" pitchFamily="18" charset="0"/>
                <a:ea typeface="楷体_GB2312" pitchFamily="49" charset="-122"/>
              </a:rPr>
              <a:t>……</a:t>
            </a:r>
          </a:p>
          <a:p>
            <a:pPr algn="ctr">
              <a:defRPr/>
            </a:pPr>
            <a:r>
              <a:rPr lang="zh-CN" altLang="en-US" b="1" dirty="0">
                <a:solidFill>
                  <a:srgbClr val="FF0000"/>
                </a:solidFill>
                <a:latin typeface="Times New Roman" pitchFamily="18" charset="0"/>
                <a:ea typeface="黑体" pitchFamily="49" charset="-122"/>
              </a:rPr>
              <a:t>探测器难以区分多次反应！</a:t>
            </a:r>
          </a:p>
        </p:txBody>
      </p:sp>
    </p:spTree>
    <p:extLst>
      <p:ext uri="{BB962C8B-B14F-4D97-AF65-F5344CB8AC3E}">
        <p14:creationId xmlns:p14="http://schemas.microsoft.com/office/powerpoint/2010/main" val="1037617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down)">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37"/>
                                        </p:tgtEl>
                                        <p:attrNameLst>
                                          <p:attrName>style.visibility</p:attrName>
                                        </p:attrNameLst>
                                      </p:cBhvr>
                                      <p:to>
                                        <p:strVal val="visible"/>
                                      </p:to>
                                    </p:set>
                                    <p:animEffect transition="in" filter="wipe(up)">
                                      <p:cBhvr>
                                        <p:cTn id="12" dur="500"/>
                                        <p:tgtEl>
                                          <p:spTgt spid="3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wipe(down)">
                                      <p:cBhvr>
                                        <p:cTn id="17" dur="500"/>
                                        <p:tgtEl>
                                          <p:spTgt spid="2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38"/>
                                        </p:tgtEl>
                                        <p:attrNameLst>
                                          <p:attrName>style.visibility</p:attrName>
                                        </p:attrNameLst>
                                      </p:cBhvr>
                                      <p:to>
                                        <p:strVal val="visible"/>
                                      </p:to>
                                    </p:set>
                                    <p:animEffect transition="in" filter="wipe(up)">
                                      <p:cBhvr>
                                        <p:cTn id="22" dur="500"/>
                                        <p:tgtEl>
                                          <p:spTgt spid="3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wipe(down)">
                                      <p:cBhvr>
                                        <p:cTn id="27" dur="500"/>
                                        <p:tgtEl>
                                          <p:spTgt spid="21"/>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35"/>
                                        </p:tgtEl>
                                        <p:attrNameLst>
                                          <p:attrName>style.visibility</p:attrName>
                                        </p:attrNameLst>
                                      </p:cBhvr>
                                      <p:to>
                                        <p:strVal val="visible"/>
                                      </p:to>
                                    </p:set>
                                    <p:animEffect transition="in" filter="wipe(left)">
                                      <p:cBhvr>
                                        <p:cTn id="32" dur="500"/>
                                        <p:tgtEl>
                                          <p:spTgt spid="35"/>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nodeType="clickEffect">
                                  <p:stCondLst>
                                    <p:cond delay="0"/>
                                  </p:stCondLst>
                                  <p:childTnLst>
                                    <p:set>
                                      <p:cBhvr>
                                        <p:cTn id="36" dur="1" fill="hold">
                                          <p:stCondLst>
                                            <p:cond delay="0"/>
                                          </p:stCondLst>
                                        </p:cTn>
                                        <p:tgtEl>
                                          <p:spTgt spid="40"/>
                                        </p:tgtEl>
                                        <p:attrNameLst>
                                          <p:attrName>style.visibility</p:attrName>
                                        </p:attrNameLst>
                                      </p:cBhvr>
                                      <p:to>
                                        <p:strVal val="visible"/>
                                      </p:to>
                                    </p:set>
                                    <p:animEffect transition="in" filter="wipe(up)">
                                      <p:cBhvr>
                                        <p:cTn id="37" dur="500"/>
                                        <p:tgtEl>
                                          <p:spTgt spid="40"/>
                                        </p:tgtEl>
                                      </p:cBhvr>
                                    </p:animEffect>
                                  </p:childTnLst>
                                </p:cTn>
                              </p:par>
                            </p:childTnLst>
                          </p:cTn>
                        </p:par>
                        <p:par>
                          <p:cTn id="38" fill="hold">
                            <p:stCondLst>
                              <p:cond delay="500"/>
                            </p:stCondLst>
                            <p:childTnLst>
                              <p:par>
                                <p:cTn id="39" presetID="22" presetClass="entr" presetSubtype="8" fill="hold" grpId="0" nodeType="afterEffect">
                                  <p:stCondLst>
                                    <p:cond delay="0"/>
                                  </p:stCondLst>
                                  <p:childTnLst>
                                    <p:set>
                                      <p:cBhvr>
                                        <p:cTn id="40" dur="1" fill="hold">
                                          <p:stCondLst>
                                            <p:cond delay="0"/>
                                          </p:stCondLst>
                                        </p:cTn>
                                        <p:tgtEl>
                                          <p:spTgt spid="39"/>
                                        </p:tgtEl>
                                        <p:attrNameLst>
                                          <p:attrName>style.visibility</p:attrName>
                                        </p:attrNameLst>
                                      </p:cBhvr>
                                      <p:to>
                                        <p:strVal val="visible"/>
                                      </p:to>
                                    </p:set>
                                    <p:animEffect transition="in" filter="wipe(left)">
                                      <p:cBhvr>
                                        <p:cTn id="41" dur="500"/>
                                        <p:tgtEl>
                                          <p:spTgt spid="39"/>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4" fill="hold" nodeType="clickEffect">
                                  <p:stCondLst>
                                    <p:cond delay="0"/>
                                  </p:stCondLst>
                                  <p:childTnLst>
                                    <p:set>
                                      <p:cBhvr>
                                        <p:cTn id="45" dur="1" fill="hold">
                                          <p:stCondLst>
                                            <p:cond delay="0"/>
                                          </p:stCondLst>
                                        </p:cTn>
                                        <p:tgtEl>
                                          <p:spTgt spid="9"/>
                                        </p:tgtEl>
                                        <p:attrNameLst>
                                          <p:attrName>style.visibility</p:attrName>
                                        </p:attrNameLst>
                                      </p:cBhvr>
                                      <p:to>
                                        <p:strVal val="visible"/>
                                      </p:to>
                                    </p:set>
                                    <p:animEffect transition="in" filter="wipe(down)">
                                      <p:cBhvr>
                                        <p:cTn id="46" dur="500"/>
                                        <p:tgtEl>
                                          <p:spTgt spid="9"/>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1" fill="hold" nodeType="clickEffect">
                                  <p:stCondLst>
                                    <p:cond delay="0"/>
                                  </p:stCondLst>
                                  <p:childTnLst>
                                    <p:set>
                                      <p:cBhvr>
                                        <p:cTn id="50" dur="1" fill="hold">
                                          <p:stCondLst>
                                            <p:cond delay="0"/>
                                          </p:stCondLst>
                                        </p:cTn>
                                        <p:tgtEl>
                                          <p:spTgt spid="43"/>
                                        </p:tgtEl>
                                        <p:attrNameLst>
                                          <p:attrName>style.visibility</p:attrName>
                                        </p:attrNameLst>
                                      </p:cBhvr>
                                      <p:to>
                                        <p:strVal val="visible"/>
                                      </p:to>
                                    </p:set>
                                    <p:animEffect transition="in" filter="wipe(up)">
                                      <p:cBhvr>
                                        <p:cTn id="51" dur="500"/>
                                        <p:tgtEl>
                                          <p:spTgt spid="43"/>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4" fill="hold" nodeType="clickEffect">
                                  <p:stCondLst>
                                    <p:cond delay="0"/>
                                  </p:stCondLst>
                                  <p:childTnLst>
                                    <p:set>
                                      <p:cBhvr>
                                        <p:cTn id="55" dur="1" fill="hold">
                                          <p:stCondLst>
                                            <p:cond delay="0"/>
                                          </p:stCondLst>
                                        </p:cTn>
                                        <p:tgtEl>
                                          <p:spTgt spid="29"/>
                                        </p:tgtEl>
                                        <p:attrNameLst>
                                          <p:attrName>style.visibility</p:attrName>
                                        </p:attrNameLst>
                                      </p:cBhvr>
                                      <p:to>
                                        <p:strVal val="visible"/>
                                      </p:to>
                                    </p:set>
                                    <p:animEffect transition="in" filter="wipe(down)">
                                      <p:cBhvr>
                                        <p:cTn id="56" dur="500"/>
                                        <p:tgtEl>
                                          <p:spTgt spid="29"/>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1" fill="hold" nodeType="clickEffect">
                                  <p:stCondLst>
                                    <p:cond delay="0"/>
                                  </p:stCondLst>
                                  <p:childTnLst>
                                    <p:set>
                                      <p:cBhvr>
                                        <p:cTn id="60" dur="1" fill="hold">
                                          <p:stCondLst>
                                            <p:cond delay="0"/>
                                          </p:stCondLst>
                                        </p:cTn>
                                        <p:tgtEl>
                                          <p:spTgt spid="46"/>
                                        </p:tgtEl>
                                        <p:attrNameLst>
                                          <p:attrName>style.visibility</p:attrName>
                                        </p:attrNameLst>
                                      </p:cBhvr>
                                      <p:to>
                                        <p:strVal val="visible"/>
                                      </p:to>
                                    </p:set>
                                    <p:animEffect transition="in" filter="wipe(up)">
                                      <p:cBhvr>
                                        <p:cTn id="61" dur="500"/>
                                        <p:tgtEl>
                                          <p:spTgt spid="46"/>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4" fill="hold" nodeType="clickEffect">
                                  <p:stCondLst>
                                    <p:cond delay="0"/>
                                  </p:stCondLst>
                                  <p:childTnLst>
                                    <p:set>
                                      <p:cBhvr>
                                        <p:cTn id="65" dur="1" fill="hold">
                                          <p:stCondLst>
                                            <p:cond delay="0"/>
                                          </p:stCondLst>
                                        </p:cTn>
                                        <p:tgtEl>
                                          <p:spTgt spid="32"/>
                                        </p:tgtEl>
                                        <p:attrNameLst>
                                          <p:attrName>style.visibility</p:attrName>
                                        </p:attrNameLst>
                                      </p:cBhvr>
                                      <p:to>
                                        <p:strVal val="visible"/>
                                      </p:to>
                                    </p:set>
                                    <p:animEffect transition="in" filter="wipe(down)">
                                      <p:cBhvr>
                                        <p:cTn id="66" dur="500"/>
                                        <p:tgtEl>
                                          <p:spTgt spid="32"/>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8" fill="hold" grpId="0" nodeType="clickEffect">
                                  <p:stCondLst>
                                    <p:cond delay="0"/>
                                  </p:stCondLst>
                                  <p:childTnLst>
                                    <p:set>
                                      <p:cBhvr>
                                        <p:cTn id="70" dur="1" fill="hold">
                                          <p:stCondLst>
                                            <p:cond delay="0"/>
                                          </p:stCondLst>
                                        </p:cTn>
                                        <p:tgtEl>
                                          <p:spTgt spid="49"/>
                                        </p:tgtEl>
                                        <p:attrNameLst>
                                          <p:attrName>style.visibility</p:attrName>
                                        </p:attrNameLst>
                                      </p:cBhvr>
                                      <p:to>
                                        <p:strVal val="visible"/>
                                      </p:to>
                                    </p:set>
                                    <p:animEffect transition="in" filter="wipe(left)">
                                      <p:cBhvr>
                                        <p:cTn id="71"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7" grpId="0" animBg="1"/>
      <p:bldP spid="38" grpId="0" animBg="1"/>
      <p:bldP spid="39" grpId="0" animBg="1"/>
      <p:bldP spid="49"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91F4F6D-94C8-442F-BB22-68C900A8EF7A}"/>
              </a:ext>
            </a:extLst>
          </p:cNvPr>
          <p:cNvSpPr>
            <a:spLocks noGrp="1"/>
          </p:cNvSpPr>
          <p:nvPr>
            <p:ph idx="13"/>
          </p:nvPr>
        </p:nvSpPr>
        <p:spPr>
          <a:solidFill>
            <a:schemeClr val="bg1">
              <a:lumMod val="95000"/>
            </a:schemeClr>
          </a:solidFill>
        </p:spPr>
        <p:txBody>
          <a:bodyPr>
            <a:normAutofit fontScale="92500" lnSpcReduction="10000"/>
          </a:bodyPr>
          <a:lstStyle/>
          <a:p>
            <a:r>
              <a:rPr lang="zh-CN" altLang="en-US" dirty="0"/>
              <a:t>第十二章 辐射测量方法</a:t>
            </a:r>
          </a:p>
        </p:txBody>
      </p:sp>
      <p:sp>
        <p:nvSpPr>
          <p:cNvPr id="3" name="内容占位符 2">
            <a:extLst>
              <a:ext uri="{FF2B5EF4-FFF2-40B4-BE49-F238E27FC236}">
                <a16:creationId xmlns:a16="http://schemas.microsoft.com/office/drawing/2014/main" id="{A75CAED3-680C-4758-9290-D7F83464047C}"/>
              </a:ext>
            </a:extLst>
          </p:cNvPr>
          <p:cNvSpPr>
            <a:spLocks noGrp="1"/>
          </p:cNvSpPr>
          <p:nvPr>
            <p:ph idx="14"/>
          </p:nvPr>
        </p:nvSpPr>
        <p:spPr>
          <a:solidFill>
            <a:schemeClr val="accent6">
              <a:lumMod val="20000"/>
              <a:lumOff val="80000"/>
            </a:schemeClr>
          </a:solidFill>
          <a:ln>
            <a:solidFill>
              <a:schemeClr val="bg1"/>
            </a:solidFill>
          </a:ln>
          <a:effectLst>
            <a:outerShdw blurRad="50800" dist="38100" dir="5400000" algn="t" rotWithShape="0">
              <a:prstClr val="black">
                <a:alpha val="40000"/>
              </a:prstClr>
            </a:outerShdw>
          </a:effectLst>
        </p:spPr>
        <p:txBody>
          <a:bodyPr vert="horz" lIns="91440" tIns="45720" rIns="91440" bIns="45720" rtlCol="0">
            <a:normAutofit fontScale="92500" lnSpcReduction="10000"/>
          </a:bodyPr>
          <a:lstStyle/>
          <a:p>
            <a:r>
              <a:rPr lang="en-US" altLang="zh-CN" dirty="0"/>
              <a:t>12.3 </a:t>
            </a:r>
            <a:r>
              <a:rPr lang="zh-CN" altLang="en-US" dirty="0"/>
              <a:t>能量测量</a:t>
            </a:r>
          </a:p>
        </p:txBody>
      </p:sp>
      <p:sp>
        <p:nvSpPr>
          <p:cNvPr id="4" name="内容占位符 3">
            <a:extLst>
              <a:ext uri="{FF2B5EF4-FFF2-40B4-BE49-F238E27FC236}">
                <a16:creationId xmlns:a16="http://schemas.microsoft.com/office/drawing/2014/main" id="{8CB15751-05D1-4CAC-9F8C-D89B3F972815}"/>
              </a:ext>
            </a:extLst>
          </p:cNvPr>
          <p:cNvSpPr>
            <a:spLocks noGrp="1"/>
          </p:cNvSpPr>
          <p:nvPr>
            <p:ph idx="15"/>
          </p:nvPr>
        </p:nvSpPr>
        <p:spPr>
          <a:xfrm>
            <a:off x="5170096" y="1"/>
            <a:ext cx="1516454" cy="284671"/>
          </a:xfrm>
          <a:solidFill>
            <a:schemeClr val="accent4">
              <a:lumMod val="20000"/>
              <a:lumOff val="80000"/>
            </a:schemeClr>
          </a:solidFill>
        </p:spPr>
        <p:txBody>
          <a:bodyPr>
            <a:normAutofit fontScale="92500" lnSpcReduction="10000"/>
          </a:bodyPr>
          <a:lstStyle/>
          <a:p>
            <a:r>
              <a:rPr lang="zh-CN" altLang="en-US" dirty="0"/>
              <a:t>三</a:t>
            </a:r>
            <a:r>
              <a:rPr lang="en-US" altLang="zh-CN" dirty="0"/>
              <a:t>.  </a:t>
            </a:r>
            <a:r>
              <a:rPr lang="el-GR" altLang="zh-CN" dirty="0"/>
              <a:t>γ</a:t>
            </a:r>
            <a:r>
              <a:rPr lang="zh-CN" altLang="en-US" dirty="0"/>
              <a:t>能谱分析</a:t>
            </a:r>
          </a:p>
        </p:txBody>
      </p:sp>
      <p:sp>
        <p:nvSpPr>
          <p:cNvPr id="6" name="内容占位符 5">
            <a:extLst>
              <a:ext uri="{FF2B5EF4-FFF2-40B4-BE49-F238E27FC236}">
                <a16:creationId xmlns:a16="http://schemas.microsoft.com/office/drawing/2014/main" id="{225DD959-7233-4906-B0F2-40D0DD5DFFD4}"/>
              </a:ext>
            </a:extLst>
          </p:cNvPr>
          <p:cNvSpPr>
            <a:spLocks noGrp="1"/>
          </p:cNvSpPr>
          <p:nvPr>
            <p:ph idx="16"/>
          </p:nvPr>
        </p:nvSpPr>
        <p:spPr>
          <a:xfrm>
            <a:off x="6722493" y="1"/>
            <a:ext cx="3114497" cy="284671"/>
          </a:xfrm>
          <a:solidFill>
            <a:srgbClr val="FFFF00"/>
          </a:solidFill>
        </p:spPr>
        <p:txBody>
          <a:bodyPr>
            <a:normAutofit fontScale="92500" lnSpcReduction="10000"/>
          </a:bodyPr>
          <a:lstStyle/>
          <a:p>
            <a:r>
              <a:rPr lang="en-US" altLang="zh-CN" sz="1600" b="1" dirty="0">
                <a:solidFill>
                  <a:srgbClr val="0000FF"/>
                </a:solidFill>
                <a:latin typeface="Times New Roman" panose="02020603050405020304" pitchFamily="18" charset="0"/>
                <a:cs typeface="Times New Roman" panose="02020603050405020304" pitchFamily="18" charset="0"/>
              </a:rPr>
              <a:t>II. </a:t>
            </a:r>
            <a:r>
              <a:rPr lang="el-GR" altLang="zh-CN" sz="1600" b="1" dirty="0">
                <a:solidFill>
                  <a:srgbClr val="0000FF"/>
                </a:solidFill>
                <a:latin typeface="Times New Roman" panose="02020603050405020304" pitchFamily="18" charset="0"/>
                <a:cs typeface="Times New Roman" panose="02020603050405020304" pitchFamily="18" charset="0"/>
              </a:rPr>
              <a:t>γ</a:t>
            </a: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射线在探测器中如何</a:t>
            </a:r>
            <a:r>
              <a:rPr lang="zh-CN" altLang="en-US" sz="1600" b="1" dirty="0">
                <a:solidFill>
                  <a:srgbClr val="FF0000"/>
                </a:solidFill>
                <a:latin typeface="Times New Roman" panose="02020603050405020304" pitchFamily="18" charset="0"/>
                <a:ea typeface="黑体" pitchFamily="49" charset="-122"/>
                <a:cs typeface="Times New Roman" panose="02020603050405020304" pitchFamily="18" charset="0"/>
              </a:rPr>
              <a:t>沉积能量</a:t>
            </a: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a:t>
            </a:r>
            <a:endParaRPr lang="zh-CN" altLang="en-US" sz="1600" dirty="0"/>
          </a:p>
        </p:txBody>
      </p:sp>
      <p:sp>
        <p:nvSpPr>
          <p:cNvPr id="12" name="内容占位符 5">
            <a:extLst>
              <a:ext uri="{FF2B5EF4-FFF2-40B4-BE49-F238E27FC236}">
                <a16:creationId xmlns:a16="http://schemas.microsoft.com/office/drawing/2014/main" id="{E8A7AC99-9B0B-44C1-843E-99BCD12B4B81}"/>
              </a:ext>
            </a:extLst>
          </p:cNvPr>
          <p:cNvSpPr txBox="1">
            <a:spLocks/>
          </p:cNvSpPr>
          <p:nvPr/>
        </p:nvSpPr>
        <p:spPr>
          <a:xfrm>
            <a:off x="9836989" y="7706"/>
            <a:ext cx="2355010" cy="284671"/>
          </a:xfrm>
          <a:prstGeom prst="rect">
            <a:avLst/>
          </a:prstGeom>
          <a:solidFill>
            <a:srgbClr val="003366"/>
          </a:solidFill>
          <a:ln>
            <a:solidFill>
              <a:schemeClr val="bg1"/>
            </a:solidFill>
          </a:ln>
          <a:effectLst>
            <a:outerShdw blurRad="50800" dist="38100" dir="5400000" algn="t" rotWithShape="0">
              <a:prstClr val="black">
                <a:alpha val="40000"/>
              </a:prstClr>
            </a:outerShdw>
          </a:effectLst>
        </p:spPr>
        <p:txBody>
          <a:bodyPr vert="horz" lIns="91440" tIns="45720" rIns="91440" bIns="45720" rtlCol="0">
            <a:normAutofit fontScale="92500" lnSpcReduction="10000"/>
          </a:bodyPr>
          <a:lstStyle>
            <a:defPPr>
              <a:defRPr lang="zh-CN"/>
            </a:defPPr>
            <a:lvl1pPr indent="0">
              <a:lnSpc>
                <a:spcPct val="90000"/>
              </a:lnSpc>
              <a:spcBef>
                <a:spcPts val="1000"/>
              </a:spcBef>
              <a:buFontTx/>
              <a:buNone/>
              <a:defRPr sz="1600" b="1">
                <a:solidFill>
                  <a:srgbClr val="FFFF00"/>
                </a:solidFill>
                <a:latin typeface="华文楷体" panose="02010600040101010101" pitchFamily="2" charset="-122"/>
                <a:ea typeface="华文楷体" panose="02010600040101010101" pitchFamily="2" charset="-122"/>
              </a:defRPr>
            </a:lvl1pPr>
            <a:lvl2pPr indent="0">
              <a:lnSpc>
                <a:spcPct val="90000"/>
              </a:lnSpc>
              <a:spcBef>
                <a:spcPts val="500"/>
              </a:spcBef>
              <a:buFontTx/>
              <a:buNone/>
              <a:defRPr sz="2400">
                <a:latin typeface="华文宋体" panose="02010600040101010101" pitchFamily="2" charset="-122"/>
                <a:ea typeface="华文宋体" panose="02010600040101010101" pitchFamily="2" charset="-122"/>
              </a:defRPr>
            </a:lvl2pPr>
            <a:lvl3pPr indent="0">
              <a:lnSpc>
                <a:spcPct val="90000"/>
              </a:lnSpc>
              <a:spcBef>
                <a:spcPts val="500"/>
              </a:spcBef>
              <a:buFontTx/>
              <a:buNone/>
              <a:defRPr sz="2000">
                <a:latin typeface="华文宋体" panose="02010600040101010101" pitchFamily="2" charset="-122"/>
                <a:ea typeface="华文宋体" panose="02010600040101010101" pitchFamily="2" charset="-122"/>
              </a:defRPr>
            </a:lvl3pPr>
            <a:lvl4pPr indent="0">
              <a:lnSpc>
                <a:spcPct val="90000"/>
              </a:lnSpc>
              <a:spcBef>
                <a:spcPts val="500"/>
              </a:spcBef>
              <a:buFontTx/>
              <a:buNone/>
              <a:defRPr>
                <a:latin typeface="华文宋体" panose="02010600040101010101" pitchFamily="2" charset="-122"/>
                <a:ea typeface="华文宋体" panose="02010600040101010101" pitchFamily="2" charset="-122"/>
              </a:defRPr>
            </a:lvl4pPr>
            <a:lvl5pPr indent="0">
              <a:lnSpc>
                <a:spcPct val="90000"/>
              </a:lnSpc>
              <a:spcBef>
                <a:spcPts val="500"/>
              </a:spcBef>
              <a:buFontTx/>
              <a:buNone/>
              <a:defRPr>
                <a:latin typeface="华文宋体" panose="02010600040101010101" pitchFamily="2" charset="-122"/>
                <a:ea typeface="华文宋体" panose="02010600040101010101" pitchFamily="2"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zh-CN" altLang="en-US" dirty="0"/>
              <a:t>（</a:t>
            </a:r>
            <a:r>
              <a:rPr lang="en-US" altLang="zh-CN" dirty="0"/>
              <a:t>1</a:t>
            </a:r>
            <a:r>
              <a:rPr lang="zh-CN" altLang="en-US" dirty="0"/>
              <a:t>）</a:t>
            </a:r>
            <a:r>
              <a:rPr lang="en-US" altLang="zh-CN" dirty="0"/>
              <a:t>γ→</a:t>
            </a:r>
            <a:r>
              <a:rPr lang="zh-CN" altLang="en-US" dirty="0"/>
              <a:t>次级电子</a:t>
            </a:r>
          </a:p>
        </p:txBody>
      </p:sp>
      <p:pic>
        <p:nvPicPr>
          <p:cNvPr id="50" name="图片 7">
            <a:extLst>
              <a:ext uri="{FF2B5EF4-FFF2-40B4-BE49-F238E27FC236}">
                <a16:creationId xmlns:a16="http://schemas.microsoft.com/office/drawing/2014/main" id="{B9E2B5B3-52AA-403B-B7A5-8429DCF4D7F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3169" t="10571" r="19665" b="28950"/>
          <a:stretch/>
        </p:blipFill>
        <p:spPr bwMode="auto">
          <a:xfrm>
            <a:off x="5467542" y="292377"/>
            <a:ext cx="3672408" cy="329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1" name="组合 50">
            <a:extLst>
              <a:ext uri="{FF2B5EF4-FFF2-40B4-BE49-F238E27FC236}">
                <a16:creationId xmlns:a16="http://schemas.microsoft.com/office/drawing/2014/main" id="{BD6696B2-AB42-461A-ADA0-9DF42C1B2806}"/>
              </a:ext>
            </a:extLst>
          </p:cNvPr>
          <p:cNvGrpSpPr/>
          <p:nvPr/>
        </p:nvGrpSpPr>
        <p:grpSpPr>
          <a:xfrm>
            <a:off x="519220" y="381421"/>
            <a:ext cx="4179874" cy="3020662"/>
            <a:chOff x="714884" y="925838"/>
            <a:chExt cx="5962141" cy="4308650"/>
          </a:xfrm>
        </p:grpSpPr>
        <p:sp>
          <p:nvSpPr>
            <p:cNvPr id="52" name="任意多边形 51">
              <a:extLst>
                <a:ext uri="{FF2B5EF4-FFF2-40B4-BE49-F238E27FC236}">
                  <a16:creationId xmlns:a16="http://schemas.microsoft.com/office/drawing/2014/main" id="{D3C9CF98-4DD7-4475-B32F-D06C2028BE4F}"/>
                </a:ext>
              </a:extLst>
            </p:cNvPr>
            <p:cNvSpPr/>
            <p:nvPr/>
          </p:nvSpPr>
          <p:spPr>
            <a:xfrm>
              <a:off x="714884" y="2725648"/>
              <a:ext cx="1218568" cy="220327"/>
            </a:xfrm>
            <a:custGeom>
              <a:avLst/>
              <a:gdLst>
                <a:gd name="connsiteX0" fmla="*/ 0 w 10232572"/>
                <a:gd name="connsiteY0" fmla="*/ 348359 h 740264"/>
                <a:gd name="connsiteX1" fmla="*/ 725715 w 10232572"/>
                <a:gd name="connsiteY1" fmla="*/ 14531 h 740264"/>
                <a:gd name="connsiteX2" fmla="*/ 1436915 w 10232572"/>
                <a:gd name="connsiteY2" fmla="*/ 362874 h 740264"/>
                <a:gd name="connsiteX3" fmla="*/ 2133600 w 10232572"/>
                <a:gd name="connsiteY3" fmla="*/ 725731 h 740264"/>
                <a:gd name="connsiteX4" fmla="*/ 2844800 w 10232572"/>
                <a:gd name="connsiteY4" fmla="*/ 377388 h 740264"/>
                <a:gd name="connsiteX5" fmla="*/ 3556000 w 10232572"/>
                <a:gd name="connsiteY5" fmla="*/ 16 h 740264"/>
                <a:gd name="connsiteX6" fmla="*/ 4252686 w 10232572"/>
                <a:gd name="connsiteY6" fmla="*/ 391902 h 740264"/>
                <a:gd name="connsiteX7" fmla="*/ 4963886 w 10232572"/>
                <a:gd name="connsiteY7" fmla="*/ 740245 h 740264"/>
                <a:gd name="connsiteX8" fmla="*/ 5675086 w 10232572"/>
                <a:gd name="connsiteY8" fmla="*/ 377388 h 740264"/>
                <a:gd name="connsiteX9" fmla="*/ 6386286 w 10232572"/>
                <a:gd name="connsiteY9" fmla="*/ 16 h 740264"/>
                <a:gd name="connsiteX10" fmla="*/ 7097486 w 10232572"/>
                <a:gd name="connsiteY10" fmla="*/ 377388 h 740264"/>
                <a:gd name="connsiteX11" fmla="*/ 9114972 w 10232572"/>
                <a:gd name="connsiteY11" fmla="*/ 406416 h 740264"/>
                <a:gd name="connsiteX12" fmla="*/ 10232572 w 10232572"/>
                <a:gd name="connsiteY12" fmla="*/ 406416 h 740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232572" h="740264">
                  <a:moveTo>
                    <a:pt x="0" y="348359"/>
                  </a:moveTo>
                  <a:cubicBezTo>
                    <a:pt x="243114" y="180235"/>
                    <a:pt x="486229" y="12112"/>
                    <a:pt x="725715" y="14531"/>
                  </a:cubicBezTo>
                  <a:cubicBezTo>
                    <a:pt x="965201" y="16950"/>
                    <a:pt x="1202268" y="244341"/>
                    <a:pt x="1436915" y="362874"/>
                  </a:cubicBezTo>
                  <a:cubicBezTo>
                    <a:pt x="1671562" y="481407"/>
                    <a:pt x="1898953" y="723312"/>
                    <a:pt x="2133600" y="725731"/>
                  </a:cubicBezTo>
                  <a:cubicBezTo>
                    <a:pt x="2368248" y="728150"/>
                    <a:pt x="2607733" y="498341"/>
                    <a:pt x="2844800" y="377388"/>
                  </a:cubicBezTo>
                  <a:cubicBezTo>
                    <a:pt x="3081867" y="256435"/>
                    <a:pt x="3321352" y="-2403"/>
                    <a:pt x="3556000" y="16"/>
                  </a:cubicBezTo>
                  <a:cubicBezTo>
                    <a:pt x="3790648" y="2435"/>
                    <a:pt x="4018038" y="268531"/>
                    <a:pt x="4252686" y="391902"/>
                  </a:cubicBezTo>
                  <a:cubicBezTo>
                    <a:pt x="4487334" y="515273"/>
                    <a:pt x="4726819" y="742664"/>
                    <a:pt x="4963886" y="740245"/>
                  </a:cubicBezTo>
                  <a:cubicBezTo>
                    <a:pt x="5200953" y="737826"/>
                    <a:pt x="5438019" y="500759"/>
                    <a:pt x="5675086" y="377388"/>
                  </a:cubicBezTo>
                  <a:cubicBezTo>
                    <a:pt x="5912153" y="254017"/>
                    <a:pt x="6149219" y="16"/>
                    <a:pt x="6386286" y="16"/>
                  </a:cubicBezTo>
                  <a:cubicBezTo>
                    <a:pt x="6623353" y="16"/>
                    <a:pt x="6642705" y="309655"/>
                    <a:pt x="7097486" y="377388"/>
                  </a:cubicBezTo>
                  <a:cubicBezTo>
                    <a:pt x="7552267" y="445121"/>
                    <a:pt x="9114972" y="406416"/>
                    <a:pt x="9114972" y="406416"/>
                  </a:cubicBezTo>
                  <a:lnTo>
                    <a:pt x="10232572" y="406416"/>
                  </a:lnTo>
                </a:path>
              </a:pathLst>
            </a:custGeom>
            <a:noFill/>
            <a:ln w="28575">
              <a:solidFill>
                <a:srgbClr val="FF0000"/>
              </a:solidFill>
              <a:headEnd type="none" w="med" len="med"/>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3" name="组合 52">
              <a:extLst>
                <a:ext uri="{FF2B5EF4-FFF2-40B4-BE49-F238E27FC236}">
                  <a16:creationId xmlns:a16="http://schemas.microsoft.com/office/drawing/2014/main" id="{8AD3EBBA-3A13-4105-AEAB-9C037D5F1BFC}"/>
                </a:ext>
              </a:extLst>
            </p:cNvPr>
            <p:cNvGrpSpPr/>
            <p:nvPr/>
          </p:nvGrpSpPr>
          <p:grpSpPr>
            <a:xfrm>
              <a:off x="2754903" y="925838"/>
              <a:ext cx="3778137" cy="3720216"/>
              <a:chOff x="2754903" y="837102"/>
              <a:chExt cx="3778137" cy="3720216"/>
            </a:xfrm>
          </p:grpSpPr>
          <p:sp>
            <p:nvSpPr>
              <p:cNvPr id="66" name="椭圆 65">
                <a:extLst>
                  <a:ext uri="{FF2B5EF4-FFF2-40B4-BE49-F238E27FC236}">
                    <a16:creationId xmlns:a16="http://schemas.microsoft.com/office/drawing/2014/main" id="{E0D106EF-9132-45BD-AE7D-8770C268EC5A}"/>
                  </a:ext>
                </a:extLst>
              </p:cNvPr>
              <p:cNvSpPr/>
              <p:nvPr/>
            </p:nvSpPr>
            <p:spPr>
              <a:xfrm>
                <a:off x="2824843" y="884909"/>
                <a:ext cx="3672409" cy="3672409"/>
              </a:xfrm>
              <a:prstGeom prst="ellipse">
                <a:avLst/>
              </a:pr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7" name="组合 66">
                <a:extLst>
                  <a:ext uri="{FF2B5EF4-FFF2-40B4-BE49-F238E27FC236}">
                    <a16:creationId xmlns:a16="http://schemas.microsoft.com/office/drawing/2014/main" id="{D39EA7B8-F19D-4058-90F5-F17D578DF053}"/>
                  </a:ext>
                </a:extLst>
              </p:cNvPr>
              <p:cNvGrpSpPr/>
              <p:nvPr/>
            </p:nvGrpSpPr>
            <p:grpSpPr>
              <a:xfrm>
                <a:off x="4723147" y="837102"/>
                <a:ext cx="139880" cy="139880"/>
                <a:chOff x="1664288" y="2420888"/>
                <a:chExt cx="288032" cy="288032"/>
              </a:xfrm>
            </p:grpSpPr>
            <p:sp>
              <p:nvSpPr>
                <p:cNvPr id="175" name="椭圆 174">
                  <a:extLst>
                    <a:ext uri="{FF2B5EF4-FFF2-40B4-BE49-F238E27FC236}">
                      <a16:creationId xmlns:a16="http://schemas.microsoft.com/office/drawing/2014/main" id="{68F4C727-92AA-4C6D-A97E-4D772E1FEE43}"/>
                    </a:ext>
                  </a:extLst>
                </p:cNvPr>
                <p:cNvSpPr/>
                <p:nvPr/>
              </p:nvSpPr>
              <p:spPr>
                <a:xfrm>
                  <a:off x="1664288" y="2420888"/>
                  <a:ext cx="288032" cy="288032"/>
                </a:xfrm>
                <a:prstGeom prst="ellipse">
                  <a:avLst/>
                </a:prstGeom>
                <a:solidFill>
                  <a:srgbClr val="66FF33"/>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6" name="减号 175">
                  <a:extLst>
                    <a:ext uri="{FF2B5EF4-FFF2-40B4-BE49-F238E27FC236}">
                      <a16:creationId xmlns:a16="http://schemas.microsoft.com/office/drawing/2014/main" id="{DC7D5EA0-CD3F-4057-9442-37CA0D887BCB}"/>
                    </a:ext>
                  </a:extLst>
                </p:cNvPr>
                <p:cNvSpPr/>
                <p:nvPr/>
              </p:nvSpPr>
              <p:spPr>
                <a:xfrm>
                  <a:off x="1736296" y="2492896"/>
                  <a:ext cx="144016" cy="144016"/>
                </a:xfrm>
                <a:prstGeom prst="mathMinus">
                  <a:avLst/>
                </a:prstGeom>
                <a:solidFill>
                  <a:srgbClr val="0000FF"/>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8" name="组合 67">
                <a:extLst>
                  <a:ext uri="{FF2B5EF4-FFF2-40B4-BE49-F238E27FC236}">
                    <a16:creationId xmlns:a16="http://schemas.microsoft.com/office/drawing/2014/main" id="{463DBB98-7398-41B7-BA13-645A6886C487}"/>
                  </a:ext>
                </a:extLst>
              </p:cNvPr>
              <p:cNvGrpSpPr/>
              <p:nvPr/>
            </p:nvGrpSpPr>
            <p:grpSpPr>
              <a:xfrm>
                <a:off x="5824842" y="1340508"/>
                <a:ext cx="139880" cy="139880"/>
                <a:chOff x="1664288" y="2420888"/>
                <a:chExt cx="288032" cy="288032"/>
              </a:xfrm>
            </p:grpSpPr>
            <p:sp>
              <p:nvSpPr>
                <p:cNvPr id="173" name="椭圆 172">
                  <a:extLst>
                    <a:ext uri="{FF2B5EF4-FFF2-40B4-BE49-F238E27FC236}">
                      <a16:creationId xmlns:a16="http://schemas.microsoft.com/office/drawing/2014/main" id="{A5AB902E-6980-4080-9D33-146EA6C3723C}"/>
                    </a:ext>
                  </a:extLst>
                </p:cNvPr>
                <p:cNvSpPr/>
                <p:nvPr/>
              </p:nvSpPr>
              <p:spPr>
                <a:xfrm>
                  <a:off x="1664288" y="2420888"/>
                  <a:ext cx="288032" cy="288032"/>
                </a:xfrm>
                <a:prstGeom prst="ellipse">
                  <a:avLst/>
                </a:prstGeom>
                <a:solidFill>
                  <a:srgbClr val="66FF33"/>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4" name="减号 173">
                  <a:extLst>
                    <a:ext uri="{FF2B5EF4-FFF2-40B4-BE49-F238E27FC236}">
                      <a16:creationId xmlns:a16="http://schemas.microsoft.com/office/drawing/2014/main" id="{669545B2-ECA2-4AD0-8CE4-7637C1DEB1E2}"/>
                    </a:ext>
                  </a:extLst>
                </p:cNvPr>
                <p:cNvSpPr/>
                <p:nvPr/>
              </p:nvSpPr>
              <p:spPr>
                <a:xfrm>
                  <a:off x="1736296" y="2492896"/>
                  <a:ext cx="144016" cy="144016"/>
                </a:xfrm>
                <a:prstGeom prst="mathMinus">
                  <a:avLst/>
                </a:prstGeom>
                <a:solidFill>
                  <a:srgbClr val="0000FF"/>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9" name="组合 68">
                <a:extLst>
                  <a:ext uri="{FF2B5EF4-FFF2-40B4-BE49-F238E27FC236}">
                    <a16:creationId xmlns:a16="http://schemas.microsoft.com/office/drawing/2014/main" id="{FF6FB632-3D3D-4B18-8B5B-8889E34FC0CE}"/>
                  </a:ext>
                </a:extLst>
              </p:cNvPr>
              <p:cNvGrpSpPr/>
              <p:nvPr/>
            </p:nvGrpSpPr>
            <p:grpSpPr>
              <a:xfrm>
                <a:off x="6393160" y="2436079"/>
                <a:ext cx="139880" cy="139880"/>
                <a:chOff x="1664288" y="2420888"/>
                <a:chExt cx="288032" cy="288032"/>
              </a:xfrm>
            </p:grpSpPr>
            <p:sp>
              <p:nvSpPr>
                <p:cNvPr id="171" name="椭圆 170">
                  <a:extLst>
                    <a:ext uri="{FF2B5EF4-FFF2-40B4-BE49-F238E27FC236}">
                      <a16:creationId xmlns:a16="http://schemas.microsoft.com/office/drawing/2014/main" id="{324A108A-D3D3-432C-BC09-BD3FD12658EB}"/>
                    </a:ext>
                  </a:extLst>
                </p:cNvPr>
                <p:cNvSpPr/>
                <p:nvPr/>
              </p:nvSpPr>
              <p:spPr>
                <a:xfrm>
                  <a:off x="1664288" y="2420888"/>
                  <a:ext cx="288032" cy="288032"/>
                </a:xfrm>
                <a:prstGeom prst="ellipse">
                  <a:avLst/>
                </a:prstGeom>
                <a:solidFill>
                  <a:srgbClr val="66FF33"/>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2" name="减号 171">
                  <a:extLst>
                    <a:ext uri="{FF2B5EF4-FFF2-40B4-BE49-F238E27FC236}">
                      <a16:creationId xmlns:a16="http://schemas.microsoft.com/office/drawing/2014/main" id="{0E5AB365-6EA1-475D-97E9-F9C86E409044}"/>
                    </a:ext>
                  </a:extLst>
                </p:cNvPr>
                <p:cNvSpPr/>
                <p:nvPr/>
              </p:nvSpPr>
              <p:spPr>
                <a:xfrm>
                  <a:off x="1736296" y="2492896"/>
                  <a:ext cx="144016" cy="144016"/>
                </a:xfrm>
                <a:prstGeom prst="mathMinus">
                  <a:avLst/>
                </a:prstGeom>
                <a:solidFill>
                  <a:srgbClr val="0000FF"/>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0" name="组合 69">
                <a:extLst>
                  <a:ext uri="{FF2B5EF4-FFF2-40B4-BE49-F238E27FC236}">
                    <a16:creationId xmlns:a16="http://schemas.microsoft.com/office/drawing/2014/main" id="{A92F2F76-931C-4692-ABAF-CAF8C50D9952}"/>
                  </a:ext>
                </a:extLst>
              </p:cNvPr>
              <p:cNvGrpSpPr/>
              <p:nvPr/>
            </p:nvGrpSpPr>
            <p:grpSpPr>
              <a:xfrm>
                <a:off x="6189101" y="3630954"/>
                <a:ext cx="139880" cy="139880"/>
                <a:chOff x="1664288" y="2420888"/>
                <a:chExt cx="288032" cy="288032"/>
              </a:xfrm>
            </p:grpSpPr>
            <p:sp>
              <p:nvSpPr>
                <p:cNvPr id="169" name="椭圆 168">
                  <a:extLst>
                    <a:ext uri="{FF2B5EF4-FFF2-40B4-BE49-F238E27FC236}">
                      <a16:creationId xmlns:a16="http://schemas.microsoft.com/office/drawing/2014/main" id="{FE4F4181-7987-46E8-B2C1-FD734B459703}"/>
                    </a:ext>
                  </a:extLst>
                </p:cNvPr>
                <p:cNvSpPr/>
                <p:nvPr/>
              </p:nvSpPr>
              <p:spPr>
                <a:xfrm>
                  <a:off x="1664288" y="2420888"/>
                  <a:ext cx="288032" cy="288032"/>
                </a:xfrm>
                <a:prstGeom prst="ellipse">
                  <a:avLst/>
                </a:prstGeom>
                <a:solidFill>
                  <a:srgbClr val="66FF33"/>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0" name="减号 169">
                  <a:extLst>
                    <a:ext uri="{FF2B5EF4-FFF2-40B4-BE49-F238E27FC236}">
                      <a16:creationId xmlns:a16="http://schemas.microsoft.com/office/drawing/2014/main" id="{9A397E15-EB25-435E-BC4D-8F9405D45138}"/>
                    </a:ext>
                  </a:extLst>
                </p:cNvPr>
                <p:cNvSpPr/>
                <p:nvPr/>
              </p:nvSpPr>
              <p:spPr>
                <a:xfrm>
                  <a:off x="1736296" y="2492896"/>
                  <a:ext cx="144016" cy="144016"/>
                </a:xfrm>
                <a:prstGeom prst="mathMinus">
                  <a:avLst/>
                </a:prstGeom>
                <a:solidFill>
                  <a:srgbClr val="0000FF"/>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1" name="组合 70">
                <a:extLst>
                  <a:ext uri="{FF2B5EF4-FFF2-40B4-BE49-F238E27FC236}">
                    <a16:creationId xmlns:a16="http://schemas.microsoft.com/office/drawing/2014/main" id="{467C9F2F-399C-429A-A2B2-B44B6F1EF469}"/>
                  </a:ext>
                </a:extLst>
              </p:cNvPr>
              <p:cNvGrpSpPr/>
              <p:nvPr/>
            </p:nvGrpSpPr>
            <p:grpSpPr>
              <a:xfrm>
                <a:off x="4985083" y="4417438"/>
                <a:ext cx="139880" cy="139880"/>
                <a:chOff x="1664288" y="2420888"/>
                <a:chExt cx="288032" cy="288032"/>
              </a:xfrm>
            </p:grpSpPr>
            <p:sp>
              <p:nvSpPr>
                <p:cNvPr id="167" name="椭圆 166">
                  <a:extLst>
                    <a:ext uri="{FF2B5EF4-FFF2-40B4-BE49-F238E27FC236}">
                      <a16:creationId xmlns:a16="http://schemas.microsoft.com/office/drawing/2014/main" id="{FB9C1D85-5EC7-4397-843E-A0BD7424D8A0}"/>
                    </a:ext>
                  </a:extLst>
                </p:cNvPr>
                <p:cNvSpPr/>
                <p:nvPr/>
              </p:nvSpPr>
              <p:spPr>
                <a:xfrm>
                  <a:off x="1664288" y="2420888"/>
                  <a:ext cx="288032" cy="288032"/>
                </a:xfrm>
                <a:prstGeom prst="ellipse">
                  <a:avLst/>
                </a:prstGeom>
                <a:solidFill>
                  <a:srgbClr val="66FF33"/>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8" name="减号 167">
                  <a:extLst>
                    <a:ext uri="{FF2B5EF4-FFF2-40B4-BE49-F238E27FC236}">
                      <a16:creationId xmlns:a16="http://schemas.microsoft.com/office/drawing/2014/main" id="{84321D56-426B-42E4-B1AF-EA701E6F83D2}"/>
                    </a:ext>
                  </a:extLst>
                </p:cNvPr>
                <p:cNvSpPr/>
                <p:nvPr/>
              </p:nvSpPr>
              <p:spPr>
                <a:xfrm>
                  <a:off x="1736296" y="2492896"/>
                  <a:ext cx="144016" cy="144016"/>
                </a:xfrm>
                <a:prstGeom prst="mathMinus">
                  <a:avLst/>
                </a:prstGeom>
                <a:solidFill>
                  <a:srgbClr val="0000FF"/>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2" name="组合 71">
                <a:extLst>
                  <a:ext uri="{FF2B5EF4-FFF2-40B4-BE49-F238E27FC236}">
                    <a16:creationId xmlns:a16="http://schemas.microsoft.com/office/drawing/2014/main" id="{823C983C-AFA5-4F0E-9637-E621E83F9333}"/>
                  </a:ext>
                </a:extLst>
              </p:cNvPr>
              <p:cNvGrpSpPr/>
              <p:nvPr/>
            </p:nvGrpSpPr>
            <p:grpSpPr>
              <a:xfrm>
                <a:off x="3423975" y="4063002"/>
                <a:ext cx="139880" cy="139880"/>
                <a:chOff x="1664288" y="2420888"/>
                <a:chExt cx="288032" cy="288032"/>
              </a:xfrm>
            </p:grpSpPr>
            <p:sp>
              <p:nvSpPr>
                <p:cNvPr id="165" name="椭圆 164">
                  <a:extLst>
                    <a:ext uri="{FF2B5EF4-FFF2-40B4-BE49-F238E27FC236}">
                      <a16:creationId xmlns:a16="http://schemas.microsoft.com/office/drawing/2014/main" id="{9BEA5771-A557-4624-A581-8B569E1647E7}"/>
                    </a:ext>
                  </a:extLst>
                </p:cNvPr>
                <p:cNvSpPr/>
                <p:nvPr/>
              </p:nvSpPr>
              <p:spPr>
                <a:xfrm>
                  <a:off x="1664288" y="2420888"/>
                  <a:ext cx="288032" cy="288032"/>
                </a:xfrm>
                <a:prstGeom prst="ellipse">
                  <a:avLst/>
                </a:prstGeom>
                <a:solidFill>
                  <a:srgbClr val="66FF33"/>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6" name="减号 165">
                  <a:extLst>
                    <a:ext uri="{FF2B5EF4-FFF2-40B4-BE49-F238E27FC236}">
                      <a16:creationId xmlns:a16="http://schemas.microsoft.com/office/drawing/2014/main" id="{6B2CC1CF-A580-4E72-BBEF-0310BB3BDB86}"/>
                    </a:ext>
                  </a:extLst>
                </p:cNvPr>
                <p:cNvSpPr/>
                <p:nvPr/>
              </p:nvSpPr>
              <p:spPr>
                <a:xfrm>
                  <a:off x="1736296" y="2492896"/>
                  <a:ext cx="144016" cy="144016"/>
                </a:xfrm>
                <a:prstGeom prst="mathMinus">
                  <a:avLst/>
                </a:prstGeom>
                <a:solidFill>
                  <a:srgbClr val="0000FF"/>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3" name="组合 72">
                <a:extLst>
                  <a:ext uri="{FF2B5EF4-FFF2-40B4-BE49-F238E27FC236}">
                    <a16:creationId xmlns:a16="http://schemas.microsoft.com/office/drawing/2014/main" id="{3175D18B-B03B-4F19-A867-5E14AA87D08E}"/>
                  </a:ext>
                </a:extLst>
              </p:cNvPr>
              <p:cNvGrpSpPr/>
              <p:nvPr/>
            </p:nvGrpSpPr>
            <p:grpSpPr>
              <a:xfrm>
                <a:off x="2754903" y="2581233"/>
                <a:ext cx="139880" cy="139880"/>
                <a:chOff x="1664288" y="2420888"/>
                <a:chExt cx="288032" cy="288032"/>
              </a:xfrm>
            </p:grpSpPr>
            <p:sp>
              <p:nvSpPr>
                <p:cNvPr id="163" name="椭圆 162">
                  <a:extLst>
                    <a:ext uri="{FF2B5EF4-FFF2-40B4-BE49-F238E27FC236}">
                      <a16:creationId xmlns:a16="http://schemas.microsoft.com/office/drawing/2014/main" id="{90D251A9-BB8C-4DA3-AA3A-4887FCBF4983}"/>
                    </a:ext>
                  </a:extLst>
                </p:cNvPr>
                <p:cNvSpPr/>
                <p:nvPr/>
              </p:nvSpPr>
              <p:spPr>
                <a:xfrm>
                  <a:off x="1664288" y="2420888"/>
                  <a:ext cx="288032" cy="288032"/>
                </a:xfrm>
                <a:prstGeom prst="ellipse">
                  <a:avLst/>
                </a:prstGeom>
                <a:solidFill>
                  <a:srgbClr val="66FF33"/>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4" name="减号 163">
                  <a:extLst>
                    <a:ext uri="{FF2B5EF4-FFF2-40B4-BE49-F238E27FC236}">
                      <a16:creationId xmlns:a16="http://schemas.microsoft.com/office/drawing/2014/main" id="{AA223955-553A-4B92-8EC5-6511FC6F1692}"/>
                    </a:ext>
                  </a:extLst>
                </p:cNvPr>
                <p:cNvSpPr/>
                <p:nvPr/>
              </p:nvSpPr>
              <p:spPr>
                <a:xfrm>
                  <a:off x="1736296" y="2492896"/>
                  <a:ext cx="144016" cy="144016"/>
                </a:xfrm>
                <a:prstGeom prst="mathMinus">
                  <a:avLst/>
                </a:prstGeom>
                <a:solidFill>
                  <a:srgbClr val="0000FF"/>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4" name="组合 73">
                <a:extLst>
                  <a:ext uri="{FF2B5EF4-FFF2-40B4-BE49-F238E27FC236}">
                    <a16:creationId xmlns:a16="http://schemas.microsoft.com/office/drawing/2014/main" id="{3E34E13C-B899-4FF2-B418-03CFF56DEABC}"/>
                  </a:ext>
                </a:extLst>
              </p:cNvPr>
              <p:cNvGrpSpPr/>
              <p:nvPr/>
            </p:nvGrpSpPr>
            <p:grpSpPr>
              <a:xfrm>
                <a:off x="3429645" y="1287934"/>
                <a:ext cx="139880" cy="139880"/>
                <a:chOff x="1664288" y="2420888"/>
                <a:chExt cx="288032" cy="288032"/>
              </a:xfrm>
            </p:grpSpPr>
            <p:sp>
              <p:nvSpPr>
                <p:cNvPr id="161" name="椭圆 160">
                  <a:extLst>
                    <a:ext uri="{FF2B5EF4-FFF2-40B4-BE49-F238E27FC236}">
                      <a16:creationId xmlns:a16="http://schemas.microsoft.com/office/drawing/2014/main" id="{C8884E1E-B709-4002-A147-3B3CE304E8E7}"/>
                    </a:ext>
                  </a:extLst>
                </p:cNvPr>
                <p:cNvSpPr/>
                <p:nvPr/>
              </p:nvSpPr>
              <p:spPr>
                <a:xfrm>
                  <a:off x="1664288" y="2420888"/>
                  <a:ext cx="288032" cy="288032"/>
                </a:xfrm>
                <a:prstGeom prst="ellipse">
                  <a:avLst/>
                </a:prstGeom>
                <a:solidFill>
                  <a:srgbClr val="66FF33"/>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2" name="减号 161">
                  <a:extLst>
                    <a:ext uri="{FF2B5EF4-FFF2-40B4-BE49-F238E27FC236}">
                      <a16:creationId xmlns:a16="http://schemas.microsoft.com/office/drawing/2014/main" id="{0C1CB2FF-C4D9-49F2-882A-D17653DBF18B}"/>
                    </a:ext>
                  </a:extLst>
                </p:cNvPr>
                <p:cNvSpPr/>
                <p:nvPr/>
              </p:nvSpPr>
              <p:spPr>
                <a:xfrm>
                  <a:off x="1736296" y="2492896"/>
                  <a:ext cx="144016" cy="144016"/>
                </a:xfrm>
                <a:prstGeom prst="mathMinus">
                  <a:avLst/>
                </a:prstGeom>
                <a:solidFill>
                  <a:srgbClr val="0000FF"/>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5" name="椭圆 74">
                <a:extLst>
                  <a:ext uri="{FF2B5EF4-FFF2-40B4-BE49-F238E27FC236}">
                    <a16:creationId xmlns:a16="http://schemas.microsoft.com/office/drawing/2014/main" id="{6DDE745E-2066-45E3-86B2-99781395231F}"/>
                  </a:ext>
                </a:extLst>
              </p:cNvPr>
              <p:cNvSpPr/>
              <p:nvPr/>
            </p:nvSpPr>
            <p:spPr>
              <a:xfrm>
                <a:off x="4499955" y="2553194"/>
                <a:ext cx="288032" cy="288032"/>
              </a:xfrm>
              <a:prstGeom prst="ellipse">
                <a:avLst/>
              </a:prstGeom>
              <a:solidFill>
                <a:srgbClr val="FFFF00"/>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加号 75">
                <a:extLst>
                  <a:ext uri="{FF2B5EF4-FFF2-40B4-BE49-F238E27FC236}">
                    <a16:creationId xmlns:a16="http://schemas.microsoft.com/office/drawing/2014/main" id="{A4711EA7-2E74-40FA-8131-B5799667F7AE}"/>
                  </a:ext>
                </a:extLst>
              </p:cNvPr>
              <p:cNvSpPr/>
              <p:nvPr/>
            </p:nvSpPr>
            <p:spPr>
              <a:xfrm>
                <a:off x="4539959" y="2581197"/>
                <a:ext cx="208023" cy="208023"/>
              </a:xfrm>
              <a:prstGeom prst="mathPlus">
                <a:avLst>
                  <a:gd name="adj1" fmla="val 16682"/>
                </a:avLst>
              </a:prstGeom>
              <a:solidFill>
                <a:srgbClr val="FF0000"/>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椭圆 76">
                <a:extLst>
                  <a:ext uri="{FF2B5EF4-FFF2-40B4-BE49-F238E27FC236}">
                    <a16:creationId xmlns:a16="http://schemas.microsoft.com/office/drawing/2014/main" id="{F1757950-D9A1-4892-B363-88073EB2072E}"/>
                  </a:ext>
                </a:extLst>
              </p:cNvPr>
              <p:cNvSpPr/>
              <p:nvPr/>
            </p:nvSpPr>
            <p:spPr>
              <a:xfrm>
                <a:off x="3584972" y="1621001"/>
                <a:ext cx="2184757" cy="2184757"/>
              </a:xfrm>
              <a:prstGeom prst="ellipse">
                <a:avLst/>
              </a:pr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8" name="组合 77">
                <a:extLst>
                  <a:ext uri="{FF2B5EF4-FFF2-40B4-BE49-F238E27FC236}">
                    <a16:creationId xmlns:a16="http://schemas.microsoft.com/office/drawing/2014/main" id="{ABF79EF1-9C5F-4219-9436-ADFA4A9C0CB7}"/>
                  </a:ext>
                </a:extLst>
              </p:cNvPr>
              <p:cNvGrpSpPr/>
              <p:nvPr/>
            </p:nvGrpSpPr>
            <p:grpSpPr>
              <a:xfrm>
                <a:off x="3786932" y="1917380"/>
                <a:ext cx="139880" cy="139880"/>
                <a:chOff x="1664288" y="2420888"/>
                <a:chExt cx="288032" cy="288032"/>
              </a:xfrm>
            </p:grpSpPr>
            <p:sp>
              <p:nvSpPr>
                <p:cNvPr id="159" name="椭圆 158">
                  <a:extLst>
                    <a:ext uri="{FF2B5EF4-FFF2-40B4-BE49-F238E27FC236}">
                      <a16:creationId xmlns:a16="http://schemas.microsoft.com/office/drawing/2014/main" id="{E2D7E0EC-0465-443D-A326-192345C3B9A9}"/>
                    </a:ext>
                  </a:extLst>
                </p:cNvPr>
                <p:cNvSpPr/>
                <p:nvPr/>
              </p:nvSpPr>
              <p:spPr>
                <a:xfrm>
                  <a:off x="1664288" y="2420888"/>
                  <a:ext cx="288032" cy="288032"/>
                </a:xfrm>
                <a:prstGeom prst="ellipse">
                  <a:avLst/>
                </a:prstGeom>
                <a:solidFill>
                  <a:srgbClr val="66FF33"/>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减号 159">
                  <a:extLst>
                    <a:ext uri="{FF2B5EF4-FFF2-40B4-BE49-F238E27FC236}">
                      <a16:creationId xmlns:a16="http://schemas.microsoft.com/office/drawing/2014/main" id="{6EF4F60D-C98B-43E9-9A72-CFD4D8FA8170}"/>
                    </a:ext>
                  </a:extLst>
                </p:cNvPr>
                <p:cNvSpPr/>
                <p:nvPr/>
              </p:nvSpPr>
              <p:spPr>
                <a:xfrm>
                  <a:off x="1736296" y="2492896"/>
                  <a:ext cx="144016" cy="144016"/>
                </a:xfrm>
                <a:prstGeom prst="mathMinus">
                  <a:avLst/>
                </a:prstGeom>
                <a:solidFill>
                  <a:srgbClr val="0000FF"/>
                </a:solidFill>
                <a:ln w="317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9" name="组合 78">
                <a:extLst>
                  <a:ext uri="{FF2B5EF4-FFF2-40B4-BE49-F238E27FC236}">
                    <a16:creationId xmlns:a16="http://schemas.microsoft.com/office/drawing/2014/main" id="{8D54D716-8E86-44E0-96E1-319C1894C22A}"/>
                  </a:ext>
                </a:extLst>
              </p:cNvPr>
              <p:cNvGrpSpPr/>
              <p:nvPr/>
            </p:nvGrpSpPr>
            <p:grpSpPr>
              <a:xfrm>
                <a:off x="4447864" y="1588662"/>
                <a:ext cx="139880" cy="139880"/>
                <a:chOff x="1664288" y="2420888"/>
                <a:chExt cx="288032" cy="288032"/>
              </a:xfrm>
            </p:grpSpPr>
            <p:sp>
              <p:nvSpPr>
                <p:cNvPr id="157" name="椭圆 156">
                  <a:extLst>
                    <a:ext uri="{FF2B5EF4-FFF2-40B4-BE49-F238E27FC236}">
                      <a16:creationId xmlns:a16="http://schemas.microsoft.com/office/drawing/2014/main" id="{8DD1D24E-982C-4562-8214-3CBA0B514D13}"/>
                    </a:ext>
                  </a:extLst>
                </p:cNvPr>
                <p:cNvSpPr/>
                <p:nvPr/>
              </p:nvSpPr>
              <p:spPr>
                <a:xfrm>
                  <a:off x="1664288" y="2420888"/>
                  <a:ext cx="288032" cy="288032"/>
                </a:xfrm>
                <a:prstGeom prst="ellipse">
                  <a:avLst/>
                </a:prstGeom>
                <a:solidFill>
                  <a:srgbClr val="66FF33"/>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减号 157">
                  <a:extLst>
                    <a:ext uri="{FF2B5EF4-FFF2-40B4-BE49-F238E27FC236}">
                      <a16:creationId xmlns:a16="http://schemas.microsoft.com/office/drawing/2014/main" id="{187DA5C6-ABB1-4040-A074-06FC04A51CBE}"/>
                    </a:ext>
                  </a:extLst>
                </p:cNvPr>
                <p:cNvSpPr/>
                <p:nvPr/>
              </p:nvSpPr>
              <p:spPr>
                <a:xfrm>
                  <a:off x="1736296" y="2492896"/>
                  <a:ext cx="144016" cy="144016"/>
                </a:xfrm>
                <a:prstGeom prst="mathMinus">
                  <a:avLst/>
                </a:prstGeom>
                <a:solidFill>
                  <a:srgbClr val="0000FF"/>
                </a:solidFill>
                <a:ln w="317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0" name="组合 79">
                <a:extLst>
                  <a:ext uri="{FF2B5EF4-FFF2-40B4-BE49-F238E27FC236}">
                    <a16:creationId xmlns:a16="http://schemas.microsoft.com/office/drawing/2014/main" id="{51E3C64C-6204-40D2-A1C9-0546790D9216}"/>
                  </a:ext>
                </a:extLst>
              </p:cNvPr>
              <p:cNvGrpSpPr/>
              <p:nvPr/>
            </p:nvGrpSpPr>
            <p:grpSpPr>
              <a:xfrm>
                <a:off x="5484099" y="1974280"/>
                <a:ext cx="139880" cy="139880"/>
                <a:chOff x="1664288" y="2420888"/>
                <a:chExt cx="288032" cy="288032"/>
              </a:xfrm>
            </p:grpSpPr>
            <p:sp>
              <p:nvSpPr>
                <p:cNvPr id="155" name="椭圆 154">
                  <a:extLst>
                    <a:ext uri="{FF2B5EF4-FFF2-40B4-BE49-F238E27FC236}">
                      <a16:creationId xmlns:a16="http://schemas.microsoft.com/office/drawing/2014/main" id="{213FC6EC-52D6-4C78-AB43-F26C01768519}"/>
                    </a:ext>
                  </a:extLst>
                </p:cNvPr>
                <p:cNvSpPr/>
                <p:nvPr/>
              </p:nvSpPr>
              <p:spPr>
                <a:xfrm>
                  <a:off x="1664288" y="2420888"/>
                  <a:ext cx="288032" cy="288032"/>
                </a:xfrm>
                <a:prstGeom prst="ellipse">
                  <a:avLst/>
                </a:prstGeom>
                <a:solidFill>
                  <a:srgbClr val="66FF33"/>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减号 155">
                  <a:extLst>
                    <a:ext uri="{FF2B5EF4-FFF2-40B4-BE49-F238E27FC236}">
                      <a16:creationId xmlns:a16="http://schemas.microsoft.com/office/drawing/2014/main" id="{4D26BBD6-F3B5-4766-ADCE-03C656EA79CB}"/>
                    </a:ext>
                  </a:extLst>
                </p:cNvPr>
                <p:cNvSpPr/>
                <p:nvPr/>
              </p:nvSpPr>
              <p:spPr>
                <a:xfrm>
                  <a:off x="1736296" y="2492896"/>
                  <a:ext cx="144016" cy="144016"/>
                </a:xfrm>
                <a:prstGeom prst="mathMinus">
                  <a:avLst/>
                </a:prstGeom>
                <a:solidFill>
                  <a:srgbClr val="0000FF"/>
                </a:solidFill>
                <a:ln w="317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1" name="组合 80">
                <a:extLst>
                  <a:ext uri="{FF2B5EF4-FFF2-40B4-BE49-F238E27FC236}">
                    <a16:creationId xmlns:a16="http://schemas.microsoft.com/office/drawing/2014/main" id="{97A0B7D7-EBB8-4FE9-94E6-C5FCC43EC90F}"/>
                  </a:ext>
                </a:extLst>
              </p:cNvPr>
              <p:cNvGrpSpPr/>
              <p:nvPr/>
            </p:nvGrpSpPr>
            <p:grpSpPr>
              <a:xfrm>
                <a:off x="5633031" y="2973134"/>
                <a:ext cx="139880" cy="139880"/>
                <a:chOff x="1664288" y="2420888"/>
                <a:chExt cx="288032" cy="288032"/>
              </a:xfrm>
            </p:grpSpPr>
            <p:sp>
              <p:nvSpPr>
                <p:cNvPr id="153" name="椭圆 152">
                  <a:extLst>
                    <a:ext uri="{FF2B5EF4-FFF2-40B4-BE49-F238E27FC236}">
                      <a16:creationId xmlns:a16="http://schemas.microsoft.com/office/drawing/2014/main" id="{F1D35BA2-C104-491E-AF69-E3C7EEE0E569}"/>
                    </a:ext>
                  </a:extLst>
                </p:cNvPr>
                <p:cNvSpPr/>
                <p:nvPr/>
              </p:nvSpPr>
              <p:spPr>
                <a:xfrm>
                  <a:off x="1664288" y="2420888"/>
                  <a:ext cx="288032" cy="288032"/>
                </a:xfrm>
                <a:prstGeom prst="ellipse">
                  <a:avLst/>
                </a:prstGeom>
                <a:solidFill>
                  <a:srgbClr val="66FF33"/>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4" name="减号 153">
                  <a:extLst>
                    <a:ext uri="{FF2B5EF4-FFF2-40B4-BE49-F238E27FC236}">
                      <a16:creationId xmlns:a16="http://schemas.microsoft.com/office/drawing/2014/main" id="{88998A93-99F1-400F-85ED-6E0D0E25CD02}"/>
                    </a:ext>
                  </a:extLst>
                </p:cNvPr>
                <p:cNvSpPr/>
                <p:nvPr/>
              </p:nvSpPr>
              <p:spPr>
                <a:xfrm>
                  <a:off x="1736296" y="2492896"/>
                  <a:ext cx="144016" cy="144016"/>
                </a:xfrm>
                <a:prstGeom prst="mathMinus">
                  <a:avLst/>
                </a:prstGeom>
                <a:solidFill>
                  <a:srgbClr val="0000FF"/>
                </a:solidFill>
                <a:ln w="317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2" name="组合 81">
                <a:extLst>
                  <a:ext uri="{FF2B5EF4-FFF2-40B4-BE49-F238E27FC236}">
                    <a16:creationId xmlns:a16="http://schemas.microsoft.com/office/drawing/2014/main" id="{45F8B9C2-5655-41B2-8CD4-99A74BE87A49}"/>
                  </a:ext>
                </a:extLst>
              </p:cNvPr>
              <p:cNvGrpSpPr/>
              <p:nvPr/>
            </p:nvGrpSpPr>
            <p:grpSpPr>
              <a:xfrm>
                <a:off x="5108797" y="3627574"/>
                <a:ext cx="139880" cy="139880"/>
                <a:chOff x="1664288" y="2420888"/>
                <a:chExt cx="288032" cy="288032"/>
              </a:xfrm>
            </p:grpSpPr>
            <p:sp>
              <p:nvSpPr>
                <p:cNvPr id="151" name="椭圆 150">
                  <a:extLst>
                    <a:ext uri="{FF2B5EF4-FFF2-40B4-BE49-F238E27FC236}">
                      <a16:creationId xmlns:a16="http://schemas.microsoft.com/office/drawing/2014/main" id="{24B95DFA-6117-40F9-962C-9C09155C8D9F}"/>
                    </a:ext>
                  </a:extLst>
                </p:cNvPr>
                <p:cNvSpPr/>
                <p:nvPr/>
              </p:nvSpPr>
              <p:spPr>
                <a:xfrm>
                  <a:off x="1664288" y="2420888"/>
                  <a:ext cx="288032" cy="288032"/>
                </a:xfrm>
                <a:prstGeom prst="ellipse">
                  <a:avLst/>
                </a:prstGeom>
                <a:solidFill>
                  <a:srgbClr val="66FF33"/>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减号 151">
                  <a:extLst>
                    <a:ext uri="{FF2B5EF4-FFF2-40B4-BE49-F238E27FC236}">
                      <a16:creationId xmlns:a16="http://schemas.microsoft.com/office/drawing/2014/main" id="{F0782013-408C-42BA-AA5C-CF5A2EDBE9F6}"/>
                    </a:ext>
                  </a:extLst>
                </p:cNvPr>
                <p:cNvSpPr/>
                <p:nvPr/>
              </p:nvSpPr>
              <p:spPr>
                <a:xfrm>
                  <a:off x="1736296" y="2492896"/>
                  <a:ext cx="144016" cy="144016"/>
                </a:xfrm>
                <a:prstGeom prst="mathMinus">
                  <a:avLst/>
                </a:prstGeom>
                <a:solidFill>
                  <a:srgbClr val="0000FF"/>
                </a:solidFill>
                <a:ln w="317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3" name="组合 82">
                <a:extLst>
                  <a:ext uri="{FF2B5EF4-FFF2-40B4-BE49-F238E27FC236}">
                    <a16:creationId xmlns:a16="http://schemas.microsoft.com/office/drawing/2014/main" id="{E1B8A0D8-D6C8-4B82-BCA7-1683C64D1587}"/>
                  </a:ext>
                </a:extLst>
              </p:cNvPr>
              <p:cNvGrpSpPr/>
              <p:nvPr/>
            </p:nvGrpSpPr>
            <p:grpSpPr>
              <a:xfrm>
                <a:off x="4164608" y="3627574"/>
                <a:ext cx="139880" cy="139880"/>
                <a:chOff x="1664288" y="2420888"/>
                <a:chExt cx="288032" cy="288032"/>
              </a:xfrm>
            </p:grpSpPr>
            <p:sp>
              <p:nvSpPr>
                <p:cNvPr id="149" name="椭圆 148">
                  <a:extLst>
                    <a:ext uri="{FF2B5EF4-FFF2-40B4-BE49-F238E27FC236}">
                      <a16:creationId xmlns:a16="http://schemas.microsoft.com/office/drawing/2014/main" id="{5A05AE95-32AB-43E4-876A-1E204EAA6DD4}"/>
                    </a:ext>
                  </a:extLst>
                </p:cNvPr>
                <p:cNvSpPr/>
                <p:nvPr/>
              </p:nvSpPr>
              <p:spPr>
                <a:xfrm>
                  <a:off x="1664288" y="2420888"/>
                  <a:ext cx="288032" cy="288032"/>
                </a:xfrm>
                <a:prstGeom prst="ellipse">
                  <a:avLst/>
                </a:prstGeom>
                <a:solidFill>
                  <a:srgbClr val="66FF33"/>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减号 149">
                  <a:extLst>
                    <a:ext uri="{FF2B5EF4-FFF2-40B4-BE49-F238E27FC236}">
                      <a16:creationId xmlns:a16="http://schemas.microsoft.com/office/drawing/2014/main" id="{2540F78F-17AF-4F1A-8170-E08428975533}"/>
                    </a:ext>
                  </a:extLst>
                </p:cNvPr>
                <p:cNvSpPr/>
                <p:nvPr/>
              </p:nvSpPr>
              <p:spPr>
                <a:xfrm>
                  <a:off x="1736296" y="2492896"/>
                  <a:ext cx="144016" cy="144016"/>
                </a:xfrm>
                <a:prstGeom prst="mathMinus">
                  <a:avLst/>
                </a:prstGeom>
                <a:solidFill>
                  <a:srgbClr val="0000FF"/>
                </a:solidFill>
                <a:ln w="317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4" name="组合 83">
                <a:extLst>
                  <a:ext uri="{FF2B5EF4-FFF2-40B4-BE49-F238E27FC236}">
                    <a16:creationId xmlns:a16="http://schemas.microsoft.com/office/drawing/2014/main" id="{D154E191-A106-4AE3-9CA3-0AB32DC55CF5}"/>
                  </a:ext>
                </a:extLst>
              </p:cNvPr>
              <p:cNvGrpSpPr/>
              <p:nvPr/>
            </p:nvGrpSpPr>
            <p:grpSpPr>
              <a:xfrm>
                <a:off x="3647052" y="3113014"/>
                <a:ext cx="139880" cy="139880"/>
                <a:chOff x="1664288" y="2420888"/>
                <a:chExt cx="288032" cy="288032"/>
              </a:xfrm>
            </p:grpSpPr>
            <p:sp>
              <p:nvSpPr>
                <p:cNvPr id="147" name="椭圆 146">
                  <a:extLst>
                    <a:ext uri="{FF2B5EF4-FFF2-40B4-BE49-F238E27FC236}">
                      <a16:creationId xmlns:a16="http://schemas.microsoft.com/office/drawing/2014/main" id="{F0A341DE-2044-4C60-A25F-953ACB059E2A}"/>
                    </a:ext>
                  </a:extLst>
                </p:cNvPr>
                <p:cNvSpPr/>
                <p:nvPr/>
              </p:nvSpPr>
              <p:spPr>
                <a:xfrm>
                  <a:off x="1664288" y="2420888"/>
                  <a:ext cx="288032" cy="288032"/>
                </a:xfrm>
                <a:prstGeom prst="ellipse">
                  <a:avLst/>
                </a:prstGeom>
                <a:solidFill>
                  <a:srgbClr val="66FF33"/>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减号 147">
                  <a:extLst>
                    <a:ext uri="{FF2B5EF4-FFF2-40B4-BE49-F238E27FC236}">
                      <a16:creationId xmlns:a16="http://schemas.microsoft.com/office/drawing/2014/main" id="{DDFB59C8-7DDE-47C7-A0EE-777AD2269922}"/>
                    </a:ext>
                  </a:extLst>
                </p:cNvPr>
                <p:cNvSpPr/>
                <p:nvPr/>
              </p:nvSpPr>
              <p:spPr>
                <a:xfrm>
                  <a:off x="1736296" y="2492896"/>
                  <a:ext cx="144016" cy="144016"/>
                </a:xfrm>
                <a:prstGeom prst="mathMinus">
                  <a:avLst/>
                </a:prstGeom>
                <a:solidFill>
                  <a:srgbClr val="0000FF"/>
                </a:solidFill>
                <a:ln w="317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5" name="组合 84">
                <a:extLst>
                  <a:ext uri="{FF2B5EF4-FFF2-40B4-BE49-F238E27FC236}">
                    <a16:creationId xmlns:a16="http://schemas.microsoft.com/office/drawing/2014/main" id="{03712D64-7301-4836-B354-4E8DBD65EB54}"/>
                  </a:ext>
                </a:extLst>
              </p:cNvPr>
              <p:cNvGrpSpPr/>
              <p:nvPr/>
            </p:nvGrpSpPr>
            <p:grpSpPr>
              <a:xfrm>
                <a:off x="3515031" y="2483894"/>
                <a:ext cx="139880" cy="139880"/>
                <a:chOff x="1664288" y="2420888"/>
                <a:chExt cx="288032" cy="288032"/>
              </a:xfrm>
            </p:grpSpPr>
            <p:sp>
              <p:nvSpPr>
                <p:cNvPr id="145" name="椭圆 144">
                  <a:extLst>
                    <a:ext uri="{FF2B5EF4-FFF2-40B4-BE49-F238E27FC236}">
                      <a16:creationId xmlns:a16="http://schemas.microsoft.com/office/drawing/2014/main" id="{0D6327A1-3437-4592-BDC6-91E494AD44DC}"/>
                    </a:ext>
                  </a:extLst>
                </p:cNvPr>
                <p:cNvSpPr/>
                <p:nvPr/>
              </p:nvSpPr>
              <p:spPr>
                <a:xfrm>
                  <a:off x="1664288" y="2420888"/>
                  <a:ext cx="288032" cy="288032"/>
                </a:xfrm>
                <a:prstGeom prst="ellipse">
                  <a:avLst/>
                </a:prstGeom>
                <a:solidFill>
                  <a:srgbClr val="66FF33"/>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6" name="减号 145">
                  <a:extLst>
                    <a:ext uri="{FF2B5EF4-FFF2-40B4-BE49-F238E27FC236}">
                      <a16:creationId xmlns:a16="http://schemas.microsoft.com/office/drawing/2014/main" id="{A7C4417A-6592-4365-AD2D-BA0CA6BC4E39}"/>
                    </a:ext>
                  </a:extLst>
                </p:cNvPr>
                <p:cNvSpPr/>
                <p:nvPr/>
              </p:nvSpPr>
              <p:spPr>
                <a:xfrm>
                  <a:off x="1736296" y="2492896"/>
                  <a:ext cx="144016" cy="144016"/>
                </a:xfrm>
                <a:prstGeom prst="mathMinus">
                  <a:avLst/>
                </a:prstGeom>
                <a:solidFill>
                  <a:srgbClr val="0000FF"/>
                </a:solidFill>
                <a:ln w="317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6" name="椭圆 85">
                <a:extLst>
                  <a:ext uri="{FF2B5EF4-FFF2-40B4-BE49-F238E27FC236}">
                    <a16:creationId xmlns:a16="http://schemas.microsoft.com/office/drawing/2014/main" id="{C25CAA2C-C237-4A6C-A83E-4A4A82A9A462}"/>
                  </a:ext>
                </a:extLst>
              </p:cNvPr>
              <p:cNvSpPr/>
              <p:nvPr/>
            </p:nvSpPr>
            <p:spPr>
              <a:xfrm>
                <a:off x="3153402" y="1183475"/>
                <a:ext cx="3019298" cy="3019298"/>
              </a:xfrm>
              <a:prstGeom prst="ellipse">
                <a:avLst/>
              </a:pr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7" name="组合 86">
                <a:extLst>
                  <a:ext uri="{FF2B5EF4-FFF2-40B4-BE49-F238E27FC236}">
                    <a16:creationId xmlns:a16="http://schemas.microsoft.com/office/drawing/2014/main" id="{B62B1DBD-8178-4C76-8B01-2FB49D0228AD}"/>
                  </a:ext>
                </a:extLst>
              </p:cNvPr>
              <p:cNvGrpSpPr/>
              <p:nvPr/>
            </p:nvGrpSpPr>
            <p:grpSpPr>
              <a:xfrm>
                <a:off x="4398595" y="1135667"/>
                <a:ext cx="139880" cy="139880"/>
                <a:chOff x="1664288" y="2420888"/>
                <a:chExt cx="288032" cy="288032"/>
              </a:xfrm>
            </p:grpSpPr>
            <p:sp>
              <p:nvSpPr>
                <p:cNvPr id="143" name="椭圆 142">
                  <a:extLst>
                    <a:ext uri="{FF2B5EF4-FFF2-40B4-BE49-F238E27FC236}">
                      <a16:creationId xmlns:a16="http://schemas.microsoft.com/office/drawing/2014/main" id="{80462C48-8307-49FA-B781-453DEA8ECFDA}"/>
                    </a:ext>
                  </a:extLst>
                </p:cNvPr>
                <p:cNvSpPr/>
                <p:nvPr/>
              </p:nvSpPr>
              <p:spPr>
                <a:xfrm>
                  <a:off x="1664288" y="2420888"/>
                  <a:ext cx="288032" cy="288032"/>
                </a:xfrm>
                <a:prstGeom prst="ellipse">
                  <a:avLst/>
                </a:prstGeom>
                <a:solidFill>
                  <a:srgbClr val="66FF33"/>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4" name="减号 143">
                  <a:extLst>
                    <a:ext uri="{FF2B5EF4-FFF2-40B4-BE49-F238E27FC236}">
                      <a16:creationId xmlns:a16="http://schemas.microsoft.com/office/drawing/2014/main" id="{11590E50-B082-47E9-B40B-15A54A919AAD}"/>
                    </a:ext>
                  </a:extLst>
                </p:cNvPr>
                <p:cNvSpPr/>
                <p:nvPr/>
              </p:nvSpPr>
              <p:spPr>
                <a:xfrm>
                  <a:off x="1736296" y="2492896"/>
                  <a:ext cx="144016" cy="144016"/>
                </a:xfrm>
                <a:prstGeom prst="mathMinus">
                  <a:avLst/>
                </a:prstGeom>
                <a:solidFill>
                  <a:srgbClr val="0000FF"/>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8" name="组合 87">
                <a:extLst>
                  <a:ext uri="{FF2B5EF4-FFF2-40B4-BE49-F238E27FC236}">
                    <a16:creationId xmlns:a16="http://schemas.microsoft.com/office/drawing/2014/main" id="{769A0654-779A-4AE3-A1C7-69DC36210A57}"/>
                  </a:ext>
                </a:extLst>
              </p:cNvPr>
              <p:cNvGrpSpPr/>
              <p:nvPr/>
            </p:nvGrpSpPr>
            <p:grpSpPr>
              <a:xfrm>
                <a:off x="4954618" y="1135667"/>
                <a:ext cx="139880" cy="139880"/>
                <a:chOff x="1664288" y="2420888"/>
                <a:chExt cx="288032" cy="288032"/>
              </a:xfrm>
            </p:grpSpPr>
            <p:sp>
              <p:nvSpPr>
                <p:cNvPr id="141" name="椭圆 140">
                  <a:extLst>
                    <a:ext uri="{FF2B5EF4-FFF2-40B4-BE49-F238E27FC236}">
                      <a16:creationId xmlns:a16="http://schemas.microsoft.com/office/drawing/2014/main" id="{F0F73E18-3FF1-48C6-B0B8-E9D4CE60CBB3}"/>
                    </a:ext>
                  </a:extLst>
                </p:cNvPr>
                <p:cNvSpPr/>
                <p:nvPr/>
              </p:nvSpPr>
              <p:spPr>
                <a:xfrm>
                  <a:off x="1664288" y="2420888"/>
                  <a:ext cx="288032" cy="288032"/>
                </a:xfrm>
                <a:prstGeom prst="ellipse">
                  <a:avLst/>
                </a:prstGeom>
                <a:solidFill>
                  <a:srgbClr val="66FF33"/>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2" name="减号 141">
                  <a:extLst>
                    <a:ext uri="{FF2B5EF4-FFF2-40B4-BE49-F238E27FC236}">
                      <a16:creationId xmlns:a16="http://schemas.microsoft.com/office/drawing/2014/main" id="{4A2524BE-BD94-4655-B3AB-387D5EDE6EAA}"/>
                    </a:ext>
                  </a:extLst>
                </p:cNvPr>
                <p:cNvSpPr/>
                <p:nvPr/>
              </p:nvSpPr>
              <p:spPr>
                <a:xfrm>
                  <a:off x="1736296" y="2492896"/>
                  <a:ext cx="144016" cy="144016"/>
                </a:xfrm>
                <a:prstGeom prst="mathMinus">
                  <a:avLst/>
                </a:prstGeom>
                <a:solidFill>
                  <a:srgbClr val="0000FF"/>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9" name="组合 88">
                <a:extLst>
                  <a:ext uri="{FF2B5EF4-FFF2-40B4-BE49-F238E27FC236}">
                    <a16:creationId xmlns:a16="http://schemas.microsoft.com/office/drawing/2014/main" id="{717C43A6-77E9-404E-8589-ED1E647F8B6B}"/>
                  </a:ext>
                </a:extLst>
              </p:cNvPr>
              <p:cNvGrpSpPr/>
              <p:nvPr/>
            </p:nvGrpSpPr>
            <p:grpSpPr>
              <a:xfrm>
                <a:off x="5434830" y="1367857"/>
                <a:ext cx="139880" cy="139880"/>
                <a:chOff x="1664288" y="2420888"/>
                <a:chExt cx="288032" cy="288032"/>
              </a:xfrm>
            </p:grpSpPr>
            <p:sp>
              <p:nvSpPr>
                <p:cNvPr id="139" name="椭圆 138">
                  <a:extLst>
                    <a:ext uri="{FF2B5EF4-FFF2-40B4-BE49-F238E27FC236}">
                      <a16:creationId xmlns:a16="http://schemas.microsoft.com/office/drawing/2014/main" id="{010FDFA9-D9BC-42C9-BB48-CA45161C512D}"/>
                    </a:ext>
                  </a:extLst>
                </p:cNvPr>
                <p:cNvSpPr/>
                <p:nvPr/>
              </p:nvSpPr>
              <p:spPr>
                <a:xfrm>
                  <a:off x="1664288" y="2420888"/>
                  <a:ext cx="288032" cy="288032"/>
                </a:xfrm>
                <a:prstGeom prst="ellipse">
                  <a:avLst/>
                </a:prstGeom>
                <a:solidFill>
                  <a:srgbClr val="66FF33"/>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0" name="减号 139">
                  <a:extLst>
                    <a:ext uri="{FF2B5EF4-FFF2-40B4-BE49-F238E27FC236}">
                      <a16:creationId xmlns:a16="http://schemas.microsoft.com/office/drawing/2014/main" id="{50CF4F72-00C1-4334-B56A-21E04A5CBC4C}"/>
                    </a:ext>
                  </a:extLst>
                </p:cNvPr>
                <p:cNvSpPr/>
                <p:nvPr/>
              </p:nvSpPr>
              <p:spPr>
                <a:xfrm>
                  <a:off x="1736296" y="2492896"/>
                  <a:ext cx="144016" cy="144016"/>
                </a:xfrm>
                <a:prstGeom prst="mathMinus">
                  <a:avLst/>
                </a:prstGeom>
                <a:solidFill>
                  <a:srgbClr val="0000FF"/>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0" name="组合 89">
                <a:extLst>
                  <a:ext uri="{FF2B5EF4-FFF2-40B4-BE49-F238E27FC236}">
                    <a16:creationId xmlns:a16="http://schemas.microsoft.com/office/drawing/2014/main" id="{3274BCF9-1E17-4F29-B607-CDC9480F9F95}"/>
                  </a:ext>
                </a:extLst>
              </p:cNvPr>
              <p:cNvGrpSpPr/>
              <p:nvPr/>
            </p:nvGrpSpPr>
            <p:grpSpPr>
              <a:xfrm>
                <a:off x="5884667" y="1757245"/>
                <a:ext cx="139880" cy="139880"/>
                <a:chOff x="1664288" y="2420888"/>
                <a:chExt cx="288032" cy="288032"/>
              </a:xfrm>
            </p:grpSpPr>
            <p:sp>
              <p:nvSpPr>
                <p:cNvPr id="137" name="椭圆 136">
                  <a:extLst>
                    <a:ext uri="{FF2B5EF4-FFF2-40B4-BE49-F238E27FC236}">
                      <a16:creationId xmlns:a16="http://schemas.microsoft.com/office/drawing/2014/main" id="{56BAD242-3F72-46FA-B42B-DBC34D8C8607}"/>
                    </a:ext>
                  </a:extLst>
                </p:cNvPr>
                <p:cNvSpPr/>
                <p:nvPr/>
              </p:nvSpPr>
              <p:spPr>
                <a:xfrm>
                  <a:off x="1664288" y="2420888"/>
                  <a:ext cx="288032" cy="288032"/>
                </a:xfrm>
                <a:prstGeom prst="ellipse">
                  <a:avLst/>
                </a:prstGeom>
                <a:solidFill>
                  <a:srgbClr val="66FF33"/>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8" name="减号 137">
                  <a:extLst>
                    <a:ext uri="{FF2B5EF4-FFF2-40B4-BE49-F238E27FC236}">
                      <a16:creationId xmlns:a16="http://schemas.microsoft.com/office/drawing/2014/main" id="{9617BE54-15B7-4F21-8C09-553FE9A80E48}"/>
                    </a:ext>
                  </a:extLst>
                </p:cNvPr>
                <p:cNvSpPr/>
                <p:nvPr/>
              </p:nvSpPr>
              <p:spPr>
                <a:xfrm>
                  <a:off x="1736296" y="2492896"/>
                  <a:ext cx="144016" cy="144016"/>
                </a:xfrm>
                <a:prstGeom prst="mathMinus">
                  <a:avLst/>
                </a:prstGeom>
                <a:solidFill>
                  <a:srgbClr val="0000FF"/>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1" name="组合 90">
                <a:extLst>
                  <a:ext uri="{FF2B5EF4-FFF2-40B4-BE49-F238E27FC236}">
                    <a16:creationId xmlns:a16="http://schemas.microsoft.com/office/drawing/2014/main" id="{BC68B882-F74B-45F0-8B7B-7D28C0310937}"/>
                  </a:ext>
                </a:extLst>
              </p:cNvPr>
              <p:cNvGrpSpPr/>
              <p:nvPr/>
            </p:nvGrpSpPr>
            <p:grpSpPr>
              <a:xfrm>
                <a:off x="5989577" y="2203395"/>
                <a:ext cx="139880" cy="139880"/>
                <a:chOff x="1664288" y="2420888"/>
                <a:chExt cx="288032" cy="288032"/>
              </a:xfrm>
            </p:grpSpPr>
            <p:sp>
              <p:nvSpPr>
                <p:cNvPr id="135" name="椭圆 134">
                  <a:extLst>
                    <a:ext uri="{FF2B5EF4-FFF2-40B4-BE49-F238E27FC236}">
                      <a16:creationId xmlns:a16="http://schemas.microsoft.com/office/drawing/2014/main" id="{B0316114-A0F0-4FEB-B4C2-BCD53FF23FF6}"/>
                    </a:ext>
                  </a:extLst>
                </p:cNvPr>
                <p:cNvSpPr/>
                <p:nvPr/>
              </p:nvSpPr>
              <p:spPr>
                <a:xfrm>
                  <a:off x="1664288" y="2420888"/>
                  <a:ext cx="288032" cy="288032"/>
                </a:xfrm>
                <a:prstGeom prst="ellipse">
                  <a:avLst/>
                </a:prstGeom>
                <a:solidFill>
                  <a:srgbClr val="66FF33"/>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6" name="减号 135">
                  <a:extLst>
                    <a:ext uri="{FF2B5EF4-FFF2-40B4-BE49-F238E27FC236}">
                      <a16:creationId xmlns:a16="http://schemas.microsoft.com/office/drawing/2014/main" id="{6DAC3AB6-0187-4825-B608-CC9B42DD3411}"/>
                    </a:ext>
                  </a:extLst>
                </p:cNvPr>
                <p:cNvSpPr/>
                <p:nvPr/>
              </p:nvSpPr>
              <p:spPr>
                <a:xfrm>
                  <a:off x="1736296" y="2492896"/>
                  <a:ext cx="144016" cy="144016"/>
                </a:xfrm>
                <a:prstGeom prst="mathMinus">
                  <a:avLst/>
                </a:prstGeom>
                <a:solidFill>
                  <a:srgbClr val="0000FF"/>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2" name="组合 91">
                <a:extLst>
                  <a:ext uri="{FF2B5EF4-FFF2-40B4-BE49-F238E27FC236}">
                    <a16:creationId xmlns:a16="http://schemas.microsoft.com/office/drawing/2014/main" id="{7B5BA48C-D9F1-4C89-A709-C76EE69A95AF}"/>
                  </a:ext>
                </a:extLst>
              </p:cNvPr>
              <p:cNvGrpSpPr/>
              <p:nvPr/>
            </p:nvGrpSpPr>
            <p:grpSpPr>
              <a:xfrm>
                <a:off x="6042969" y="2781527"/>
                <a:ext cx="139880" cy="139880"/>
                <a:chOff x="1664288" y="2420888"/>
                <a:chExt cx="288032" cy="288032"/>
              </a:xfrm>
            </p:grpSpPr>
            <p:sp>
              <p:nvSpPr>
                <p:cNvPr id="133" name="椭圆 132">
                  <a:extLst>
                    <a:ext uri="{FF2B5EF4-FFF2-40B4-BE49-F238E27FC236}">
                      <a16:creationId xmlns:a16="http://schemas.microsoft.com/office/drawing/2014/main" id="{D0B308AB-90F9-4743-9E96-D132F202ECFF}"/>
                    </a:ext>
                  </a:extLst>
                </p:cNvPr>
                <p:cNvSpPr/>
                <p:nvPr/>
              </p:nvSpPr>
              <p:spPr>
                <a:xfrm>
                  <a:off x="1664288" y="2420888"/>
                  <a:ext cx="288032" cy="288032"/>
                </a:xfrm>
                <a:prstGeom prst="ellipse">
                  <a:avLst/>
                </a:prstGeom>
                <a:solidFill>
                  <a:srgbClr val="66FF33"/>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4" name="减号 133">
                  <a:extLst>
                    <a:ext uri="{FF2B5EF4-FFF2-40B4-BE49-F238E27FC236}">
                      <a16:creationId xmlns:a16="http://schemas.microsoft.com/office/drawing/2014/main" id="{6A3CA1A6-F9A4-4611-B501-32B911DBEC3C}"/>
                    </a:ext>
                  </a:extLst>
                </p:cNvPr>
                <p:cNvSpPr/>
                <p:nvPr/>
              </p:nvSpPr>
              <p:spPr>
                <a:xfrm>
                  <a:off x="1736296" y="2492896"/>
                  <a:ext cx="144016" cy="144016"/>
                </a:xfrm>
                <a:prstGeom prst="mathMinus">
                  <a:avLst/>
                </a:prstGeom>
                <a:solidFill>
                  <a:srgbClr val="0000FF"/>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3" name="组合 92">
                <a:extLst>
                  <a:ext uri="{FF2B5EF4-FFF2-40B4-BE49-F238E27FC236}">
                    <a16:creationId xmlns:a16="http://schemas.microsoft.com/office/drawing/2014/main" id="{CDEF9479-721A-4C4F-B0C5-1A8A7F53645E}"/>
                  </a:ext>
                </a:extLst>
              </p:cNvPr>
              <p:cNvGrpSpPr/>
              <p:nvPr/>
            </p:nvGrpSpPr>
            <p:grpSpPr>
              <a:xfrm>
                <a:off x="5995258" y="3259262"/>
                <a:ext cx="139880" cy="139880"/>
                <a:chOff x="1664288" y="2420888"/>
                <a:chExt cx="288032" cy="288032"/>
              </a:xfrm>
            </p:grpSpPr>
            <p:sp>
              <p:nvSpPr>
                <p:cNvPr id="131" name="椭圆 130">
                  <a:extLst>
                    <a:ext uri="{FF2B5EF4-FFF2-40B4-BE49-F238E27FC236}">
                      <a16:creationId xmlns:a16="http://schemas.microsoft.com/office/drawing/2014/main" id="{9C73D397-7CA6-4877-8F2B-C8D0ECA186E3}"/>
                    </a:ext>
                  </a:extLst>
                </p:cNvPr>
                <p:cNvSpPr/>
                <p:nvPr/>
              </p:nvSpPr>
              <p:spPr>
                <a:xfrm>
                  <a:off x="1664288" y="2420888"/>
                  <a:ext cx="288032" cy="288032"/>
                </a:xfrm>
                <a:prstGeom prst="ellipse">
                  <a:avLst/>
                </a:prstGeom>
                <a:solidFill>
                  <a:srgbClr val="66FF33"/>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2" name="减号 131">
                  <a:extLst>
                    <a:ext uri="{FF2B5EF4-FFF2-40B4-BE49-F238E27FC236}">
                      <a16:creationId xmlns:a16="http://schemas.microsoft.com/office/drawing/2014/main" id="{8E0B8721-C309-42A1-97A6-1F92F8CDBD29}"/>
                    </a:ext>
                  </a:extLst>
                </p:cNvPr>
                <p:cNvSpPr/>
                <p:nvPr/>
              </p:nvSpPr>
              <p:spPr>
                <a:xfrm>
                  <a:off x="1736296" y="2492896"/>
                  <a:ext cx="144016" cy="144016"/>
                </a:xfrm>
                <a:prstGeom prst="mathMinus">
                  <a:avLst/>
                </a:prstGeom>
                <a:solidFill>
                  <a:srgbClr val="0000FF"/>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4" name="组合 93">
                <a:extLst>
                  <a:ext uri="{FF2B5EF4-FFF2-40B4-BE49-F238E27FC236}">
                    <a16:creationId xmlns:a16="http://schemas.microsoft.com/office/drawing/2014/main" id="{9DFB58CF-A637-4D76-9C3C-DCA0149856FC}"/>
                  </a:ext>
                </a:extLst>
              </p:cNvPr>
              <p:cNvGrpSpPr/>
              <p:nvPr/>
            </p:nvGrpSpPr>
            <p:grpSpPr>
              <a:xfrm>
                <a:off x="5744787" y="3590499"/>
                <a:ext cx="139880" cy="139880"/>
                <a:chOff x="1664288" y="2420888"/>
                <a:chExt cx="288032" cy="288032"/>
              </a:xfrm>
            </p:grpSpPr>
            <p:sp>
              <p:nvSpPr>
                <p:cNvPr id="129" name="椭圆 128">
                  <a:extLst>
                    <a:ext uri="{FF2B5EF4-FFF2-40B4-BE49-F238E27FC236}">
                      <a16:creationId xmlns:a16="http://schemas.microsoft.com/office/drawing/2014/main" id="{B7971ECD-57CC-4414-A241-0C9794C81C13}"/>
                    </a:ext>
                  </a:extLst>
                </p:cNvPr>
                <p:cNvSpPr/>
                <p:nvPr/>
              </p:nvSpPr>
              <p:spPr>
                <a:xfrm>
                  <a:off x="1664288" y="2420888"/>
                  <a:ext cx="288032" cy="288032"/>
                </a:xfrm>
                <a:prstGeom prst="ellipse">
                  <a:avLst/>
                </a:prstGeom>
                <a:solidFill>
                  <a:srgbClr val="66FF33"/>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0" name="减号 129">
                  <a:extLst>
                    <a:ext uri="{FF2B5EF4-FFF2-40B4-BE49-F238E27FC236}">
                      <a16:creationId xmlns:a16="http://schemas.microsoft.com/office/drawing/2014/main" id="{966824E0-AC2E-48A9-87C2-1EFFC5ABB887}"/>
                    </a:ext>
                  </a:extLst>
                </p:cNvPr>
                <p:cNvSpPr/>
                <p:nvPr/>
              </p:nvSpPr>
              <p:spPr>
                <a:xfrm>
                  <a:off x="1736296" y="2492896"/>
                  <a:ext cx="144016" cy="144016"/>
                </a:xfrm>
                <a:prstGeom prst="mathMinus">
                  <a:avLst/>
                </a:prstGeom>
                <a:solidFill>
                  <a:srgbClr val="0000FF"/>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5" name="组合 94">
                <a:extLst>
                  <a:ext uri="{FF2B5EF4-FFF2-40B4-BE49-F238E27FC236}">
                    <a16:creationId xmlns:a16="http://schemas.microsoft.com/office/drawing/2014/main" id="{161D710B-FE9E-4E78-AE5A-9F7C49EEA5C0}"/>
                  </a:ext>
                </a:extLst>
              </p:cNvPr>
              <p:cNvGrpSpPr/>
              <p:nvPr/>
            </p:nvGrpSpPr>
            <p:grpSpPr>
              <a:xfrm>
                <a:off x="5329920" y="3920989"/>
                <a:ext cx="139880" cy="139880"/>
                <a:chOff x="1664288" y="2420888"/>
                <a:chExt cx="288032" cy="288032"/>
              </a:xfrm>
            </p:grpSpPr>
            <p:sp>
              <p:nvSpPr>
                <p:cNvPr id="127" name="椭圆 126">
                  <a:extLst>
                    <a:ext uri="{FF2B5EF4-FFF2-40B4-BE49-F238E27FC236}">
                      <a16:creationId xmlns:a16="http://schemas.microsoft.com/office/drawing/2014/main" id="{35FED8BF-B6A0-4980-B219-5A51B4F4CDBF}"/>
                    </a:ext>
                  </a:extLst>
                </p:cNvPr>
                <p:cNvSpPr/>
                <p:nvPr/>
              </p:nvSpPr>
              <p:spPr>
                <a:xfrm>
                  <a:off x="1664288" y="2420888"/>
                  <a:ext cx="288032" cy="288032"/>
                </a:xfrm>
                <a:prstGeom prst="ellipse">
                  <a:avLst/>
                </a:prstGeom>
                <a:solidFill>
                  <a:srgbClr val="66FF33"/>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 name="减号 127">
                  <a:extLst>
                    <a:ext uri="{FF2B5EF4-FFF2-40B4-BE49-F238E27FC236}">
                      <a16:creationId xmlns:a16="http://schemas.microsoft.com/office/drawing/2014/main" id="{A7EE7150-E388-4591-A860-DAC3531800E6}"/>
                    </a:ext>
                  </a:extLst>
                </p:cNvPr>
                <p:cNvSpPr/>
                <p:nvPr/>
              </p:nvSpPr>
              <p:spPr>
                <a:xfrm>
                  <a:off x="1736296" y="2492896"/>
                  <a:ext cx="144016" cy="144016"/>
                </a:xfrm>
                <a:prstGeom prst="mathMinus">
                  <a:avLst/>
                </a:prstGeom>
                <a:solidFill>
                  <a:srgbClr val="0000FF"/>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6" name="组合 95">
                <a:extLst>
                  <a:ext uri="{FF2B5EF4-FFF2-40B4-BE49-F238E27FC236}">
                    <a16:creationId xmlns:a16="http://schemas.microsoft.com/office/drawing/2014/main" id="{0A93A2D2-88B1-455D-B0FA-D94029DD8143}"/>
                  </a:ext>
                </a:extLst>
              </p:cNvPr>
              <p:cNvGrpSpPr/>
              <p:nvPr/>
            </p:nvGrpSpPr>
            <p:grpSpPr>
              <a:xfrm>
                <a:off x="4663051" y="4118874"/>
                <a:ext cx="139880" cy="139880"/>
                <a:chOff x="1664288" y="2420888"/>
                <a:chExt cx="288032" cy="288032"/>
              </a:xfrm>
            </p:grpSpPr>
            <p:sp>
              <p:nvSpPr>
                <p:cNvPr id="125" name="椭圆 124">
                  <a:extLst>
                    <a:ext uri="{FF2B5EF4-FFF2-40B4-BE49-F238E27FC236}">
                      <a16:creationId xmlns:a16="http://schemas.microsoft.com/office/drawing/2014/main" id="{A77937E6-2299-4FF4-ABB8-BDEDFA73C4E2}"/>
                    </a:ext>
                  </a:extLst>
                </p:cNvPr>
                <p:cNvSpPr/>
                <p:nvPr/>
              </p:nvSpPr>
              <p:spPr>
                <a:xfrm>
                  <a:off x="1664288" y="2420888"/>
                  <a:ext cx="288032" cy="288032"/>
                </a:xfrm>
                <a:prstGeom prst="ellipse">
                  <a:avLst/>
                </a:prstGeom>
                <a:solidFill>
                  <a:srgbClr val="66FF33"/>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6" name="减号 125">
                  <a:extLst>
                    <a:ext uri="{FF2B5EF4-FFF2-40B4-BE49-F238E27FC236}">
                      <a16:creationId xmlns:a16="http://schemas.microsoft.com/office/drawing/2014/main" id="{85CE01EC-3CA8-4C36-8D21-A149D806AC9A}"/>
                    </a:ext>
                  </a:extLst>
                </p:cNvPr>
                <p:cNvSpPr/>
                <p:nvPr/>
              </p:nvSpPr>
              <p:spPr>
                <a:xfrm>
                  <a:off x="1736296" y="2492896"/>
                  <a:ext cx="144016" cy="144016"/>
                </a:xfrm>
                <a:prstGeom prst="mathMinus">
                  <a:avLst/>
                </a:prstGeom>
                <a:solidFill>
                  <a:srgbClr val="0000FF"/>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7" name="组合 96">
                <a:extLst>
                  <a:ext uri="{FF2B5EF4-FFF2-40B4-BE49-F238E27FC236}">
                    <a16:creationId xmlns:a16="http://schemas.microsoft.com/office/drawing/2014/main" id="{43872CB9-7765-402F-AE18-623D106549C3}"/>
                  </a:ext>
                </a:extLst>
              </p:cNvPr>
              <p:cNvGrpSpPr/>
              <p:nvPr/>
            </p:nvGrpSpPr>
            <p:grpSpPr>
              <a:xfrm>
                <a:off x="4150309" y="4062893"/>
                <a:ext cx="139880" cy="139880"/>
                <a:chOff x="1664288" y="2420888"/>
                <a:chExt cx="288032" cy="288032"/>
              </a:xfrm>
            </p:grpSpPr>
            <p:sp>
              <p:nvSpPr>
                <p:cNvPr id="123" name="椭圆 122">
                  <a:extLst>
                    <a:ext uri="{FF2B5EF4-FFF2-40B4-BE49-F238E27FC236}">
                      <a16:creationId xmlns:a16="http://schemas.microsoft.com/office/drawing/2014/main" id="{3DC578C6-F3B9-4899-9086-2788DC342B73}"/>
                    </a:ext>
                  </a:extLst>
                </p:cNvPr>
                <p:cNvSpPr/>
                <p:nvPr/>
              </p:nvSpPr>
              <p:spPr>
                <a:xfrm>
                  <a:off x="1664288" y="2420888"/>
                  <a:ext cx="288032" cy="288032"/>
                </a:xfrm>
                <a:prstGeom prst="ellipse">
                  <a:avLst/>
                </a:prstGeom>
                <a:solidFill>
                  <a:srgbClr val="66FF33"/>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减号 123">
                  <a:extLst>
                    <a:ext uri="{FF2B5EF4-FFF2-40B4-BE49-F238E27FC236}">
                      <a16:creationId xmlns:a16="http://schemas.microsoft.com/office/drawing/2014/main" id="{21227341-AFAF-4FE3-95A4-EEF84A451E6F}"/>
                    </a:ext>
                  </a:extLst>
                </p:cNvPr>
                <p:cNvSpPr/>
                <p:nvPr/>
              </p:nvSpPr>
              <p:spPr>
                <a:xfrm>
                  <a:off x="1736296" y="2492896"/>
                  <a:ext cx="144016" cy="144016"/>
                </a:xfrm>
                <a:prstGeom prst="mathMinus">
                  <a:avLst/>
                </a:prstGeom>
                <a:solidFill>
                  <a:srgbClr val="0000FF"/>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8" name="组合 97">
                <a:extLst>
                  <a:ext uri="{FF2B5EF4-FFF2-40B4-BE49-F238E27FC236}">
                    <a16:creationId xmlns:a16="http://schemas.microsoft.com/office/drawing/2014/main" id="{DE5ECB51-96F1-414D-8CFD-1D2765D03E50}"/>
                  </a:ext>
                </a:extLst>
              </p:cNvPr>
              <p:cNvGrpSpPr/>
              <p:nvPr/>
            </p:nvGrpSpPr>
            <p:grpSpPr>
              <a:xfrm>
                <a:off x="3632753" y="3816079"/>
                <a:ext cx="139880" cy="139880"/>
                <a:chOff x="1664288" y="2420888"/>
                <a:chExt cx="288032" cy="288032"/>
              </a:xfrm>
            </p:grpSpPr>
            <p:sp>
              <p:nvSpPr>
                <p:cNvPr id="121" name="椭圆 120">
                  <a:extLst>
                    <a:ext uri="{FF2B5EF4-FFF2-40B4-BE49-F238E27FC236}">
                      <a16:creationId xmlns:a16="http://schemas.microsoft.com/office/drawing/2014/main" id="{D1C052B0-6286-473C-886E-D4905BDA38AF}"/>
                    </a:ext>
                  </a:extLst>
                </p:cNvPr>
                <p:cNvSpPr/>
                <p:nvPr/>
              </p:nvSpPr>
              <p:spPr>
                <a:xfrm>
                  <a:off x="1664288" y="2420888"/>
                  <a:ext cx="288032" cy="288032"/>
                </a:xfrm>
                <a:prstGeom prst="ellipse">
                  <a:avLst/>
                </a:prstGeom>
                <a:solidFill>
                  <a:srgbClr val="66FF33"/>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2" name="减号 121">
                  <a:extLst>
                    <a:ext uri="{FF2B5EF4-FFF2-40B4-BE49-F238E27FC236}">
                      <a16:creationId xmlns:a16="http://schemas.microsoft.com/office/drawing/2014/main" id="{31068291-FC5E-40F7-94D9-D52E9D33161C}"/>
                    </a:ext>
                  </a:extLst>
                </p:cNvPr>
                <p:cNvSpPr/>
                <p:nvPr/>
              </p:nvSpPr>
              <p:spPr>
                <a:xfrm>
                  <a:off x="1736296" y="2492896"/>
                  <a:ext cx="144016" cy="144016"/>
                </a:xfrm>
                <a:prstGeom prst="mathMinus">
                  <a:avLst/>
                </a:prstGeom>
                <a:solidFill>
                  <a:srgbClr val="0000FF"/>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9" name="组合 98">
                <a:extLst>
                  <a:ext uri="{FF2B5EF4-FFF2-40B4-BE49-F238E27FC236}">
                    <a16:creationId xmlns:a16="http://schemas.microsoft.com/office/drawing/2014/main" id="{848B15AC-2CB3-4225-8026-6BE4D6C995D3}"/>
                  </a:ext>
                </a:extLst>
              </p:cNvPr>
              <p:cNvGrpSpPr/>
              <p:nvPr/>
            </p:nvGrpSpPr>
            <p:grpSpPr>
              <a:xfrm>
                <a:off x="3292379" y="3339272"/>
                <a:ext cx="139880" cy="139880"/>
                <a:chOff x="1664288" y="2420888"/>
                <a:chExt cx="288032" cy="288032"/>
              </a:xfrm>
            </p:grpSpPr>
            <p:sp>
              <p:nvSpPr>
                <p:cNvPr id="119" name="椭圆 118">
                  <a:extLst>
                    <a:ext uri="{FF2B5EF4-FFF2-40B4-BE49-F238E27FC236}">
                      <a16:creationId xmlns:a16="http://schemas.microsoft.com/office/drawing/2014/main" id="{40AAF7E1-4997-4FE0-BA40-1028E9194344}"/>
                    </a:ext>
                  </a:extLst>
                </p:cNvPr>
                <p:cNvSpPr/>
                <p:nvPr/>
              </p:nvSpPr>
              <p:spPr>
                <a:xfrm>
                  <a:off x="1664288" y="2420888"/>
                  <a:ext cx="288032" cy="288032"/>
                </a:xfrm>
                <a:prstGeom prst="ellipse">
                  <a:avLst/>
                </a:prstGeom>
                <a:solidFill>
                  <a:srgbClr val="66FF33"/>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0" name="减号 119">
                  <a:extLst>
                    <a:ext uri="{FF2B5EF4-FFF2-40B4-BE49-F238E27FC236}">
                      <a16:creationId xmlns:a16="http://schemas.microsoft.com/office/drawing/2014/main" id="{B15EB28F-37E2-4DAE-807E-BF00313A75EC}"/>
                    </a:ext>
                  </a:extLst>
                </p:cNvPr>
                <p:cNvSpPr/>
                <p:nvPr/>
              </p:nvSpPr>
              <p:spPr>
                <a:xfrm>
                  <a:off x="1736296" y="2492896"/>
                  <a:ext cx="144016" cy="144016"/>
                </a:xfrm>
                <a:prstGeom prst="mathMinus">
                  <a:avLst/>
                </a:prstGeom>
                <a:solidFill>
                  <a:srgbClr val="0000FF"/>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0" name="组合 99">
                <a:extLst>
                  <a:ext uri="{FF2B5EF4-FFF2-40B4-BE49-F238E27FC236}">
                    <a16:creationId xmlns:a16="http://schemas.microsoft.com/office/drawing/2014/main" id="{B411D3F9-92AB-4567-9807-EF49A1D94483}"/>
                  </a:ext>
                </a:extLst>
              </p:cNvPr>
              <p:cNvGrpSpPr/>
              <p:nvPr/>
            </p:nvGrpSpPr>
            <p:grpSpPr>
              <a:xfrm>
                <a:off x="3105093" y="2498609"/>
                <a:ext cx="139880" cy="139880"/>
                <a:chOff x="1664288" y="2420888"/>
                <a:chExt cx="288032" cy="288032"/>
              </a:xfrm>
            </p:grpSpPr>
            <p:sp>
              <p:nvSpPr>
                <p:cNvPr id="117" name="椭圆 116">
                  <a:extLst>
                    <a:ext uri="{FF2B5EF4-FFF2-40B4-BE49-F238E27FC236}">
                      <a16:creationId xmlns:a16="http://schemas.microsoft.com/office/drawing/2014/main" id="{E9BEB351-172A-4894-99F9-933CA926D8C9}"/>
                    </a:ext>
                  </a:extLst>
                </p:cNvPr>
                <p:cNvSpPr/>
                <p:nvPr/>
              </p:nvSpPr>
              <p:spPr>
                <a:xfrm>
                  <a:off x="1664288" y="2420888"/>
                  <a:ext cx="288032" cy="288032"/>
                </a:xfrm>
                <a:prstGeom prst="ellipse">
                  <a:avLst/>
                </a:prstGeom>
                <a:solidFill>
                  <a:srgbClr val="66FF33"/>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8" name="减号 117">
                  <a:extLst>
                    <a:ext uri="{FF2B5EF4-FFF2-40B4-BE49-F238E27FC236}">
                      <a16:creationId xmlns:a16="http://schemas.microsoft.com/office/drawing/2014/main" id="{A025A9B8-F3EA-4B62-BFFB-D96D2A894793}"/>
                    </a:ext>
                  </a:extLst>
                </p:cNvPr>
                <p:cNvSpPr/>
                <p:nvPr/>
              </p:nvSpPr>
              <p:spPr>
                <a:xfrm>
                  <a:off x="1736296" y="2492896"/>
                  <a:ext cx="144016" cy="144016"/>
                </a:xfrm>
                <a:prstGeom prst="mathMinus">
                  <a:avLst/>
                </a:prstGeom>
                <a:solidFill>
                  <a:srgbClr val="0000FF"/>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1" name="组合 100">
                <a:extLst>
                  <a:ext uri="{FF2B5EF4-FFF2-40B4-BE49-F238E27FC236}">
                    <a16:creationId xmlns:a16="http://schemas.microsoft.com/office/drawing/2014/main" id="{4ED9373C-0811-4141-97DA-8A1D6B602ED1}"/>
                  </a:ext>
                </a:extLst>
              </p:cNvPr>
              <p:cNvGrpSpPr/>
              <p:nvPr/>
            </p:nvGrpSpPr>
            <p:grpSpPr>
              <a:xfrm>
                <a:off x="3222439" y="1993974"/>
                <a:ext cx="139880" cy="139880"/>
                <a:chOff x="1664288" y="2420888"/>
                <a:chExt cx="288032" cy="288032"/>
              </a:xfrm>
            </p:grpSpPr>
            <p:sp>
              <p:nvSpPr>
                <p:cNvPr id="115" name="椭圆 114">
                  <a:extLst>
                    <a:ext uri="{FF2B5EF4-FFF2-40B4-BE49-F238E27FC236}">
                      <a16:creationId xmlns:a16="http://schemas.microsoft.com/office/drawing/2014/main" id="{4553CDE6-2D03-4A5B-8763-0E8E71DC1D9B}"/>
                    </a:ext>
                  </a:extLst>
                </p:cNvPr>
                <p:cNvSpPr/>
                <p:nvPr/>
              </p:nvSpPr>
              <p:spPr>
                <a:xfrm>
                  <a:off x="1664288" y="2420888"/>
                  <a:ext cx="288032" cy="288032"/>
                </a:xfrm>
                <a:prstGeom prst="ellipse">
                  <a:avLst/>
                </a:prstGeom>
                <a:solidFill>
                  <a:srgbClr val="66FF33"/>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6" name="减号 115">
                  <a:extLst>
                    <a:ext uri="{FF2B5EF4-FFF2-40B4-BE49-F238E27FC236}">
                      <a16:creationId xmlns:a16="http://schemas.microsoft.com/office/drawing/2014/main" id="{3CE67239-953E-440E-AF07-FC741409E6A6}"/>
                    </a:ext>
                  </a:extLst>
                </p:cNvPr>
                <p:cNvSpPr/>
                <p:nvPr/>
              </p:nvSpPr>
              <p:spPr>
                <a:xfrm>
                  <a:off x="1736296" y="2492896"/>
                  <a:ext cx="144016" cy="144016"/>
                </a:xfrm>
                <a:prstGeom prst="mathMinus">
                  <a:avLst/>
                </a:prstGeom>
                <a:solidFill>
                  <a:srgbClr val="0000FF"/>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2" name="组合 101">
                <a:extLst>
                  <a:ext uri="{FF2B5EF4-FFF2-40B4-BE49-F238E27FC236}">
                    <a16:creationId xmlns:a16="http://schemas.microsoft.com/office/drawing/2014/main" id="{FB5AF88D-B15C-481E-831B-D05F7EB6BFF6}"/>
                  </a:ext>
                </a:extLst>
              </p:cNvPr>
              <p:cNvGrpSpPr/>
              <p:nvPr/>
            </p:nvGrpSpPr>
            <p:grpSpPr>
              <a:xfrm>
                <a:off x="3430792" y="1656439"/>
                <a:ext cx="139880" cy="139880"/>
                <a:chOff x="1664288" y="2420888"/>
                <a:chExt cx="288032" cy="288032"/>
              </a:xfrm>
            </p:grpSpPr>
            <p:sp>
              <p:nvSpPr>
                <p:cNvPr id="113" name="椭圆 112">
                  <a:extLst>
                    <a:ext uri="{FF2B5EF4-FFF2-40B4-BE49-F238E27FC236}">
                      <a16:creationId xmlns:a16="http://schemas.microsoft.com/office/drawing/2014/main" id="{931FAE41-FC51-4722-B63B-055DE7D0A6CD}"/>
                    </a:ext>
                  </a:extLst>
                </p:cNvPr>
                <p:cNvSpPr/>
                <p:nvPr/>
              </p:nvSpPr>
              <p:spPr>
                <a:xfrm>
                  <a:off x="1664288" y="2420888"/>
                  <a:ext cx="288032" cy="288032"/>
                </a:xfrm>
                <a:prstGeom prst="ellipse">
                  <a:avLst/>
                </a:prstGeom>
                <a:solidFill>
                  <a:srgbClr val="66FF33"/>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4" name="减号 113">
                  <a:extLst>
                    <a:ext uri="{FF2B5EF4-FFF2-40B4-BE49-F238E27FC236}">
                      <a16:creationId xmlns:a16="http://schemas.microsoft.com/office/drawing/2014/main" id="{4B5B65BA-9189-4566-A8E5-1467027C65B0}"/>
                    </a:ext>
                  </a:extLst>
                </p:cNvPr>
                <p:cNvSpPr/>
                <p:nvPr/>
              </p:nvSpPr>
              <p:spPr>
                <a:xfrm>
                  <a:off x="1736296" y="2492896"/>
                  <a:ext cx="144016" cy="144016"/>
                </a:xfrm>
                <a:prstGeom prst="mathMinus">
                  <a:avLst/>
                </a:prstGeom>
                <a:solidFill>
                  <a:srgbClr val="0000FF"/>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3" name="组合 102">
                <a:extLst>
                  <a:ext uri="{FF2B5EF4-FFF2-40B4-BE49-F238E27FC236}">
                    <a16:creationId xmlns:a16="http://schemas.microsoft.com/office/drawing/2014/main" id="{BF81C4F5-F3B0-455B-8468-9AF2FC548E9B}"/>
                  </a:ext>
                </a:extLst>
              </p:cNvPr>
              <p:cNvGrpSpPr/>
              <p:nvPr/>
            </p:nvGrpSpPr>
            <p:grpSpPr>
              <a:xfrm>
                <a:off x="3842573" y="1332887"/>
                <a:ext cx="139880" cy="139880"/>
                <a:chOff x="1664288" y="2420888"/>
                <a:chExt cx="288032" cy="288032"/>
              </a:xfrm>
            </p:grpSpPr>
            <p:sp>
              <p:nvSpPr>
                <p:cNvPr id="111" name="椭圆 110">
                  <a:extLst>
                    <a:ext uri="{FF2B5EF4-FFF2-40B4-BE49-F238E27FC236}">
                      <a16:creationId xmlns:a16="http://schemas.microsoft.com/office/drawing/2014/main" id="{95FA099F-CEBF-4743-BC58-3C41960634C4}"/>
                    </a:ext>
                  </a:extLst>
                </p:cNvPr>
                <p:cNvSpPr/>
                <p:nvPr/>
              </p:nvSpPr>
              <p:spPr>
                <a:xfrm>
                  <a:off x="1664288" y="2420888"/>
                  <a:ext cx="288032" cy="288032"/>
                </a:xfrm>
                <a:prstGeom prst="ellipse">
                  <a:avLst/>
                </a:prstGeom>
                <a:solidFill>
                  <a:srgbClr val="66FF33"/>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减号 111">
                  <a:extLst>
                    <a:ext uri="{FF2B5EF4-FFF2-40B4-BE49-F238E27FC236}">
                      <a16:creationId xmlns:a16="http://schemas.microsoft.com/office/drawing/2014/main" id="{4039A4D8-DC57-4785-B26C-021022B7A7C0}"/>
                    </a:ext>
                  </a:extLst>
                </p:cNvPr>
                <p:cNvSpPr/>
                <p:nvPr/>
              </p:nvSpPr>
              <p:spPr>
                <a:xfrm>
                  <a:off x="1736296" y="2492896"/>
                  <a:ext cx="144016" cy="144016"/>
                </a:xfrm>
                <a:prstGeom prst="mathMinus">
                  <a:avLst/>
                </a:prstGeom>
                <a:solidFill>
                  <a:srgbClr val="0000FF"/>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4" name="组合 103">
                <a:extLst>
                  <a:ext uri="{FF2B5EF4-FFF2-40B4-BE49-F238E27FC236}">
                    <a16:creationId xmlns:a16="http://schemas.microsoft.com/office/drawing/2014/main" id="{C892E3E6-5C76-44F2-9CBC-5D1DF55ED9C7}"/>
                  </a:ext>
                </a:extLst>
              </p:cNvPr>
              <p:cNvGrpSpPr/>
              <p:nvPr/>
            </p:nvGrpSpPr>
            <p:grpSpPr>
              <a:xfrm>
                <a:off x="3125589" y="2987849"/>
                <a:ext cx="139880" cy="139880"/>
                <a:chOff x="1664288" y="2420888"/>
                <a:chExt cx="288032" cy="288032"/>
              </a:xfrm>
            </p:grpSpPr>
            <p:sp>
              <p:nvSpPr>
                <p:cNvPr id="109" name="椭圆 108">
                  <a:extLst>
                    <a:ext uri="{FF2B5EF4-FFF2-40B4-BE49-F238E27FC236}">
                      <a16:creationId xmlns:a16="http://schemas.microsoft.com/office/drawing/2014/main" id="{F7ED00E9-89A4-42EB-A823-79FA15E6AE5A}"/>
                    </a:ext>
                  </a:extLst>
                </p:cNvPr>
                <p:cNvSpPr/>
                <p:nvPr/>
              </p:nvSpPr>
              <p:spPr>
                <a:xfrm>
                  <a:off x="1664288" y="2420888"/>
                  <a:ext cx="288032" cy="288032"/>
                </a:xfrm>
                <a:prstGeom prst="ellipse">
                  <a:avLst/>
                </a:prstGeom>
                <a:solidFill>
                  <a:srgbClr val="66FF33"/>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减号 109">
                  <a:extLst>
                    <a:ext uri="{FF2B5EF4-FFF2-40B4-BE49-F238E27FC236}">
                      <a16:creationId xmlns:a16="http://schemas.microsoft.com/office/drawing/2014/main" id="{5DD91631-F133-4C56-88E3-89116A59F4CD}"/>
                    </a:ext>
                  </a:extLst>
                </p:cNvPr>
                <p:cNvSpPr/>
                <p:nvPr/>
              </p:nvSpPr>
              <p:spPr>
                <a:xfrm>
                  <a:off x="1736296" y="2492896"/>
                  <a:ext cx="144016" cy="144016"/>
                </a:xfrm>
                <a:prstGeom prst="mathMinus">
                  <a:avLst/>
                </a:prstGeom>
                <a:solidFill>
                  <a:srgbClr val="0000FF"/>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5" name="椭圆 104">
                <a:extLst>
                  <a:ext uri="{FF2B5EF4-FFF2-40B4-BE49-F238E27FC236}">
                    <a16:creationId xmlns:a16="http://schemas.microsoft.com/office/drawing/2014/main" id="{94CBE047-287D-4B97-9AAB-D0B49D24A675}"/>
                  </a:ext>
                </a:extLst>
              </p:cNvPr>
              <p:cNvSpPr/>
              <p:nvPr/>
            </p:nvSpPr>
            <p:spPr>
              <a:xfrm>
                <a:off x="4166641" y="2238365"/>
                <a:ext cx="917690" cy="917690"/>
              </a:xfrm>
              <a:prstGeom prst="ellipse">
                <a:avLst/>
              </a:pr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6" name="组合 105">
                <a:extLst>
                  <a:ext uri="{FF2B5EF4-FFF2-40B4-BE49-F238E27FC236}">
                    <a16:creationId xmlns:a16="http://schemas.microsoft.com/office/drawing/2014/main" id="{BCBD2587-4E40-4AC0-B334-B8B97BB1C770}"/>
                  </a:ext>
                </a:extLst>
              </p:cNvPr>
              <p:cNvGrpSpPr/>
              <p:nvPr/>
            </p:nvGrpSpPr>
            <p:grpSpPr>
              <a:xfrm>
                <a:off x="5003887" y="2478308"/>
                <a:ext cx="139880" cy="139880"/>
                <a:chOff x="1172630" y="2608403"/>
                <a:chExt cx="288032" cy="288032"/>
              </a:xfrm>
            </p:grpSpPr>
            <p:sp>
              <p:nvSpPr>
                <p:cNvPr id="107" name="椭圆 106">
                  <a:extLst>
                    <a:ext uri="{FF2B5EF4-FFF2-40B4-BE49-F238E27FC236}">
                      <a16:creationId xmlns:a16="http://schemas.microsoft.com/office/drawing/2014/main" id="{F994D544-C963-4C96-82F3-9B9F6F05BCC9}"/>
                    </a:ext>
                  </a:extLst>
                </p:cNvPr>
                <p:cNvSpPr/>
                <p:nvPr/>
              </p:nvSpPr>
              <p:spPr>
                <a:xfrm>
                  <a:off x="1172630" y="2608403"/>
                  <a:ext cx="288032" cy="288032"/>
                </a:xfrm>
                <a:prstGeom prst="ellipse">
                  <a:avLst/>
                </a:prstGeom>
                <a:solidFill>
                  <a:srgbClr val="66FF33"/>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减号 107">
                  <a:extLst>
                    <a:ext uri="{FF2B5EF4-FFF2-40B4-BE49-F238E27FC236}">
                      <a16:creationId xmlns:a16="http://schemas.microsoft.com/office/drawing/2014/main" id="{203D64DD-B847-4541-866D-CEDE98D72DFC}"/>
                    </a:ext>
                  </a:extLst>
                </p:cNvPr>
                <p:cNvSpPr/>
                <p:nvPr/>
              </p:nvSpPr>
              <p:spPr>
                <a:xfrm>
                  <a:off x="1244638" y="2680411"/>
                  <a:ext cx="144016" cy="144016"/>
                </a:xfrm>
                <a:prstGeom prst="mathMinus">
                  <a:avLst/>
                </a:prstGeom>
                <a:solidFill>
                  <a:srgbClr val="0000FF"/>
                </a:solidFill>
                <a:ln w="317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54" name="组合 53">
              <a:extLst>
                <a:ext uri="{FF2B5EF4-FFF2-40B4-BE49-F238E27FC236}">
                  <a16:creationId xmlns:a16="http://schemas.microsoft.com/office/drawing/2014/main" id="{4503B0C4-0008-428F-B12E-52F787182153}"/>
                </a:ext>
              </a:extLst>
            </p:cNvPr>
            <p:cNvGrpSpPr/>
            <p:nvPr/>
          </p:nvGrpSpPr>
          <p:grpSpPr>
            <a:xfrm>
              <a:off x="4115339" y="2835294"/>
              <a:ext cx="139880" cy="139880"/>
              <a:chOff x="2041654" y="2009269"/>
              <a:chExt cx="288032" cy="288032"/>
            </a:xfrm>
          </p:grpSpPr>
          <p:sp>
            <p:nvSpPr>
              <p:cNvPr id="64" name="椭圆 63">
                <a:extLst>
                  <a:ext uri="{FF2B5EF4-FFF2-40B4-BE49-F238E27FC236}">
                    <a16:creationId xmlns:a16="http://schemas.microsoft.com/office/drawing/2014/main" id="{740E934E-C4A9-45A7-AD99-7E11FA39E5C7}"/>
                  </a:ext>
                </a:extLst>
              </p:cNvPr>
              <p:cNvSpPr/>
              <p:nvPr/>
            </p:nvSpPr>
            <p:spPr>
              <a:xfrm>
                <a:off x="2041654" y="2009269"/>
                <a:ext cx="288032" cy="288032"/>
              </a:xfrm>
              <a:prstGeom prst="ellipse">
                <a:avLst/>
              </a:prstGeom>
              <a:solidFill>
                <a:srgbClr val="66FF33"/>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减号 64">
                <a:extLst>
                  <a:ext uri="{FF2B5EF4-FFF2-40B4-BE49-F238E27FC236}">
                    <a16:creationId xmlns:a16="http://schemas.microsoft.com/office/drawing/2014/main" id="{41E864BB-7100-4DB8-B91F-B64401E3C1F9}"/>
                  </a:ext>
                </a:extLst>
              </p:cNvPr>
              <p:cNvSpPr/>
              <p:nvPr/>
            </p:nvSpPr>
            <p:spPr>
              <a:xfrm>
                <a:off x="2113662" y="2081277"/>
                <a:ext cx="144016" cy="144016"/>
              </a:xfrm>
              <a:prstGeom prst="mathMinus">
                <a:avLst/>
              </a:prstGeom>
              <a:solidFill>
                <a:srgbClr val="0000FF"/>
              </a:solidFill>
              <a:ln w="317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5" name="椭圆 54">
              <a:extLst>
                <a:ext uri="{FF2B5EF4-FFF2-40B4-BE49-F238E27FC236}">
                  <a16:creationId xmlns:a16="http://schemas.microsoft.com/office/drawing/2014/main" id="{28E0FFB0-E072-4F35-9D21-9FC361EBDA25}"/>
                </a:ext>
              </a:extLst>
            </p:cNvPr>
            <p:cNvSpPr/>
            <p:nvPr/>
          </p:nvSpPr>
          <p:spPr>
            <a:xfrm>
              <a:off x="4094635" y="2798443"/>
              <a:ext cx="181287" cy="181287"/>
            </a:xfrm>
            <a:prstGeom prst="ellipse">
              <a:avLst/>
            </a:prstGeom>
            <a:solidFill>
              <a:schemeClr val="bg1"/>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6" name="组合 55">
              <a:extLst>
                <a:ext uri="{FF2B5EF4-FFF2-40B4-BE49-F238E27FC236}">
                  <a16:creationId xmlns:a16="http://schemas.microsoft.com/office/drawing/2014/main" id="{230639A5-D74A-448A-A0DB-47D1A2CB1D9B}"/>
                </a:ext>
              </a:extLst>
            </p:cNvPr>
            <p:cNvGrpSpPr/>
            <p:nvPr/>
          </p:nvGrpSpPr>
          <p:grpSpPr>
            <a:xfrm>
              <a:off x="5419322" y="4603145"/>
              <a:ext cx="755806" cy="631343"/>
              <a:chOff x="5419322" y="4514409"/>
              <a:chExt cx="755806" cy="631343"/>
            </a:xfrm>
          </p:grpSpPr>
          <p:cxnSp>
            <p:nvCxnSpPr>
              <p:cNvPr id="62" name="直接箭头连接符 61">
                <a:extLst>
                  <a:ext uri="{FF2B5EF4-FFF2-40B4-BE49-F238E27FC236}">
                    <a16:creationId xmlns:a16="http://schemas.microsoft.com/office/drawing/2014/main" id="{31CDD89C-39BE-4298-84AE-D4C80DDAFF69}"/>
                  </a:ext>
                </a:extLst>
              </p:cNvPr>
              <p:cNvCxnSpPr/>
              <p:nvPr/>
            </p:nvCxnSpPr>
            <p:spPr>
              <a:xfrm>
                <a:off x="5419322" y="4692333"/>
                <a:ext cx="349180" cy="453419"/>
              </a:xfrm>
              <a:prstGeom prst="straightConnector1">
                <a:avLst/>
              </a:prstGeom>
              <a:ln w="57150">
                <a:solidFill>
                  <a:srgbClr val="00B05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aphicFrame>
            <p:nvGraphicFramePr>
              <p:cNvPr id="63" name="对象 62">
                <a:extLst>
                  <a:ext uri="{FF2B5EF4-FFF2-40B4-BE49-F238E27FC236}">
                    <a16:creationId xmlns:a16="http://schemas.microsoft.com/office/drawing/2014/main" id="{CD695E9D-5D14-4862-94FF-1F5685AD316C}"/>
                  </a:ext>
                </a:extLst>
              </p:cNvPr>
              <p:cNvGraphicFramePr>
                <a:graphicFrameLocks noChangeAspect="1"/>
              </p:cNvGraphicFramePr>
              <p:nvPr/>
            </p:nvGraphicFramePr>
            <p:xfrm>
              <a:off x="5748342" y="4514409"/>
              <a:ext cx="426786" cy="426785"/>
            </p:xfrm>
            <a:graphic>
              <a:graphicData uri="http://schemas.openxmlformats.org/presentationml/2006/ole">
                <mc:AlternateContent xmlns:mc="http://schemas.openxmlformats.org/markup-compatibility/2006">
                  <mc:Choice xmlns:v="urn:schemas-microsoft-com:vml" Requires="v">
                    <p:oleObj spid="_x0000_s494606" name="Equation" r:id="rId4" imgW="241200" imgH="241200" progId="Equation.DSMT4">
                      <p:embed/>
                    </p:oleObj>
                  </mc:Choice>
                  <mc:Fallback>
                    <p:oleObj name="Equation" r:id="rId4" imgW="241200" imgH="241200" progId="Equation.DSMT4">
                      <p:embed/>
                      <p:pic>
                        <p:nvPicPr>
                          <p:cNvPr id="63" name="对象 62">
                            <a:extLst>
                              <a:ext uri="{FF2B5EF4-FFF2-40B4-BE49-F238E27FC236}">
                                <a16:creationId xmlns:a16="http://schemas.microsoft.com/office/drawing/2014/main" id="{CD695E9D-5D14-4862-94FF-1F5685AD316C}"/>
                              </a:ext>
                            </a:extLst>
                          </p:cNvPr>
                          <p:cNvPicPr/>
                          <p:nvPr/>
                        </p:nvPicPr>
                        <p:blipFill>
                          <a:blip r:embed="rId5"/>
                          <a:stretch>
                            <a:fillRect/>
                          </a:stretch>
                        </p:blipFill>
                        <p:spPr>
                          <a:xfrm>
                            <a:off x="5748342" y="4514409"/>
                            <a:ext cx="426786" cy="426785"/>
                          </a:xfrm>
                          <a:prstGeom prst="rect">
                            <a:avLst/>
                          </a:prstGeom>
                        </p:spPr>
                      </p:pic>
                    </p:oleObj>
                  </mc:Fallback>
                </mc:AlternateContent>
              </a:graphicData>
            </a:graphic>
          </p:graphicFrame>
        </p:grpSp>
        <p:graphicFrame>
          <p:nvGraphicFramePr>
            <p:cNvPr id="57" name="对象 56">
              <a:extLst>
                <a:ext uri="{FF2B5EF4-FFF2-40B4-BE49-F238E27FC236}">
                  <a16:creationId xmlns:a16="http://schemas.microsoft.com/office/drawing/2014/main" id="{B646363C-CE8C-432D-BFB0-54539AB1A90A}"/>
                </a:ext>
              </a:extLst>
            </p:cNvPr>
            <p:cNvGraphicFramePr>
              <a:graphicFrameLocks noChangeAspect="1"/>
            </p:cNvGraphicFramePr>
            <p:nvPr/>
          </p:nvGraphicFramePr>
          <p:xfrm>
            <a:off x="846137" y="2292131"/>
            <a:ext cx="415535" cy="363593"/>
          </p:xfrm>
          <a:graphic>
            <a:graphicData uri="http://schemas.openxmlformats.org/presentationml/2006/ole">
              <mc:AlternateContent xmlns:mc="http://schemas.openxmlformats.org/markup-compatibility/2006">
                <mc:Choice xmlns:v="urn:schemas-microsoft-com:vml" Requires="v">
                  <p:oleObj spid="_x0000_s494607" name="Equation" r:id="rId6" imgW="203040" imgH="177480" progId="Equation.DSMT4">
                    <p:embed/>
                  </p:oleObj>
                </mc:Choice>
                <mc:Fallback>
                  <p:oleObj name="Equation" r:id="rId6" imgW="203040" imgH="177480" progId="Equation.DSMT4">
                    <p:embed/>
                    <p:pic>
                      <p:nvPicPr>
                        <p:cNvPr id="57" name="对象 56">
                          <a:extLst>
                            <a:ext uri="{FF2B5EF4-FFF2-40B4-BE49-F238E27FC236}">
                              <a16:creationId xmlns:a16="http://schemas.microsoft.com/office/drawing/2014/main" id="{B646363C-CE8C-432D-BFB0-54539AB1A90A}"/>
                            </a:ext>
                          </a:extLst>
                        </p:cNvPr>
                        <p:cNvPicPr/>
                        <p:nvPr/>
                      </p:nvPicPr>
                      <p:blipFill>
                        <a:blip r:embed="rId7"/>
                        <a:stretch>
                          <a:fillRect/>
                        </a:stretch>
                      </p:blipFill>
                      <p:spPr>
                        <a:xfrm>
                          <a:off x="846137" y="2292131"/>
                          <a:ext cx="415535" cy="363593"/>
                        </a:xfrm>
                        <a:prstGeom prst="rect">
                          <a:avLst/>
                        </a:prstGeom>
                      </p:spPr>
                    </p:pic>
                  </p:oleObj>
                </mc:Fallback>
              </mc:AlternateContent>
            </a:graphicData>
          </a:graphic>
        </p:graphicFrame>
        <p:graphicFrame>
          <p:nvGraphicFramePr>
            <p:cNvPr id="58" name="对象 57">
              <a:extLst>
                <a:ext uri="{FF2B5EF4-FFF2-40B4-BE49-F238E27FC236}">
                  <a16:creationId xmlns:a16="http://schemas.microsoft.com/office/drawing/2014/main" id="{A7227418-2FAE-4B60-B9F7-379849DCAEF7}"/>
                </a:ext>
              </a:extLst>
            </p:cNvPr>
            <p:cNvGraphicFramePr>
              <a:graphicFrameLocks noChangeAspect="1"/>
            </p:cNvGraphicFramePr>
            <p:nvPr/>
          </p:nvGraphicFramePr>
          <p:xfrm>
            <a:off x="4787651" y="2955402"/>
            <a:ext cx="337312" cy="337312"/>
          </p:xfrm>
          <a:graphic>
            <a:graphicData uri="http://schemas.openxmlformats.org/presentationml/2006/ole">
              <mc:AlternateContent xmlns:mc="http://schemas.openxmlformats.org/markup-compatibility/2006">
                <mc:Choice xmlns:v="urn:schemas-microsoft-com:vml" Requires="v">
                  <p:oleObj spid="_x0000_s494608" name="Equation" r:id="rId8" imgW="164880" imgH="164880" progId="Equation.DSMT4">
                    <p:embed/>
                  </p:oleObj>
                </mc:Choice>
                <mc:Fallback>
                  <p:oleObj name="Equation" r:id="rId8" imgW="164880" imgH="164880" progId="Equation.DSMT4">
                    <p:embed/>
                    <p:pic>
                      <p:nvPicPr>
                        <p:cNvPr id="58" name="对象 57">
                          <a:extLst>
                            <a:ext uri="{FF2B5EF4-FFF2-40B4-BE49-F238E27FC236}">
                              <a16:creationId xmlns:a16="http://schemas.microsoft.com/office/drawing/2014/main" id="{A7227418-2FAE-4B60-B9F7-379849DCAEF7}"/>
                            </a:ext>
                          </a:extLst>
                        </p:cNvPr>
                        <p:cNvPicPr/>
                        <p:nvPr/>
                      </p:nvPicPr>
                      <p:blipFill>
                        <a:blip r:embed="rId9"/>
                        <a:stretch>
                          <a:fillRect/>
                        </a:stretch>
                      </p:blipFill>
                      <p:spPr>
                        <a:xfrm>
                          <a:off x="4787651" y="2955402"/>
                          <a:ext cx="337312" cy="337312"/>
                        </a:xfrm>
                        <a:prstGeom prst="rect">
                          <a:avLst/>
                        </a:prstGeom>
                        <a:solidFill>
                          <a:schemeClr val="bg1"/>
                        </a:solidFill>
                      </p:spPr>
                    </p:pic>
                  </p:oleObj>
                </mc:Fallback>
              </mc:AlternateContent>
            </a:graphicData>
          </a:graphic>
        </p:graphicFrame>
        <p:graphicFrame>
          <p:nvGraphicFramePr>
            <p:cNvPr id="59" name="对象 58">
              <a:extLst>
                <a:ext uri="{FF2B5EF4-FFF2-40B4-BE49-F238E27FC236}">
                  <a16:creationId xmlns:a16="http://schemas.microsoft.com/office/drawing/2014/main" id="{6CE7D793-F5BF-4C46-AF2F-AF819A6DE476}"/>
                </a:ext>
              </a:extLst>
            </p:cNvPr>
            <p:cNvGraphicFramePr>
              <a:graphicFrameLocks noChangeAspect="1"/>
            </p:cNvGraphicFramePr>
            <p:nvPr/>
          </p:nvGraphicFramePr>
          <p:xfrm>
            <a:off x="5565775" y="2387600"/>
            <a:ext cx="284163" cy="338138"/>
          </p:xfrm>
          <a:graphic>
            <a:graphicData uri="http://schemas.openxmlformats.org/presentationml/2006/ole">
              <mc:AlternateContent xmlns:mc="http://schemas.openxmlformats.org/markup-compatibility/2006">
                <mc:Choice xmlns:v="urn:schemas-microsoft-com:vml" Requires="v">
                  <p:oleObj spid="_x0000_s494609" name="Equation" r:id="rId10" imgW="139680" imgH="164880" progId="Equation.DSMT4">
                    <p:embed/>
                  </p:oleObj>
                </mc:Choice>
                <mc:Fallback>
                  <p:oleObj name="Equation" r:id="rId10" imgW="139680" imgH="164880" progId="Equation.DSMT4">
                    <p:embed/>
                    <p:pic>
                      <p:nvPicPr>
                        <p:cNvPr id="59" name="对象 58">
                          <a:extLst>
                            <a:ext uri="{FF2B5EF4-FFF2-40B4-BE49-F238E27FC236}">
                              <a16:creationId xmlns:a16="http://schemas.microsoft.com/office/drawing/2014/main" id="{6CE7D793-F5BF-4C46-AF2F-AF819A6DE476}"/>
                            </a:ext>
                          </a:extLst>
                        </p:cNvPr>
                        <p:cNvPicPr/>
                        <p:nvPr/>
                      </p:nvPicPr>
                      <p:blipFill>
                        <a:blip r:embed="rId11"/>
                        <a:stretch>
                          <a:fillRect/>
                        </a:stretch>
                      </p:blipFill>
                      <p:spPr>
                        <a:xfrm>
                          <a:off x="5565775" y="2387600"/>
                          <a:ext cx="284163" cy="338138"/>
                        </a:xfrm>
                        <a:prstGeom prst="rect">
                          <a:avLst/>
                        </a:prstGeom>
                        <a:solidFill>
                          <a:schemeClr val="bg1"/>
                        </a:solidFill>
                      </p:spPr>
                    </p:pic>
                  </p:oleObj>
                </mc:Fallback>
              </mc:AlternateContent>
            </a:graphicData>
          </a:graphic>
        </p:graphicFrame>
        <p:graphicFrame>
          <p:nvGraphicFramePr>
            <p:cNvPr id="60" name="对象 59">
              <a:extLst>
                <a:ext uri="{FF2B5EF4-FFF2-40B4-BE49-F238E27FC236}">
                  <a16:creationId xmlns:a16="http://schemas.microsoft.com/office/drawing/2014/main" id="{ADABE075-4A84-49D5-98C9-6DDFC4F60D8D}"/>
                </a:ext>
              </a:extLst>
            </p:cNvPr>
            <p:cNvGraphicFramePr>
              <a:graphicFrameLocks noChangeAspect="1"/>
            </p:cNvGraphicFramePr>
            <p:nvPr/>
          </p:nvGraphicFramePr>
          <p:xfrm>
            <a:off x="5942013" y="2503488"/>
            <a:ext cx="412750" cy="338137"/>
          </p:xfrm>
          <a:graphic>
            <a:graphicData uri="http://schemas.openxmlformats.org/presentationml/2006/ole">
              <mc:AlternateContent xmlns:mc="http://schemas.openxmlformats.org/markup-compatibility/2006">
                <mc:Choice xmlns:v="urn:schemas-microsoft-com:vml" Requires="v">
                  <p:oleObj spid="_x0000_s494610" name="Equation" r:id="rId12" imgW="203040" imgH="164880" progId="Equation.DSMT4">
                    <p:embed/>
                  </p:oleObj>
                </mc:Choice>
                <mc:Fallback>
                  <p:oleObj name="Equation" r:id="rId12" imgW="203040" imgH="164880" progId="Equation.DSMT4">
                    <p:embed/>
                    <p:pic>
                      <p:nvPicPr>
                        <p:cNvPr id="60" name="对象 59">
                          <a:extLst>
                            <a:ext uri="{FF2B5EF4-FFF2-40B4-BE49-F238E27FC236}">
                              <a16:creationId xmlns:a16="http://schemas.microsoft.com/office/drawing/2014/main" id="{ADABE075-4A84-49D5-98C9-6DDFC4F60D8D}"/>
                            </a:ext>
                          </a:extLst>
                        </p:cNvPr>
                        <p:cNvPicPr/>
                        <p:nvPr/>
                      </p:nvPicPr>
                      <p:blipFill>
                        <a:blip r:embed="rId13"/>
                        <a:stretch>
                          <a:fillRect/>
                        </a:stretch>
                      </p:blipFill>
                      <p:spPr>
                        <a:xfrm>
                          <a:off x="5942013" y="2503488"/>
                          <a:ext cx="412750" cy="338137"/>
                        </a:xfrm>
                        <a:prstGeom prst="rect">
                          <a:avLst/>
                        </a:prstGeom>
                        <a:solidFill>
                          <a:schemeClr val="bg1"/>
                        </a:solidFill>
                      </p:spPr>
                    </p:pic>
                  </p:oleObj>
                </mc:Fallback>
              </mc:AlternateContent>
            </a:graphicData>
          </a:graphic>
        </p:graphicFrame>
        <p:graphicFrame>
          <p:nvGraphicFramePr>
            <p:cNvPr id="61" name="对象 60">
              <a:extLst>
                <a:ext uri="{FF2B5EF4-FFF2-40B4-BE49-F238E27FC236}">
                  <a16:creationId xmlns:a16="http://schemas.microsoft.com/office/drawing/2014/main" id="{A5567629-F6F6-4218-8C94-F3E72AE8F952}"/>
                </a:ext>
              </a:extLst>
            </p:cNvPr>
            <p:cNvGraphicFramePr>
              <a:graphicFrameLocks noChangeAspect="1"/>
            </p:cNvGraphicFramePr>
            <p:nvPr/>
          </p:nvGraphicFramePr>
          <p:xfrm>
            <a:off x="6316663" y="2879725"/>
            <a:ext cx="360362" cy="365125"/>
          </p:xfrm>
          <a:graphic>
            <a:graphicData uri="http://schemas.openxmlformats.org/presentationml/2006/ole">
              <mc:AlternateContent xmlns:mc="http://schemas.openxmlformats.org/markup-compatibility/2006">
                <mc:Choice xmlns:v="urn:schemas-microsoft-com:vml" Requires="v">
                  <p:oleObj spid="_x0000_s494611" name="Equation" r:id="rId14" imgW="177480" imgH="177480" progId="Equation.DSMT4">
                    <p:embed/>
                  </p:oleObj>
                </mc:Choice>
                <mc:Fallback>
                  <p:oleObj name="Equation" r:id="rId14" imgW="177480" imgH="177480" progId="Equation.DSMT4">
                    <p:embed/>
                    <p:pic>
                      <p:nvPicPr>
                        <p:cNvPr id="61" name="对象 60">
                          <a:extLst>
                            <a:ext uri="{FF2B5EF4-FFF2-40B4-BE49-F238E27FC236}">
                              <a16:creationId xmlns:a16="http://schemas.microsoft.com/office/drawing/2014/main" id="{A5567629-F6F6-4218-8C94-F3E72AE8F952}"/>
                            </a:ext>
                          </a:extLst>
                        </p:cNvPr>
                        <p:cNvPicPr/>
                        <p:nvPr/>
                      </p:nvPicPr>
                      <p:blipFill>
                        <a:blip r:embed="rId15"/>
                        <a:stretch>
                          <a:fillRect/>
                        </a:stretch>
                      </p:blipFill>
                      <p:spPr>
                        <a:xfrm>
                          <a:off x="6316663" y="2879725"/>
                          <a:ext cx="360362" cy="365125"/>
                        </a:xfrm>
                        <a:prstGeom prst="rect">
                          <a:avLst/>
                        </a:prstGeom>
                        <a:solidFill>
                          <a:schemeClr val="bg1"/>
                        </a:solidFill>
                      </p:spPr>
                    </p:pic>
                  </p:oleObj>
                </mc:Fallback>
              </mc:AlternateContent>
            </a:graphicData>
          </a:graphic>
        </p:graphicFrame>
      </p:grpSp>
      <p:sp>
        <p:nvSpPr>
          <p:cNvPr id="177" name="TextBox 132">
            <a:extLst>
              <a:ext uri="{FF2B5EF4-FFF2-40B4-BE49-F238E27FC236}">
                <a16:creationId xmlns:a16="http://schemas.microsoft.com/office/drawing/2014/main" id="{3713C3DA-BF1D-4DE8-8B0E-E7094A34207E}"/>
              </a:ext>
            </a:extLst>
          </p:cNvPr>
          <p:cNvSpPr txBox="1"/>
          <p:nvPr/>
        </p:nvSpPr>
        <p:spPr>
          <a:xfrm rot="16200000">
            <a:off x="4427458" y="1657997"/>
            <a:ext cx="1920719" cy="369332"/>
          </a:xfrm>
          <a:prstGeom prst="rect">
            <a:avLst/>
          </a:prstGeom>
          <a:noFill/>
        </p:spPr>
        <p:txBody>
          <a:bodyPr wrap="none" rtlCol="0">
            <a:spAutoFit/>
          </a:bodyPr>
          <a:lstStyle/>
          <a:p>
            <a:r>
              <a:rPr lang="zh-CN" altLang="en-US" dirty="0"/>
              <a:t>发射</a:t>
            </a:r>
            <a:r>
              <a:rPr lang="en-US" altLang="zh-CN" dirty="0"/>
              <a:t>X</a:t>
            </a:r>
            <a:r>
              <a:rPr lang="zh-CN" altLang="en-US" dirty="0"/>
              <a:t>射线的概率</a:t>
            </a:r>
          </a:p>
        </p:txBody>
      </p:sp>
      <p:sp>
        <p:nvSpPr>
          <p:cNvPr id="178" name="TextBox 133">
            <a:extLst>
              <a:ext uri="{FF2B5EF4-FFF2-40B4-BE49-F238E27FC236}">
                <a16:creationId xmlns:a16="http://schemas.microsoft.com/office/drawing/2014/main" id="{2CF85CBC-35F8-4544-A7EA-AF47A6254CA2}"/>
              </a:ext>
            </a:extLst>
          </p:cNvPr>
          <p:cNvSpPr txBox="1"/>
          <p:nvPr/>
        </p:nvSpPr>
        <p:spPr>
          <a:xfrm>
            <a:off x="810662" y="3460729"/>
            <a:ext cx="8186892" cy="2790187"/>
          </a:xfrm>
          <a:prstGeom prst="rect">
            <a:avLst/>
          </a:prstGeom>
          <a:noFill/>
          <a:ln>
            <a:solidFill>
              <a:srgbClr val="00FF00"/>
            </a:solidFill>
          </a:ln>
        </p:spPr>
        <p:txBody>
          <a:bodyPr wrap="square" rtlCol="0">
            <a:spAutoFit/>
          </a:bodyPr>
          <a:lstStyle/>
          <a:p>
            <a:pPr marL="285750" indent="-285750">
              <a:lnSpc>
                <a:spcPct val="150000"/>
              </a:lnSpc>
              <a:buFont typeface="Arial" panose="020B0604020202020204" pitchFamily="34" charset="0"/>
              <a:buChar char="•"/>
            </a:pPr>
            <a:r>
              <a:rPr lang="zh-CN" altLang="en-US" sz="2000" dirty="0">
                <a:latin typeface="楷体" panose="02010609060101010101" pitchFamily="49" charset="-122"/>
                <a:ea typeface="楷体" panose="02010609060101010101" pitchFamily="49" charset="-122"/>
              </a:rPr>
              <a:t>光电效应后，有两种可能：</a:t>
            </a:r>
            <a:r>
              <a:rPr lang="en-US" altLang="zh-CN" sz="2000" dirty="0">
                <a:solidFill>
                  <a:srgbClr val="FF0000"/>
                </a:solidFill>
                <a:latin typeface="黑体" panose="02010609060101010101" pitchFamily="49" charset="-122"/>
                <a:ea typeface="黑体" panose="02010609060101010101" pitchFamily="49" charset="-122"/>
              </a:rPr>
              <a:t>X</a:t>
            </a:r>
            <a:r>
              <a:rPr lang="zh-CN" altLang="en-US" sz="2000" dirty="0">
                <a:solidFill>
                  <a:srgbClr val="FF0000"/>
                </a:solidFill>
                <a:latin typeface="黑体" panose="02010609060101010101" pitchFamily="49" charset="-122"/>
                <a:ea typeface="黑体" panose="02010609060101010101" pitchFamily="49" charset="-122"/>
              </a:rPr>
              <a:t>射线、</a:t>
            </a:r>
            <a:r>
              <a:rPr lang="en-US" altLang="zh-CN" sz="2000" dirty="0">
                <a:solidFill>
                  <a:srgbClr val="FF0000"/>
                </a:solidFill>
                <a:latin typeface="黑体" panose="02010609060101010101" pitchFamily="49" charset="-122"/>
                <a:ea typeface="黑体" panose="02010609060101010101" pitchFamily="49" charset="-122"/>
              </a:rPr>
              <a:t>Auger</a:t>
            </a:r>
            <a:r>
              <a:rPr lang="zh-CN" altLang="en-US" sz="2000" dirty="0">
                <a:solidFill>
                  <a:srgbClr val="FF0000"/>
                </a:solidFill>
                <a:latin typeface="黑体" panose="02010609060101010101" pitchFamily="49" charset="-122"/>
                <a:ea typeface="黑体" panose="02010609060101010101" pitchFamily="49" charset="-122"/>
              </a:rPr>
              <a:t>电子</a:t>
            </a:r>
            <a:endParaRPr lang="en-US" altLang="zh-CN" sz="2000" dirty="0">
              <a:solidFill>
                <a:srgbClr val="FF0000"/>
              </a:solidFill>
              <a:latin typeface="黑体" panose="02010609060101010101" pitchFamily="49" charset="-122"/>
              <a:ea typeface="黑体" panose="02010609060101010101" pitchFamily="49" charset="-122"/>
            </a:endParaRPr>
          </a:p>
          <a:p>
            <a:pPr marL="285750" indent="-285750">
              <a:lnSpc>
                <a:spcPct val="150000"/>
              </a:lnSpc>
              <a:buFont typeface="Arial" panose="020B0604020202020204" pitchFamily="34" charset="0"/>
              <a:buChar char="•"/>
            </a:pPr>
            <a:r>
              <a:rPr lang="zh-CN" altLang="en-US" sz="2000" dirty="0">
                <a:latin typeface="楷体" panose="02010609060101010101" pitchFamily="49" charset="-122"/>
                <a:ea typeface="楷体" panose="02010609060101010101" pitchFamily="49" charset="-122"/>
              </a:rPr>
              <a:t>它们都有可能导致别的原子或自身电离</a:t>
            </a:r>
            <a:r>
              <a:rPr lang="en-US" altLang="zh-CN" sz="2000" dirty="0">
                <a:latin typeface="楷体" panose="02010609060101010101" pitchFamily="49" charset="-122"/>
                <a:ea typeface="楷体" panose="02010609060101010101" pitchFamily="49" charset="-122"/>
              </a:rPr>
              <a:t>,</a:t>
            </a:r>
            <a:r>
              <a:rPr lang="zh-CN" altLang="en-US" sz="2000" dirty="0">
                <a:latin typeface="楷体" panose="02010609060101010101" pitchFamily="49" charset="-122"/>
                <a:ea typeface="楷体" panose="02010609060101010101" pitchFamily="49" charset="-122"/>
              </a:rPr>
              <a:t>但并不值得担心</a:t>
            </a:r>
            <a:endParaRPr lang="en-US" altLang="zh-CN" sz="2000" dirty="0">
              <a:latin typeface="楷体" panose="02010609060101010101" pitchFamily="49" charset="-122"/>
              <a:ea typeface="楷体" panose="02010609060101010101" pitchFamily="49" charset="-122"/>
            </a:endParaRPr>
          </a:p>
          <a:p>
            <a:pPr marL="742950" lvl="1" indent="-285750">
              <a:lnSpc>
                <a:spcPct val="150000"/>
              </a:lnSpc>
              <a:buFont typeface="Arial" panose="020B0604020202020204" pitchFamily="34" charset="0"/>
              <a:buChar char="•"/>
            </a:pPr>
            <a:r>
              <a:rPr lang="en-US" altLang="zh-CN" sz="2000" dirty="0">
                <a:solidFill>
                  <a:srgbClr val="FF0000"/>
                </a:solidFill>
                <a:latin typeface="黑体" panose="02010609060101010101" pitchFamily="49" charset="-122"/>
                <a:ea typeface="黑体" panose="02010609060101010101" pitchFamily="49" charset="-122"/>
              </a:rPr>
              <a:t>Z</a:t>
            </a:r>
            <a:r>
              <a:rPr lang="zh-CN" altLang="en-US" sz="2000" dirty="0">
                <a:solidFill>
                  <a:srgbClr val="FF0000"/>
                </a:solidFill>
                <a:latin typeface="黑体" panose="02010609060101010101" pitchFamily="49" charset="-122"/>
                <a:ea typeface="黑体" panose="02010609060101010101" pitchFamily="49" charset="-122"/>
              </a:rPr>
              <a:t>会减小</a:t>
            </a:r>
            <a:r>
              <a:rPr lang="zh-CN" altLang="en-US" sz="2000" dirty="0">
                <a:latin typeface="楷体" panose="02010609060101010101" pitchFamily="49" charset="-122"/>
                <a:ea typeface="楷体" panose="02010609060101010101" pitchFamily="49" charset="-122"/>
              </a:rPr>
              <a:t>、或者</a:t>
            </a:r>
            <a:r>
              <a:rPr lang="zh-CN" altLang="en-US" sz="2000" dirty="0">
                <a:solidFill>
                  <a:srgbClr val="FF0000"/>
                </a:solidFill>
                <a:latin typeface="黑体" panose="02010609060101010101" pitchFamily="49" charset="-122"/>
                <a:ea typeface="黑体" panose="02010609060101010101" pitchFamily="49" charset="-122"/>
              </a:rPr>
              <a:t>空位</a:t>
            </a:r>
            <a:r>
              <a:rPr lang="zh-CN" altLang="en-US" sz="2000" dirty="0">
                <a:latin typeface="楷体" panose="02010609060101010101" pitchFamily="49" charset="-122"/>
                <a:ea typeface="楷体" panose="02010609060101010101" pitchFamily="49" charset="-122"/>
              </a:rPr>
              <a:t>更趋向于产生在</a:t>
            </a:r>
            <a:r>
              <a:rPr lang="zh-CN" altLang="en-US" sz="2000" dirty="0">
                <a:solidFill>
                  <a:srgbClr val="FF0000"/>
                </a:solidFill>
                <a:latin typeface="黑体" panose="02010609060101010101" pitchFamily="49" charset="-122"/>
                <a:ea typeface="黑体" panose="02010609060101010101" pitchFamily="49" charset="-122"/>
              </a:rPr>
              <a:t>外层</a:t>
            </a:r>
            <a:r>
              <a:rPr lang="zh-CN" altLang="en-US" sz="2000" dirty="0">
                <a:latin typeface="楷体" panose="02010609060101010101" pitchFamily="49" charset="-122"/>
                <a:ea typeface="楷体" panose="02010609060101010101" pitchFamily="49" charset="-122"/>
              </a:rPr>
              <a:t>电子处</a:t>
            </a:r>
            <a:endParaRPr lang="en-US" altLang="zh-CN" sz="2000" dirty="0">
              <a:latin typeface="楷体" panose="02010609060101010101" pitchFamily="49" charset="-122"/>
              <a:ea typeface="楷体" panose="02010609060101010101" pitchFamily="49" charset="-122"/>
            </a:endParaRPr>
          </a:p>
          <a:p>
            <a:pPr marL="285750" indent="-285750">
              <a:lnSpc>
                <a:spcPct val="150000"/>
              </a:lnSpc>
              <a:buFont typeface="Arial" panose="020B0604020202020204" pitchFamily="34" charset="0"/>
              <a:buChar char="•"/>
            </a:pPr>
            <a:r>
              <a:rPr lang="zh-CN" altLang="en-US" sz="2000" dirty="0">
                <a:latin typeface="楷体" panose="02010609060101010101" pitchFamily="49" charset="-122"/>
                <a:ea typeface="楷体" panose="02010609060101010101" pitchFamily="49" charset="-122"/>
              </a:rPr>
              <a:t>此时</a:t>
            </a:r>
            <a:r>
              <a:rPr lang="en-US" altLang="zh-CN" sz="2000" dirty="0">
                <a:latin typeface="楷体" panose="02010609060101010101" pitchFamily="49" charset="-122"/>
                <a:ea typeface="楷体" panose="02010609060101010101" pitchFamily="49" charset="-122"/>
              </a:rPr>
              <a:t>Auger</a:t>
            </a:r>
            <a:r>
              <a:rPr lang="zh-CN" altLang="en-US" sz="2000" dirty="0">
                <a:latin typeface="楷体" panose="02010609060101010101" pitchFamily="49" charset="-122"/>
                <a:ea typeface="楷体" panose="02010609060101010101" pitchFamily="49" charset="-122"/>
              </a:rPr>
              <a:t>电子的发射概率越来越大</a:t>
            </a:r>
            <a:endParaRPr lang="en-US" altLang="zh-CN" sz="2000" dirty="0">
              <a:latin typeface="楷体" panose="02010609060101010101" pitchFamily="49" charset="-122"/>
              <a:ea typeface="楷体" panose="02010609060101010101" pitchFamily="49" charset="-122"/>
            </a:endParaRPr>
          </a:p>
          <a:p>
            <a:pPr marL="285750" indent="-285750">
              <a:lnSpc>
                <a:spcPct val="150000"/>
              </a:lnSpc>
              <a:buFont typeface="Arial" panose="020B0604020202020204" pitchFamily="34" charset="0"/>
              <a:buChar char="•"/>
            </a:pPr>
            <a:r>
              <a:rPr lang="zh-CN" altLang="en-US" sz="2000" dirty="0">
                <a:latin typeface="楷体" panose="02010609060101010101" pitchFamily="49" charset="-122"/>
                <a:ea typeface="楷体" panose="02010609060101010101" pitchFamily="49" charset="-122"/>
              </a:rPr>
              <a:t>而且，即使有</a:t>
            </a:r>
            <a:r>
              <a:rPr lang="en-US" altLang="zh-CN" sz="2000" dirty="0">
                <a:latin typeface="楷体" panose="02010609060101010101" pitchFamily="49" charset="-122"/>
                <a:ea typeface="楷体" panose="02010609060101010101" pitchFamily="49" charset="-122"/>
              </a:rPr>
              <a:t>X</a:t>
            </a:r>
            <a:r>
              <a:rPr lang="zh-CN" altLang="en-US" sz="2000" dirty="0">
                <a:latin typeface="楷体" panose="02010609060101010101" pitchFamily="49" charset="-122"/>
                <a:ea typeface="楷体" panose="02010609060101010101" pitchFamily="49" charset="-122"/>
              </a:rPr>
              <a:t>射线产生，其能量较小，逃逸也将变得越来越难</a:t>
            </a:r>
            <a:endParaRPr lang="en-US" altLang="zh-CN" sz="2000" dirty="0">
              <a:latin typeface="楷体" panose="02010609060101010101" pitchFamily="49" charset="-122"/>
              <a:ea typeface="楷体" panose="02010609060101010101" pitchFamily="49" charset="-122"/>
            </a:endParaRPr>
          </a:p>
          <a:p>
            <a:pPr marL="285750" indent="-285750">
              <a:lnSpc>
                <a:spcPct val="150000"/>
              </a:lnSpc>
              <a:buFont typeface="Arial" panose="020B0604020202020204" pitchFamily="34" charset="0"/>
              <a:buChar char="•"/>
            </a:pPr>
            <a:r>
              <a:rPr lang="zh-CN" altLang="en-US" sz="2000" dirty="0">
                <a:solidFill>
                  <a:srgbClr val="0000FF"/>
                </a:solidFill>
                <a:latin typeface="黑体" panose="02010609060101010101" pitchFamily="49" charset="-122"/>
                <a:ea typeface="黑体" panose="02010609060101010101" pitchFamily="49" charset="-122"/>
              </a:rPr>
              <a:t>通过</a:t>
            </a:r>
            <a:r>
              <a:rPr lang="zh-CN" altLang="en-US" sz="2000" dirty="0">
                <a:solidFill>
                  <a:srgbClr val="FF0000"/>
                </a:solidFill>
                <a:latin typeface="楷体" panose="02010609060101010101" pitchFamily="49" charset="-122"/>
                <a:ea typeface="楷体" panose="02010609060101010101" pitchFamily="49" charset="-122"/>
              </a:rPr>
              <a:t>多次</a:t>
            </a:r>
            <a:r>
              <a:rPr lang="en-US" altLang="zh-CN" sz="2000" dirty="0">
                <a:solidFill>
                  <a:srgbClr val="FF0000"/>
                </a:solidFill>
                <a:latin typeface="楷体" panose="02010609060101010101" pitchFamily="49" charset="-122"/>
                <a:ea typeface="楷体" panose="02010609060101010101" pitchFamily="49" charset="-122"/>
              </a:rPr>
              <a:t>X</a:t>
            </a:r>
            <a:r>
              <a:rPr lang="zh-CN" altLang="en-US" sz="2000" dirty="0">
                <a:solidFill>
                  <a:srgbClr val="FF0000"/>
                </a:solidFill>
                <a:latin typeface="楷体" panose="02010609060101010101" pitchFamily="49" charset="-122"/>
                <a:ea typeface="楷体" panose="02010609060101010101" pitchFamily="49" charset="-122"/>
              </a:rPr>
              <a:t>射线</a:t>
            </a:r>
            <a:r>
              <a:rPr lang="zh-CN" altLang="en-US" sz="2000" dirty="0">
                <a:solidFill>
                  <a:srgbClr val="0000FF"/>
                </a:solidFill>
                <a:latin typeface="黑体" panose="02010609060101010101" pitchFamily="49" charset="-122"/>
                <a:ea typeface="黑体" panose="02010609060101010101" pitchFamily="49" charset="-122"/>
              </a:rPr>
              <a:t>或者</a:t>
            </a:r>
            <a:r>
              <a:rPr lang="en-US" altLang="zh-CN" sz="2000" dirty="0">
                <a:solidFill>
                  <a:srgbClr val="FF0000"/>
                </a:solidFill>
                <a:latin typeface="楷体" panose="02010609060101010101" pitchFamily="49" charset="-122"/>
                <a:ea typeface="楷体" panose="02010609060101010101" pitchFamily="49" charset="-122"/>
              </a:rPr>
              <a:t>Auger</a:t>
            </a:r>
            <a:r>
              <a:rPr lang="zh-CN" altLang="en-US" sz="2000" dirty="0">
                <a:solidFill>
                  <a:srgbClr val="FF0000"/>
                </a:solidFill>
                <a:latin typeface="楷体" panose="02010609060101010101" pitchFamily="49" charset="-122"/>
                <a:ea typeface="楷体" panose="02010609060101010101" pitchFamily="49" charset="-122"/>
              </a:rPr>
              <a:t>电子</a:t>
            </a:r>
            <a:r>
              <a:rPr lang="zh-CN" altLang="en-US" sz="2000" dirty="0">
                <a:solidFill>
                  <a:srgbClr val="0000FF"/>
                </a:solidFill>
                <a:latin typeface="黑体" panose="02010609060101010101" pitchFamily="49" charset="-122"/>
                <a:ea typeface="黑体" panose="02010609060101010101" pitchFamily="49" charset="-122"/>
              </a:rPr>
              <a:t>，</a:t>
            </a:r>
            <a:r>
              <a:rPr lang="en-US" altLang="zh-CN" sz="2000" dirty="0">
                <a:solidFill>
                  <a:srgbClr val="0000FF"/>
                </a:solidFill>
                <a:latin typeface="黑体" panose="02010609060101010101" pitchFamily="49" charset="-122"/>
                <a:ea typeface="黑体" panose="02010609060101010101" pitchFamily="49" charset="-122"/>
              </a:rPr>
              <a:t>γ</a:t>
            </a:r>
            <a:r>
              <a:rPr lang="zh-CN" altLang="en-US" sz="2000" dirty="0">
                <a:solidFill>
                  <a:srgbClr val="0000FF"/>
                </a:solidFill>
                <a:latin typeface="黑体" panose="02010609060101010101" pitchFamily="49" charset="-122"/>
                <a:ea typeface="黑体" panose="02010609060101010101" pitchFamily="49" charset="-122"/>
              </a:rPr>
              <a:t>光子的</a:t>
            </a:r>
            <a:r>
              <a:rPr lang="zh-CN" altLang="en-US" sz="2000" dirty="0">
                <a:solidFill>
                  <a:srgbClr val="FF0000"/>
                </a:solidFill>
                <a:latin typeface="楷体" panose="02010609060101010101" pitchFamily="49" charset="-122"/>
                <a:ea typeface="楷体" panose="02010609060101010101" pitchFamily="49" charset="-122"/>
              </a:rPr>
              <a:t>能量</a:t>
            </a:r>
            <a:r>
              <a:rPr lang="zh-CN" altLang="en-US" sz="2000" dirty="0">
                <a:solidFill>
                  <a:srgbClr val="0000FF"/>
                </a:solidFill>
                <a:latin typeface="黑体" panose="02010609060101010101" pitchFamily="49" charset="-122"/>
                <a:ea typeface="黑体" panose="02010609060101010101" pitchFamily="49" charset="-122"/>
              </a:rPr>
              <a:t>就被</a:t>
            </a:r>
            <a:r>
              <a:rPr lang="zh-CN" altLang="en-US" sz="2000" dirty="0">
                <a:solidFill>
                  <a:srgbClr val="FF0000"/>
                </a:solidFill>
                <a:latin typeface="楷体" panose="02010609060101010101" pitchFamily="49" charset="-122"/>
                <a:ea typeface="楷体" panose="02010609060101010101" pitchFamily="49" charset="-122"/>
              </a:rPr>
              <a:t>全部沉积</a:t>
            </a:r>
            <a:r>
              <a:rPr lang="zh-CN" altLang="en-US" sz="2000" dirty="0">
                <a:solidFill>
                  <a:srgbClr val="0000FF"/>
                </a:solidFill>
                <a:latin typeface="黑体" panose="02010609060101010101" pitchFamily="49" charset="-122"/>
                <a:ea typeface="黑体" panose="02010609060101010101" pitchFamily="49" charset="-122"/>
              </a:rPr>
              <a:t>下来了。</a:t>
            </a:r>
            <a:endParaRPr lang="en-US" altLang="zh-CN" sz="2000" dirty="0">
              <a:solidFill>
                <a:srgbClr val="0000FF"/>
              </a:solidFill>
              <a:latin typeface="黑体" panose="02010609060101010101" pitchFamily="49" charset="-122"/>
              <a:ea typeface="黑体" panose="02010609060101010101" pitchFamily="49" charset="-122"/>
            </a:endParaRPr>
          </a:p>
        </p:txBody>
      </p:sp>
      <p:sp>
        <p:nvSpPr>
          <p:cNvPr id="179" name="文本框 178">
            <a:extLst>
              <a:ext uri="{FF2B5EF4-FFF2-40B4-BE49-F238E27FC236}">
                <a16:creationId xmlns:a16="http://schemas.microsoft.com/office/drawing/2014/main" id="{09548BF9-B987-401B-8F9C-796CF4419168}"/>
              </a:ext>
            </a:extLst>
          </p:cNvPr>
          <p:cNvSpPr txBox="1"/>
          <p:nvPr/>
        </p:nvSpPr>
        <p:spPr>
          <a:xfrm>
            <a:off x="9404342" y="389349"/>
            <a:ext cx="2663834" cy="646331"/>
          </a:xfrm>
          <a:prstGeom prst="rect">
            <a:avLst/>
          </a:prstGeom>
          <a:noFill/>
        </p:spPr>
        <p:txBody>
          <a:bodyPr wrap="square">
            <a:spAutoFit/>
          </a:bodyPr>
          <a:lstStyle/>
          <a:p>
            <a:r>
              <a:rPr lang="zh-CN" altLang="en-US" sz="1800" dirty="0"/>
              <a:t>光电效应后，能量更容易全部沉积</a:t>
            </a:r>
          </a:p>
        </p:txBody>
      </p:sp>
    </p:spTree>
    <p:extLst>
      <p:ext uri="{BB962C8B-B14F-4D97-AF65-F5344CB8AC3E}">
        <p14:creationId xmlns:p14="http://schemas.microsoft.com/office/powerpoint/2010/main" val="1662329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78">
                                            <p:txEl>
                                              <p:pRg st="0" end="0"/>
                                            </p:txEl>
                                          </p:spTgt>
                                        </p:tgtEl>
                                        <p:attrNameLst>
                                          <p:attrName>style.visibility</p:attrName>
                                        </p:attrNameLst>
                                      </p:cBhvr>
                                      <p:to>
                                        <p:strVal val="visible"/>
                                      </p:to>
                                    </p:set>
                                    <p:animEffect transition="in" filter="wipe(left)">
                                      <p:cBhvr>
                                        <p:cTn id="7" dur="500"/>
                                        <p:tgtEl>
                                          <p:spTgt spid="17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78">
                                            <p:txEl>
                                              <p:pRg st="1" end="1"/>
                                            </p:txEl>
                                          </p:spTgt>
                                        </p:tgtEl>
                                        <p:attrNameLst>
                                          <p:attrName>style.visibility</p:attrName>
                                        </p:attrNameLst>
                                      </p:cBhvr>
                                      <p:to>
                                        <p:strVal val="visible"/>
                                      </p:to>
                                    </p:set>
                                    <p:animEffect transition="in" filter="wipe(left)">
                                      <p:cBhvr>
                                        <p:cTn id="12" dur="500"/>
                                        <p:tgtEl>
                                          <p:spTgt spid="17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78">
                                            <p:txEl>
                                              <p:pRg st="2" end="2"/>
                                            </p:txEl>
                                          </p:spTgt>
                                        </p:tgtEl>
                                        <p:attrNameLst>
                                          <p:attrName>style.visibility</p:attrName>
                                        </p:attrNameLst>
                                      </p:cBhvr>
                                      <p:to>
                                        <p:strVal val="visible"/>
                                      </p:to>
                                    </p:set>
                                    <p:animEffect transition="in" filter="wipe(left)">
                                      <p:cBhvr>
                                        <p:cTn id="17" dur="500"/>
                                        <p:tgtEl>
                                          <p:spTgt spid="17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78">
                                            <p:txEl>
                                              <p:pRg st="3" end="3"/>
                                            </p:txEl>
                                          </p:spTgt>
                                        </p:tgtEl>
                                        <p:attrNameLst>
                                          <p:attrName>style.visibility</p:attrName>
                                        </p:attrNameLst>
                                      </p:cBhvr>
                                      <p:to>
                                        <p:strVal val="visible"/>
                                      </p:to>
                                    </p:set>
                                    <p:animEffect transition="in" filter="wipe(left)">
                                      <p:cBhvr>
                                        <p:cTn id="22" dur="500"/>
                                        <p:tgtEl>
                                          <p:spTgt spid="17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78">
                                            <p:txEl>
                                              <p:pRg st="4" end="4"/>
                                            </p:txEl>
                                          </p:spTgt>
                                        </p:tgtEl>
                                        <p:attrNameLst>
                                          <p:attrName>style.visibility</p:attrName>
                                        </p:attrNameLst>
                                      </p:cBhvr>
                                      <p:to>
                                        <p:strVal val="visible"/>
                                      </p:to>
                                    </p:set>
                                    <p:animEffect transition="in" filter="wipe(left)">
                                      <p:cBhvr>
                                        <p:cTn id="27" dur="500"/>
                                        <p:tgtEl>
                                          <p:spTgt spid="178">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178">
                                            <p:txEl>
                                              <p:pRg st="5" end="5"/>
                                            </p:txEl>
                                          </p:spTgt>
                                        </p:tgtEl>
                                        <p:attrNameLst>
                                          <p:attrName>style.visibility</p:attrName>
                                        </p:attrNameLst>
                                      </p:cBhvr>
                                      <p:to>
                                        <p:strVal val="visible"/>
                                      </p:to>
                                    </p:set>
                                    <p:animEffect transition="in" filter="wipe(left)">
                                      <p:cBhvr>
                                        <p:cTn id="32" dur="500"/>
                                        <p:tgtEl>
                                          <p:spTgt spid="178">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80" name="对象 179">
            <a:extLst>
              <a:ext uri="{FF2B5EF4-FFF2-40B4-BE49-F238E27FC236}">
                <a16:creationId xmlns:a16="http://schemas.microsoft.com/office/drawing/2014/main" id="{040CD61E-5BCE-47B1-A1DB-EB0066BBE81E}"/>
              </a:ext>
            </a:extLst>
          </p:cNvPr>
          <p:cNvGraphicFramePr>
            <a:graphicFrameLocks noChangeAspect="1"/>
          </p:cNvGraphicFramePr>
          <p:nvPr/>
        </p:nvGraphicFramePr>
        <p:xfrm>
          <a:off x="-448031" y="-99392"/>
          <a:ext cx="10796022" cy="7538474"/>
        </p:xfrm>
        <a:graphic>
          <a:graphicData uri="http://schemas.openxmlformats.org/presentationml/2006/ole">
            <mc:AlternateContent xmlns:mc="http://schemas.openxmlformats.org/markup-compatibility/2006">
              <mc:Choice xmlns:v="urn:schemas-microsoft-com:vml" Requires="v">
                <p:oleObj spid="_x0000_s495620" name="Graph" r:id="rId3" imgW="4155480" imgH="2901600" progId="Origin50.Graph">
                  <p:embed/>
                </p:oleObj>
              </mc:Choice>
              <mc:Fallback>
                <p:oleObj name="Graph" r:id="rId3" imgW="4155480" imgH="2901600" progId="Origin50.Graph">
                  <p:embed/>
                  <p:pic>
                    <p:nvPicPr>
                      <p:cNvPr id="180" name="对象 179">
                        <a:extLst>
                          <a:ext uri="{FF2B5EF4-FFF2-40B4-BE49-F238E27FC236}">
                            <a16:creationId xmlns:a16="http://schemas.microsoft.com/office/drawing/2014/main" id="{040CD61E-5BCE-47B1-A1DB-EB0066BBE81E}"/>
                          </a:ext>
                        </a:extLst>
                      </p:cNvPr>
                      <p:cNvPicPr/>
                      <p:nvPr/>
                    </p:nvPicPr>
                    <p:blipFill>
                      <a:blip r:embed="rId4"/>
                      <a:stretch>
                        <a:fillRect/>
                      </a:stretch>
                    </p:blipFill>
                    <p:spPr>
                      <a:xfrm>
                        <a:off x="-448031" y="-99392"/>
                        <a:ext cx="10796022" cy="7538474"/>
                      </a:xfrm>
                      <a:prstGeom prst="rect">
                        <a:avLst/>
                      </a:prstGeom>
                    </p:spPr>
                  </p:pic>
                </p:oleObj>
              </mc:Fallback>
            </mc:AlternateContent>
          </a:graphicData>
        </a:graphic>
      </p:graphicFrame>
      <p:sp>
        <p:nvSpPr>
          <p:cNvPr id="2" name="内容占位符 1">
            <a:extLst>
              <a:ext uri="{FF2B5EF4-FFF2-40B4-BE49-F238E27FC236}">
                <a16:creationId xmlns:a16="http://schemas.microsoft.com/office/drawing/2014/main" id="{D91F4F6D-94C8-442F-BB22-68C900A8EF7A}"/>
              </a:ext>
            </a:extLst>
          </p:cNvPr>
          <p:cNvSpPr>
            <a:spLocks noGrp="1"/>
          </p:cNvSpPr>
          <p:nvPr>
            <p:ph idx="13"/>
          </p:nvPr>
        </p:nvSpPr>
        <p:spPr>
          <a:solidFill>
            <a:schemeClr val="bg1">
              <a:lumMod val="95000"/>
            </a:schemeClr>
          </a:solidFill>
        </p:spPr>
        <p:txBody>
          <a:bodyPr>
            <a:normAutofit fontScale="92500" lnSpcReduction="10000"/>
          </a:bodyPr>
          <a:lstStyle/>
          <a:p>
            <a:r>
              <a:rPr lang="zh-CN" altLang="en-US" dirty="0"/>
              <a:t>第十二章 辐射测量方法</a:t>
            </a:r>
          </a:p>
        </p:txBody>
      </p:sp>
      <p:sp>
        <p:nvSpPr>
          <p:cNvPr id="3" name="内容占位符 2">
            <a:extLst>
              <a:ext uri="{FF2B5EF4-FFF2-40B4-BE49-F238E27FC236}">
                <a16:creationId xmlns:a16="http://schemas.microsoft.com/office/drawing/2014/main" id="{A75CAED3-680C-4758-9290-D7F83464047C}"/>
              </a:ext>
            </a:extLst>
          </p:cNvPr>
          <p:cNvSpPr>
            <a:spLocks noGrp="1"/>
          </p:cNvSpPr>
          <p:nvPr>
            <p:ph idx="14"/>
          </p:nvPr>
        </p:nvSpPr>
        <p:spPr>
          <a:solidFill>
            <a:schemeClr val="accent6">
              <a:lumMod val="20000"/>
              <a:lumOff val="80000"/>
            </a:schemeClr>
          </a:solidFill>
          <a:ln>
            <a:solidFill>
              <a:schemeClr val="bg1"/>
            </a:solidFill>
          </a:ln>
          <a:effectLst>
            <a:outerShdw blurRad="50800" dist="38100" dir="5400000" algn="t" rotWithShape="0">
              <a:prstClr val="black">
                <a:alpha val="40000"/>
              </a:prstClr>
            </a:outerShdw>
          </a:effectLst>
        </p:spPr>
        <p:txBody>
          <a:bodyPr vert="horz" lIns="91440" tIns="45720" rIns="91440" bIns="45720" rtlCol="0">
            <a:normAutofit fontScale="92500" lnSpcReduction="10000"/>
          </a:bodyPr>
          <a:lstStyle/>
          <a:p>
            <a:r>
              <a:rPr lang="en-US" altLang="zh-CN" dirty="0"/>
              <a:t>12.3 </a:t>
            </a:r>
            <a:r>
              <a:rPr lang="zh-CN" altLang="en-US" dirty="0"/>
              <a:t>能量测量</a:t>
            </a:r>
          </a:p>
        </p:txBody>
      </p:sp>
      <p:sp>
        <p:nvSpPr>
          <p:cNvPr id="4" name="内容占位符 3">
            <a:extLst>
              <a:ext uri="{FF2B5EF4-FFF2-40B4-BE49-F238E27FC236}">
                <a16:creationId xmlns:a16="http://schemas.microsoft.com/office/drawing/2014/main" id="{8CB15751-05D1-4CAC-9F8C-D89B3F972815}"/>
              </a:ext>
            </a:extLst>
          </p:cNvPr>
          <p:cNvSpPr>
            <a:spLocks noGrp="1"/>
          </p:cNvSpPr>
          <p:nvPr>
            <p:ph idx="15"/>
          </p:nvPr>
        </p:nvSpPr>
        <p:spPr>
          <a:xfrm>
            <a:off x="5170096" y="1"/>
            <a:ext cx="1516454" cy="284671"/>
          </a:xfrm>
          <a:solidFill>
            <a:schemeClr val="accent4">
              <a:lumMod val="20000"/>
              <a:lumOff val="80000"/>
            </a:schemeClr>
          </a:solidFill>
        </p:spPr>
        <p:txBody>
          <a:bodyPr>
            <a:normAutofit fontScale="92500" lnSpcReduction="10000"/>
          </a:bodyPr>
          <a:lstStyle/>
          <a:p>
            <a:r>
              <a:rPr lang="zh-CN" altLang="en-US" dirty="0"/>
              <a:t>三</a:t>
            </a:r>
            <a:r>
              <a:rPr lang="en-US" altLang="zh-CN" dirty="0"/>
              <a:t>.  </a:t>
            </a:r>
            <a:r>
              <a:rPr lang="el-GR" altLang="zh-CN" dirty="0"/>
              <a:t>γ</a:t>
            </a:r>
            <a:r>
              <a:rPr lang="zh-CN" altLang="en-US" dirty="0"/>
              <a:t>能谱分析</a:t>
            </a:r>
          </a:p>
        </p:txBody>
      </p:sp>
      <p:sp>
        <p:nvSpPr>
          <p:cNvPr id="6" name="内容占位符 5">
            <a:extLst>
              <a:ext uri="{FF2B5EF4-FFF2-40B4-BE49-F238E27FC236}">
                <a16:creationId xmlns:a16="http://schemas.microsoft.com/office/drawing/2014/main" id="{225DD959-7233-4906-B0F2-40D0DD5DFFD4}"/>
              </a:ext>
            </a:extLst>
          </p:cNvPr>
          <p:cNvSpPr>
            <a:spLocks noGrp="1"/>
          </p:cNvSpPr>
          <p:nvPr>
            <p:ph idx="16"/>
          </p:nvPr>
        </p:nvSpPr>
        <p:spPr>
          <a:xfrm>
            <a:off x="6722493" y="1"/>
            <a:ext cx="3114497" cy="284671"/>
          </a:xfrm>
          <a:solidFill>
            <a:srgbClr val="FFFF00"/>
          </a:solidFill>
        </p:spPr>
        <p:txBody>
          <a:bodyPr>
            <a:normAutofit fontScale="92500" lnSpcReduction="10000"/>
          </a:bodyPr>
          <a:lstStyle/>
          <a:p>
            <a:r>
              <a:rPr lang="en-US" altLang="zh-CN" sz="1600" b="1" dirty="0">
                <a:solidFill>
                  <a:srgbClr val="0000FF"/>
                </a:solidFill>
                <a:latin typeface="Times New Roman" panose="02020603050405020304" pitchFamily="18" charset="0"/>
                <a:cs typeface="Times New Roman" panose="02020603050405020304" pitchFamily="18" charset="0"/>
              </a:rPr>
              <a:t>II. </a:t>
            </a:r>
            <a:r>
              <a:rPr lang="el-GR" altLang="zh-CN" sz="1600" b="1" dirty="0">
                <a:solidFill>
                  <a:srgbClr val="0000FF"/>
                </a:solidFill>
                <a:latin typeface="Times New Roman" panose="02020603050405020304" pitchFamily="18" charset="0"/>
                <a:cs typeface="Times New Roman" panose="02020603050405020304" pitchFamily="18" charset="0"/>
              </a:rPr>
              <a:t>γ</a:t>
            </a: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射线在探测器中如何</a:t>
            </a:r>
            <a:r>
              <a:rPr lang="zh-CN" altLang="en-US" sz="1600" b="1" dirty="0">
                <a:solidFill>
                  <a:srgbClr val="FF0000"/>
                </a:solidFill>
                <a:latin typeface="Times New Roman" panose="02020603050405020304" pitchFamily="18" charset="0"/>
                <a:ea typeface="黑体" pitchFamily="49" charset="-122"/>
                <a:cs typeface="Times New Roman" panose="02020603050405020304" pitchFamily="18" charset="0"/>
              </a:rPr>
              <a:t>沉积能量</a:t>
            </a: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a:t>
            </a:r>
            <a:endParaRPr lang="zh-CN" altLang="en-US" sz="1600" dirty="0"/>
          </a:p>
        </p:txBody>
      </p:sp>
      <p:sp>
        <p:nvSpPr>
          <p:cNvPr id="12" name="内容占位符 5">
            <a:extLst>
              <a:ext uri="{FF2B5EF4-FFF2-40B4-BE49-F238E27FC236}">
                <a16:creationId xmlns:a16="http://schemas.microsoft.com/office/drawing/2014/main" id="{E8A7AC99-9B0B-44C1-843E-99BCD12B4B81}"/>
              </a:ext>
            </a:extLst>
          </p:cNvPr>
          <p:cNvSpPr txBox="1">
            <a:spLocks/>
          </p:cNvSpPr>
          <p:nvPr/>
        </p:nvSpPr>
        <p:spPr>
          <a:xfrm>
            <a:off x="9836989" y="7706"/>
            <a:ext cx="2355010" cy="284671"/>
          </a:xfrm>
          <a:prstGeom prst="rect">
            <a:avLst/>
          </a:prstGeom>
          <a:solidFill>
            <a:srgbClr val="003366"/>
          </a:solidFill>
          <a:ln>
            <a:solidFill>
              <a:schemeClr val="bg1"/>
            </a:solidFill>
          </a:ln>
          <a:effectLst>
            <a:outerShdw blurRad="50800" dist="38100" dir="5400000" algn="t" rotWithShape="0">
              <a:prstClr val="black">
                <a:alpha val="40000"/>
              </a:prstClr>
            </a:outerShdw>
          </a:effectLst>
        </p:spPr>
        <p:txBody>
          <a:bodyPr vert="horz" lIns="91440" tIns="45720" rIns="91440" bIns="45720" rtlCol="0">
            <a:normAutofit fontScale="92500" lnSpcReduction="10000"/>
          </a:bodyPr>
          <a:lstStyle>
            <a:defPPr>
              <a:defRPr lang="zh-CN"/>
            </a:defPPr>
            <a:lvl1pPr indent="0">
              <a:lnSpc>
                <a:spcPct val="90000"/>
              </a:lnSpc>
              <a:spcBef>
                <a:spcPts val="1000"/>
              </a:spcBef>
              <a:buFontTx/>
              <a:buNone/>
              <a:defRPr sz="1600" b="1">
                <a:solidFill>
                  <a:srgbClr val="FFFF00"/>
                </a:solidFill>
                <a:latin typeface="华文楷体" panose="02010600040101010101" pitchFamily="2" charset="-122"/>
                <a:ea typeface="华文楷体" panose="02010600040101010101" pitchFamily="2" charset="-122"/>
              </a:defRPr>
            </a:lvl1pPr>
            <a:lvl2pPr indent="0">
              <a:lnSpc>
                <a:spcPct val="90000"/>
              </a:lnSpc>
              <a:spcBef>
                <a:spcPts val="500"/>
              </a:spcBef>
              <a:buFontTx/>
              <a:buNone/>
              <a:defRPr sz="2400">
                <a:latin typeface="华文宋体" panose="02010600040101010101" pitchFamily="2" charset="-122"/>
                <a:ea typeface="华文宋体" panose="02010600040101010101" pitchFamily="2" charset="-122"/>
              </a:defRPr>
            </a:lvl2pPr>
            <a:lvl3pPr indent="0">
              <a:lnSpc>
                <a:spcPct val="90000"/>
              </a:lnSpc>
              <a:spcBef>
                <a:spcPts val="500"/>
              </a:spcBef>
              <a:buFontTx/>
              <a:buNone/>
              <a:defRPr sz="2000">
                <a:latin typeface="华文宋体" panose="02010600040101010101" pitchFamily="2" charset="-122"/>
                <a:ea typeface="华文宋体" panose="02010600040101010101" pitchFamily="2" charset="-122"/>
              </a:defRPr>
            </a:lvl3pPr>
            <a:lvl4pPr indent="0">
              <a:lnSpc>
                <a:spcPct val="90000"/>
              </a:lnSpc>
              <a:spcBef>
                <a:spcPts val="500"/>
              </a:spcBef>
              <a:buFontTx/>
              <a:buNone/>
              <a:defRPr>
                <a:latin typeface="华文宋体" panose="02010600040101010101" pitchFamily="2" charset="-122"/>
                <a:ea typeface="华文宋体" panose="02010600040101010101" pitchFamily="2" charset="-122"/>
              </a:defRPr>
            </a:lvl4pPr>
            <a:lvl5pPr indent="0">
              <a:lnSpc>
                <a:spcPct val="90000"/>
              </a:lnSpc>
              <a:spcBef>
                <a:spcPts val="500"/>
              </a:spcBef>
              <a:buFontTx/>
              <a:buNone/>
              <a:defRPr>
                <a:latin typeface="华文宋体" panose="02010600040101010101" pitchFamily="2" charset="-122"/>
                <a:ea typeface="华文宋体" panose="02010600040101010101" pitchFamily="2"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zh-CN" altLang="en-US" dirty="0"/>
              <a:t>（</a:t>
            </a:r>
            <a:r>
              <a:rPr lang="en-US" altLang="zh-CN" dirty="0"/>
              <a:t>1</a:t>
            </a:r>
            <a:r>
              <a:rPr lang="zh-CN" altLang="en-US" dirty="0"/>
              <a:t>）</a:t>
            </a:r>
            <a:r>
              <a:rPr lang="en-US" altLang="zh-CN" dirty="0"/>
              <a:t>γ→</a:t>
            </a:r>
            <a:r>
              <a:rPr lang="zh-CN" altLang="en-US" dirty="0"/>
              <a:t>次级电子</a:t>
            </a:r>
          </a:p>
        </p:txBody>
      </p:sp>
      <p:sp>
        <p:nvSpPr>
          <p:cNvPr id="181" name="文本框 180">
            <a:extLst>
              <a:ext uri="{FF2B5EF4-FFF2-40B4-BE49-F238E27FC236}">
                <a16:creationId xmlns:a16="http://schemas.microsoft.com/office/drawing/2014/main" id="{8AE72F26-C362-4663-A792-233CF621C760}"/>
              </a:ext>
            </a:extLst>
          </p:cNvPr>
          <p:cNvSpPr txBox="1"/>
          <p:nvPr/>
        </p:nvSpPr>
        <p:spPr>
          <a:xfrm>
            <a:off x="7916379" y="300082"/>
            <a:ext cx="4317562" cy="369332"/>
          </a:xfrm>
          <a:prstGeom prst="rect">
            <a:avLst/>
          </a:prstGeom>
          <a:noFill/>
        </p:spPr>
        <p:txBody>
          <a:bodyPr wrap="square">
            <a:spAutoFit/>
          </a:bodyPr>
          <a:lstStyle/>
          <a:p>
            <a:r>
              <a:rPr lang="zh-CN" altLang="en-US" sz="1800" dirty="0">
                <a:latin typeface="Times New Roman" panose="02020603050405020304" pitchFamily="18" charset="0"/>
                <a:cs typeface="Times New Roman" panose="02020603050405020304" pitchFamily="18" charset="0"/>
              </a:rPr>
              <a:t>不同尺寸的</a:t>
            </a:r>
            <a:r>
              <a:rPr lang="en-US" altLang="zh-CN" sz="1800" dirty="0" err="1">
                <a:latin typeface="Times New Roman" panose="02020603050405020304" pitchFamily="18" charset="0"/>
                <a:cs typeface="Times New Roman" panose="02020603050405020304" pitchFamily="18" charset="0"/>
              </a:rPr>
              <a:t>NaI</a:t>
            </a:r>
            <a:r>
              <a:rPr lang="zh-CN" altLang="en-US" sz="1800" dirty="0">
                <a:latin typeface="Times New Roman" panose="02020603050405020304" pitchFamily="18" charset="0"/>
                <a:cs typeface="Times New Roman" panose="02020603050405020304" pitchFamily="18" charset="0"/>
              </a:rPr>
              <a:t>的能量沉积谱（</a:t>
            </a:r>
            <a:r>
              <a:rPr lang="en-US" altLang="zh-CN" sz="1800" dirty="0">
                <a:latin typeface="Times New Roman" panose="02020603050405020304" pitchFamily="18" charset="0"/>
                <a:cs typeface="Times New Roman" panose="02020603050405020304" pitchFamily="18" charset="0"/>
              </a:rPr>
              <a:t>2.61MeVγ</a:t>
            </a:r>
            <a:r>
              <a:rPr lang="zh-CN" altLang="en-US" sz="1800"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29192206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91F4F6D-94C8-442F-BB22-68C900A8EF7A}"/>
              </a:ext>
            </a:extLst>
          </p:cNvPr>
          <p:cNvSpPr>
            <a:spLocks noGrp="1"/>
          </p:cNvSpPr>
          <p:nvPr>
            <p:ph idx="13"/>
          </p:nvPr>
        </p:nvSpPr>
        <p:spPr>
          <a:solidFill>
            <a:schemeClr val="bg1">
              <a:lumMod val="95000"/>
            </a:schemeClr>
          </a:solidFill>
        </p:spPr>
        <p:txBody>
          <a:bodyPr>
            <a:normAutofit fontScale="92500" lnSpcReduction="10000"/>
          </a:bodyPr>
          <a:lstStyle/>
          <a:p>
            <a:r>
              <a:rPr lang="zh-CN" altLang="en-US" dirty="0"/>
              <a:t>第十二章 辐射测量方法</a:t>
            </a:r>
          </a:p>
        </p:txBody>
      </p:sp>
      <p:sp>
        <p:nvSpPr>
          <p:cNvPr id="3" name="内容占位符 2">
            <a:extLst>
              <a:ext uri="{FF2B5EF4-FFF2-40B4-BE49-F238E27FC236}">
                <a16:creationId xmlns:a16="http://schemas.microsoft.com/office/drawing/2014/main" id="{A75CAED3-680C-4758-9290-D7F83464047C}"/>
              </a:ext>
            </a:extLst>
          </p:cNvPr>
          <p:cNvSpPr>
            <a:spLocks noGrp="1"/>
          </p:cNvSpPr>
          <p:nvPr>
            <p:ph idx="14"/>
          </p:nvPr>
        </p:nvSpPr>
        <p:spPr>
          <a:solidFill>
            <a:schemeClr val="accent6">
              <a:lumMod val="20000"/>
              <a:lumOff val="80000"/>
            </a:schemeClr>
          </a:solidFill>
          <a:ln>
            <a:solidFill>
              <a:schemeClr val="bg1"/>
            </a:solidFill>
          </a:ln>
          <a:effectLst>
            <a:outerShdw blurRad="50800" dist="38100" dir="5400000" algn="t" rotWithShape="0">
              <a:prstClr val="black">
                <a:alpha val="40000"/>
              </a:prstClr>
            </a:outerShdw>
          </a:effectLst>
        </p:spPr>
        <p:txBody>
          <a:bodyPr vert="horz" lIns="91440" tIns="45720" rIns="91440" bIns="45720" rtlCol="0">
            <a:normAutofit fontScale="92500" lnSpcReduction="10000"/>
          </a:bodyPr>
          <a:lstStyle/>
          <a:p>
            <a:r>
              <a:rPr lang="en-US" altLang="zh-CN" dirty="0"/>
              <a:t>12.3 </a:t>
            </a:r>
            <a:r>
              <a:rPr lang="zh-CN" altLang="en-US" dirty="0"/>
              <a:t>能量测量</a:t>
            </a:r>
          </a:p>
        </p:txBody>
      </p:sp>
      <p:sp>
        <p:nvSpPr>
          <p:cNvPr id="4" name="内容占位符 3">
            <a:extLst>
              <a:ext uri="{FF2B5EF4-FFF2-40B4-BE49-F238E27FC236}">
                <a16:creationId xmlns:a16="http://schemas.microsoft.com/office/drawing/2014/main" id="{8CB15751-05D1-4CAC-9F8C-D89B3F972815}"/>
              </a:ext>
            </a:extLst>
          </p:cNvPr>
          <p:cNvSpPr>
            <a:spLocks noGrp="1"/>
          </p:cNvSpPr>
          <p:nvPr>
            <p:ph idx="15"/>
          </p:nvPr>
        </p:nvSpPr>
        <p:spPr>
          <a:xfrm>
            <a:off x="5170096" y="1"/>
            <a:ext cx="1516454" cy="284671"/>
          </a:xfrm>
          <a:solidFill>
            <a:schemeClr val="accent4">
              <a:lumMod val="20000"/>
              <a:lumOff val="80000"/>
            </a:schemeClr>
          </a:solidFill>
        </p:spPr>
        <p:txBody>
          <a:bodyPr>
            <a:normAutofit fontScale="92500" lnSpcReduction="10000"/>
          </a:bodyPr>
          <a:lstStyle/>
          <a:p>
            <a:r>
              <a:rPr lang="zh-CN" altLang="en-US" dirty="0"/>
              <a:t>三</a:t>
            </a:r>
            <a:r>
              <a:rPr lang="en-US" altLang="zh-CN" dirty="0"/>
              <a:t>.  </a:t>
            </a:r>
            <a:r>
              <a:rPr lang="el-GR" altLang="zh-CN" dirty="0"/>
              <a:t>γ</a:t>
            </a:r>
            <a:r>
              <a:rPr lang="zh-CN" altLang="en-US" dirty="0"/>
              <a:t>能谱分析</a:t>
            </a:r>
          </a:p>
        </p:txBody>
      </p:sp>
      <p:sp>
        <p:nvSpPr>
          <p:cNvPr id="6" name="内容占位符 5">
            <a:extLst>
              <a:ext uri="{FF2B5EF4-FFF2-40B4-BE49-F238E27FC236}">
                <a16:creationId xmlns:a16="http://schemas.microsoft.com/office/drawing/2014/main" id="{225DD959-7233-4906-B0F2-40D0DD5DFFD4}"/>
              </a:ext>
            </a:extLst>
          </p:cNvPr>
          <p:cNvSpPr>
            <a:spLocks noGrp="1"/>
          </p:cNvSpPr>
          <p:nvPr>
            <p:ph idx="16"/>
          </p:nvPr>
        </p:nvSpPr>
        <p:spPr>
          <a:xfrm>
            <a:off x="6722493" y="1"/>
            <a:ext cx="3114497" cy="284671"/>
          </a:xfrm>
          <a:solidFill>
            <a:srgbClr val="FFFF00"/>
          </a:solidFill>
        </p:spPr>
        <p:txBody>
          <a:bodyPr>
            <a:normAutofit fontScale="92500" lnSpcReduction="10000"/>
          </a:bodyPr>
          <a:lstStyle/>
          <a:p>
            <a:r>
              <a:rPr lang="en-US" altLang="zh-CN" sz="1600" b="1" dirty="0">
                <a:solidFill>
                  <a:srgbClr val="0000FF"/>
                </a:solidFill>
                <a:latin typeface="Times New Roman" panose="02020603050405020304" pitchFamily="18" charset="0"/>
                <a:cs typeface="Times New Roman" panose="02020603050405020304" pitchFamily="18" charset="0"/>
              </a:rPr>
              <a:t>II. </a:t>
            </a:r>
            <a:r>
              <a:rPr lang="el-GR" altLang="zh-CN" sz="1600" b="1" dirty="0">
                <a:solidFill>
                  <a:srgbClr val="0000FF"/>
                </a:solidFill>
                <a:latin typeface="Times New Roman" panose="02020603050405020304" pitchFamily="18" charset="0"/>
                <a:cs typeface="Times New Roman" panose="02020603050405020304" pitchFamily="18" charset="0"/>
              </a:rPr>
              <a:t>γ</a:t>
            </a: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射线在探测器中如何</a:t>
            </a:r>
            <a:r>
              <a:rPr lang="zh-CN" altLang="en-US" sz="1600" b="1" dirty="0">
                <a:solidFill>
                  <a:srgbClr val="FF0000"/>
                </a:solidFill>
                <a:latin typeface="Times New Roman" panose="02020603050405020304" pitchFamily="18" charset="0"/>
                <a:ea typeface="黑体" pitchFamily="49" charset="-122"/>
                <a:cs typeface="Times New Roman" panose="02020603050405020304" pitchFamily="18" charset="0"/>
              </a:rPr>
              <a:t>沉积能量</a:t>
            </a: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a:t>
            </a:r>
            <a:endParaRPr lang="zh-CN" altLang="en-US" sz="1600" dirty="0"/>
          </a:p>
        </p:txBody>
      </p:sp>
      <p:sp>
        <p:nvSpPr>
          <p:cNvPr id="12" name="内容占位符 5">
            <a:extLst>
              <a:ext uri="{FF2B5EF4-FFF2-40B4-BE49-F238E27FC236}">
                <a16:creationId xmlns:a16="http://schemas.microsoft.com/office/drawing/2014/main" id="{E8A7AC99-9B0B-44C1-843E-99BCD12B4B81}"/>
              </a:ext>
            </a:extLst>
          </p:cNvPr>
          <p:cNvSpPr txBox="1">
            <a:spLocks/>
          </p:cNvSpPr>
          <p:nvPr/>
        </p:nvSpPr>
        <p:spPr>
          <a:xfrm>
            <a:off x="9836989" y="7706"/>
            <a:ext cx="2355010" cy="284671"/>
          </a:xfrm>
          <a:prstGeom prst="rect">
            <a:avLst/>
          </a:prstGeom>
          <a:solidFill>
            <a:srgbClr val="003366"/>
          </a:solidFill>
          <a:ln>
            <a:solidFill>
              <a:schemeClr val="bg1"/>
            </a:solidFill>
          </a:ln>
          <a:effectLst>
            <a:outerShdw blurRad="50800" dist="38100" dir="5400000" algn="t" rotWithShape="0">
              <a:prstClr val="black">
                <a:alpha val="40000"/>
              </a:prstClr>
            </a:outerShdw>
          </a:effectLst>
        </p:spPr>
        <p:txBody>
          <a:bodyPr vert="horz" lIns="91440" tIns="45720" rIns="91440" bIns="45720" rtlCol="0">
            <a:normAutofit fontScale="92500" lnSpcReduction="10000"/>
          </a:bodyPr>
          <a:lstStyle>
            <a:defPPr>
              <a:defRPr lang="zh-CN"/>
            </a:defPPr>
            <a:lvl1pPr indent="0">
              <a:lnSpc>
                <a:spcPct val="90000"/>
              </a:lnSpc>
              <a:spcBef>
                <a:spcPts val="1000"/>
              </a:spcBef>
              <a:buFontTx/>
              <a:buNone/>
              <a:defRPr sz="1600" b="1">
                <a:solidFill>
                  <a:srgbClr val="FFFF00"/>
                </a:solidFill>
                <a:latin typeface="华文楷体" panose="02010600040101010101" pitchFamily="2" charset="-122"/>
                <a:ea typeface="华文楷体" panose="02010600040101010101" pitchFamily="2" charset="-122"/>
              </a:defRPr>
            </a:lvl1pPr>
            <a:lvl2pPr indent="0">
              <a:lnSpc>
                <a:spcPct val="90000"/>
              </a:lnSpc>
              <a:spcBef>
                <a:spcPts val="500"/>
              </a:spcBef>
              <a:buFontTx/>
              <a:buNone/>
              <a:defRPr sz="2400">
                <a:latin typeface="华文宋体" panose="02010600040101010101" pitchFamily="2" charset="-122"/>
                <a:ea typeface="华文宋体" panose="02010600040101010101" pitchFamily="2" charset="-122"/>
              </a:defRPr>
            </a:lvl2pPr>
            <a:lvl3pPr indent="0">
              <a:lnSpc>
                <a:spcPct val="90000"/>
              </a:lnSpc>
              <a:spcBef>
                <a:spcPts val="500"/>
              </a:spcBef>
              <a:buFontTx/>
              <a:buNone/>
              <a:defRPr sz="2000">
                <a:latin typeface="华文宋体" panose="02010600040101010101" pitchFamily="2" charset="-122"/>
                <a:ea typeface="华文宋体" panose="02010600040101010101" pitchFamily="2" charset="-122"/>
              </a:defRPr>
            </a:lvl3pPr>
            <a:lvl4pPr indent="0">
              <a:lnSpc>
                <a:spcPct val="90000"/>
              </a:lnSpc>
              <a:spcBef>
                <a:spcPts val="500"/>
              </a:spcBef>
              <a:buFontTx/>
              <a:buNone/>
              <a:defRPr>
                <a:latin typeface="华文宋体" panose="02010600040101010101" pitchFamily="2" charset="-122"/>
                <a:ea typeface="华文宋体" panose="02010600040101010101" pitchFamily="2" charset="-122"/>
              </a:defRPr>
            </a:lvl4pPr>
            <a:lvl5pPr indent="0">
              <a:lnSpc>
                <a:spcPct val="90000"/>
              </a:lnSpc>
              <a:spcBef>
                <a:spcPts val="500"/>
              </a:spcBef>
              <a:buFontTx/>
              <a:buNone/>
              <a:defRPr>
                <a:latin typeface="华文宋体" panose="02010600040101010101" pitchFamily="2" charset="-122"/>
                <a:ea typeface="华文宋体" panose="02010600040101010101" pitchFamily="2"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zh-CN" altLang="en-US" dirty="0"/>
              <a:t>（</a:t>
            </a:r>
            <a:r>
              <a:rPr lang="en-US" altLang="zh-CN" dirty="0"/>
              <a:t>2</a:t>
            </a:r>
            <a:r>
              <a:rPr lang="zh-CN" altLang="en-US" dirty="0"/>
              <a:t>）次级电子沉积能量</a:t>
            </a:r>
          </a:p>
        </p:txBody>
      </p:sp>
      <p:sp>
        <p:nvSpPr>
          <p:cNvPr id="9" name="TextBox 75">
            <a:extLst>
              <a:ext uri="{FF2B5EF4-FFF2-40B4-BE49-F238E27FC236}">
                <a16:creationId xmlns:a16="http://schemas.microsoft.com/office/drawing/2014/main" id="{99CB7EA7-2C91-410F-BFEB-8843D502E255}"/>
              </a:ext>
            </a:extLst>
          </p:cNvPr>
          <p:cNvSpPr txBox="1"/>
          <p:nvPr/>
        </p:nvSpPr>
        <p:spPr>
          <a:xfrm>
            <a:off x="323925" y="635927"/>
            <a:ext cx="11377264" cy="5586145"/>
          </a:xfrm>
          <a:prstGeom prst="rect">
            <a:avLst/>
          </a:prstGeom>
          <a:noFill/>
          <a:ln>
            <a:solidFill>
              <a:schemeClr val="bg1">
                <a:lumMod val="65000"/>
              </a:schemeClr>
            </a:solidFill>
          </a:ln>
        </p:spPr>
        <p:txBody>
          <a:bodyPr wrap="square" rtlCol="0">
            <a:spAutoFit/>
          </a:bodyPr>
          <a:lstStyle/>
          <a:p>
            <a:pPr marL="285750" indent="-285750">
              <a:spcAft>
                <a:spcPts val="600"/>
              </a:spcAft>
              <a:buFont typeface="Arial" panose="020B0604020202020204" pitchFamily="34" charset="0"/>
              <a:buChar char="•"/>
            </a:pPr>
            <a:r>
              <a:rPr lang="zh-CN" altLang="en-US" sz="2000" dirty="0">
                <a:solidFill>
                  <a:srgbClr val="0000FF"/>
                </a:solidFill>
                <a:latin typeface="黑体" panose="02010609060101010101" pitchFamily="49" charset="-122"/>
                <a:ea typeface="黑体" panose="02010609060101010101" pitchFamily="49" charset="-122"/>
              </a:rPr>
              <a:t>次级电子</a:t>
            </a:r>
            <a:r>
              <a:rPr lang="en-US" altLang="zh-CN" sz="2000" dirty="0">
                <a:solidFill>
                  <a:srgbClr val="0000FF"/>
                </a:solidFill>
                <a:latin typeface="黑体" panose="02010609060101010101" pitchFamily="49" charset="-122"/>
                <a:ea typeface="黑体" panose="02010609060101010101" pitchFamily="49" charset="-122"/>
              </a:rPr>
              <a:t>——</a:t>
            </a:r>
            <a:r>
              <a:rPr lang="zh-CN" altLang="en-US" sz="2000" dirty="0">
                <a:solidFill>
                  <a:srgbClr val="0000FF"/>
                </a:solidFill>
                <a:latin typeface="黑体" panose="02010609060101010101" pitchFamily="49" charset="-122"/>
                <a:ea typeface="黑体" panose="02010609060101010101" pitchFamily="49" charset="-122"/>
              </a:rPr>
              <a:t>它们携带了</a:t>
            </a:r>
            <a:r>
              <a:rPr lang="en-US" altLang="zh-CN" sz="2000" dirty="0">
                <a:solidFill>
                  <a:srgbClr val="0000FF"/>
                </a:solidFill>
                <a:latin typeface="黑体" panose="02010609060101010101" pitchFamily="49" charset="-122"/>
                <a:ea typeface="黑体" panose="02010609060101010101" pitchFamily="49" charset="-122"/>
              </a:rPr>
              <a:t>γ/X</a:t>
            </a:r>
            <a:r>
              <a:rPr lang="zh-CN" altLang="en-US" sz="2000" dirty="0">
                <a:solidFill>
                  <a:srgbClr val="0000FF"/>
                </a:solidFill>
                <a:latin typeface="黑体" panose="02010609060101010101" pitchFamily="49" charset="-122"/>
                <a:ea typeface="黑体" panose="02010609060101010101" pitchFamily="49" charset="-122"/>
              </a:rPr>
              <a:t>光子的能量：</a:t>
            </a:r>
            <a:endParaRPr lang="en-US" altLang="zh-CN" sz="2000" dirty="0">
              <a:solidFill>
                <a:srgbClr val="0000FF"/>
              </a:solidFill>
              <a:latin typeface="黑体" panose="02010609060101010101" pitchFamily="49" charset="-122"/>
              <a:ea typeface="黑体" panose="02010609060101010101" pitchFamily="49" charset="-122"/>
            </a:endParaRPr>
          </a:p>
          <a:p>
            <a:pPr marL="742950" lvl="1" indent="-285750">
              <a:spcAft>
                <a:spcPts val="600"/>
              </a:spcAft>
              <a:buFont typeface="Arial" panose="020B0604020202020204" pitchFamily="34" charset="0"/>
              <a:buChar char="•"/>
            </a:pPr>
            <a:r>
              <a:rPr lang="zh-CN" altLang="en-US" sz="2000" dirty="0">
                <a:latin typeface="楷体" panose="02010609060101010101" pitchFamily="49" charset="-122"/>
                <a:ea typeface="楷体" panose="02010609060101010101" pitchFamily="49" charset="-122"/>
              </a:rPr>
              <a:t>光电子</a:t>
            </a:r>
            <a:endParaRPr lang="en-US" altLang="zh-CN" sz="2000" dirty="0">
              <a:latin typeface="楷体" panose="02010609060101010101" pitchFamily="49" charset="-122"/>
              <a:ea typeface="楷体" panose="02010609060101010101" pitchFamily="49" charset="-122"/>
            </a:endParaRPr>
          </a:p>
          <a:p>
            <a:pPr marL="742950" lvl="1" indent="-285750">
              <a:spcAft>
                <a:spcPts val="600"/>
              </a:spcAft>
              <a:buFont typeface="Arial" panose="020B0604020202020204" pitchFamily="34" charset="0"/>
              <a:buChar char="•"/>
            </a:pPr>
            <a:r>
              <a:rPr lang="zh-CN" altLang="en-US" sz="2000" dirty="0">
                <a:latin typeface="楷体" panose="02010609060101010101" pitchFamily="49" charset="-122"/>
                <a:ea typeface="楷体" panose="02010609060101010101" pitchFamily="49" charset="-122"/>
              </a:rPr>
              <a:t>康普顿反冲电子</a:t>
            </a:r>
            <a:endParaRPr lang="en-US" altLang="zh-CN" sz="2000" dirty="0">
              <a:latin typeface="楷体" panose="02010609060101010101" pitchFamily="49" charset="-122"/>
              <a:ea typeface="楷体" panose="02010609060101010101" pitchFamily="49" charset="-122"/>
            </a:endParaRPr>
          </a:p>
          <a:p>
            <a:pPr marL="742950" lvl="1" indent="-285750">
              <a:spcAft>
                <a:spcPts val="600"/>
              </a:spcAft>
              <a:buFont typeface="Arial" panose="020B0604020202020204" pitchFamily="34" charset="0"/>
              <a:buChar char="•"/>
            </a:pPr>
            <a:r>
              <a:rPr lang="zh-CN" altLang="en-US" sz="2000" dirty="0">
                <a:latin typeface="楷体" panose="02010609060101010101" pitchFamily="49" charset="-122"/>
                <a:ea typeface="楷体" panose="02010609060101010101" pitchFamily="49" charset="-122"/>
              </a:rPr>
              <a:t>正负电子</a:t>
            </a:r>
            <a:endParaRPr lang="en-US" altLang="zh-CN" sz="2000" dirty="0">
              <a:latin typeface="楷体" panose="02010609060101010101" pitchFamily="49" charset="-122"/>
              <a:ea typeface="楷体" panose="02010609060101010101" pitchFamily="49" charset="-122"/>
            </a:endParaRPr>
          </a:p>
          <a:p>
            <a:pPr marL="285750" indent="-285750">
              <a:spcAft>
                <a:spcPts val="600"/>
              </a:spcAft>
              <a:buFont typeface="Arial" panose="020B0604020202020204" pitchFamily="34" charset="0"/>
              <a:buChar char="•"/>
            </a:pPr>
            <a:r>
              <a:rPr lang="zh-CN" altLang="en-US" sz="2000" dirty="0">
                <a:solidFill>
                  <a:srgbClr val="0000FF"/>
                </a:solidFill>
                <a:latin typeface="黑体" panose="02010609060101010101" pitchFamily="49" charset="-122"/>
                <a:ea typeface="黑体" panose="02010609060101010101" pitchFamily="49" charset="-122"/>
              </a:rPr>
              <a:t>它们将在探测器内发生如下的反应：</a:t>
            </a:r>
            <a:endParaRPr lang="en-US" altLang="zh-CN" sz="2000" dirty="0">
              <a:solidFill>
                <a:srgbClr val="0000FF"/>
              </a:solidFill>
              <a:latin typeface="黑体" panose="02010609060101010101" pitchFamily="49" charset="-122"/>
              <a:ea typeface="黑体" panose="02010609060101010101" pitchFamily="49" charset="-122"/>
            </a:endParaRPr>
          </a:p>
          <a:p>
            <a:pPr marL="742950" lvl="1" indent="-285750">
              <a:spcAft>
                <a:spcPts val="600"/>
              </a:spcAft>
              <a:buFont typeface="Arial" panose="020B0604020202020204" pitchFamily="34" charset="0"/>
              <a:buChar char="•"/>
            </a:pPr>
            <a:r>
              <a:rPr lang="zh-CN" altLang="en-US" sz="2400" b="1" dirty="0">
                <a:solidFill>
                  <a:srgbClr val="FF0000"/>
                </a:solidFill>
                <a:latin typeface="楷体" panose="02010609060101010101" pitchFamily="49" charset="-122"/>
                <a:ea typeface="楷体" panose="02010609060101010101" pitchFamily="49" charset="-122"/>
              </a:rPr>
              <a:t>电离与激发</a:t>
            </a:r>
            <a:r>
              <a:rPr lang="en-US" altLang="zh-CN" sz="2000" dirty="0">
                <a:latin typeface="楷体" panose="02010609060101010101" pitchFamily="49" charset="-122"/>
                <a:ea typeface="楷体" panose="02010609060101010101" pitchFamily="49" charset="-122"/>
              </a:rPr>
              <a:t>——</a:t>
            </a:r>
            <a:r>
              <a:rPr lang="zh-CN" altLang="en-US" sz="2000" dirty="0">
                <a:latin typeface="楷体" panose="02010609060101010101" pitchFamily="49" charset="-122"/>
                <a:ea typeface="楷体" panose="02010609060101010101" pitchFamily="49" charset="-122"/>
              </a:rPr>
              <a:t>产生载流子</a:t>
            </a:r>
            <a:endParaRPr lang="en-US" altLang="zh-CN" sz="2000" dirty="0">
              <a:latin typeface="楷体" panose="02010609060101010101" pitchFamily="49" charset="-122"/>
              <a:ea typeface="楷体" panose="02010609060101010101" pitchFamily="49" charset="-122"/>
            </a:endParaRPr>
          </a:p>
          <a:p>
            <a:pPr marL="1200150" lvl="2" indent="-285750">
              <a:spcAft>
                <a:spcPts val="600"/>
              </a:spcAft>
              <a:buFont typeface="Arial" panose="020B0604020202020204" pitchFamily="34" charset="0"/>
              <a:buChar char="•"/>
            </a:pPr>
            <a:r>
              <a:rPr lang="zh-CN" altLang="en-US" sz="2000" dirty="0">
                <a:latin typeface="楷体" panose="02010609060101010101" pitchFamily="49" charset="-122"/>
                <a:ea typeface="楷体" panose="02010609060101010101" pitchFamily="49" charset="-122"/>
              </a:rPr>
              <a:t>气体：电子离子对</a:t>
            </a:r>
            <a:endParaRPr lang="en-US" altLang="zh-CN" sz="2000" dirty="0">
              <a:latin typeface="楷体" panose="02010609060101010101" pitchFamily="49" charset="-122"/>
              <a:ea typeface="楷体" panose="02010609060101010101" pitchFamily="49" charset="-122"/>
            </a:endParaRPr>
          </a:p>
          <a:p>
            <a:pPr marL="1200150" lvl="2" indent="-285750">
              <a:spcAft>
                <a:spcPts val="600"/>
              </a:spcAft>
              <a:buFont typeface="Arial" panose="020B0604020202020204" pitchFamily="34" charset="0"/>
              <a:buChar char="•"/>
            </a:pPr>
            <a:r>
              <a:rPr lang="zh-CN" altLang="en-US" sz="2000" dirty="0">
                <a:latin typeface="楷体" panose="02010609060101010101" pitchFamily="49" charset="-122"/>
                <a:ea typeface="楷体" panose="02010609060101010101" pitchFamily="49" charset="-122"/>
              </a:rPr>
              <a:t>闪烁体：电子空穴对</a:t>
            </a:r>
            <a:r>
              <a:rPr lang="en-US" altLang="zh-CN" sz="2000" dirty="0">
                <a:latin typeface="楷体" panose="02010609060101010101" pitchFamily="49" charset="-122"/>
                <a:ea typeface="楷体" panose="02010609060101010101" pitchFamily="49" charset="-122"/>
              </a:rPr>
              <a:t>(</a:t>
            </a:r>
            <a:r>
              <a:rPr lang="zh-CN" altLang="en-US" sz="2000" dirty="0">
                <a:latin typeface="楷体" panose="02010609060101010101" pitchFamily="49" charset="-122"/>
                <a:ea typeface="楷体" panose="02010609060101010101" pitchFamily="49" charset="-122"/>
              </a:rPr>
              <a:t>激发的原子、分子</a:t>
            </a:r>
            <a:r>
              <a:rPr lang="en-US" altLang="zh-CN" sz="2000" dirty="0">
                <a:latin typeface="楷体" panose="02010609060101010101" pitchFamily="49" charset="-122"/>
                <a:ea typeface="楷体" panose="02010609060101010101" pitchFamily="49" charset="-122"/>
              </a:rPr>
              <a:t>)—</a:t>
            </a:r>
            <a:r>
              <a:rPr lang="zh-CN" altLang="en-US" sz="2000" dirty="0">
                <a:latin typeface="楷体" panose="02010609060101010101" pitchFamily="49" charset="-122"/>
                <a:ea typeface="楷体" panose="02010609060101010101" pitchFamily="49" charset="-122"/>
              </a:rPr>
              <a:t>荧光光子</a:t>
            </a:r>
            <a:r>
              <a:rPr lang="en-US" altLang="zh-CN" sz="2000" dirty="0">
                <a:latin typeface="楷体" panose="02010609060101010101" pitchFamily="49" charset="-122"/>
                <a:ea typeface="楷体" panose="02010609060101010101" pitchFamily="49" charset="-122"/>
              </a:rPr>
              <a:t>—</a:t>
            </a:r>
            <a:r>
              <a:rPr lang="zh-CN" altLang="en-US" sz="2000" dirty="0">
                <a:latin typeface="楷体" panose="02010609060101010101" pitchFamily="49" charset="-122"/>
                <a:ea typeface="楷体" panose="02010609060101010101" pitchFamily="49" charset="-122"/>
              </a:rPr>
              <a:t>（光电转换）</a:t>
            </a:r>
            <a:r>
              <a:rPr lang="en-US" altLang="zh-CN" sz="2000" dirty="0">
                <a:latin typeface="楷体" panose="02010609060101010101" pitchFamily="49" charset="-122"/>
                <a:ea typeface="楷体" panose="02010609060101010101" pitchFamily="49" charset="-122"/>
              </a:rPr>
              <a:t>—D1</a:t>
            </a:r>
            <a:r>
              <a:rPr lang="zh-CN" altLang="en-US" sz="2000" dirty="0">
                <a:latin typeface="楷体" panose="02010609060101010101" pitchFamily="49" charset="-122"/>
                <a:ea typeface="楷体" panose="02010609060101010101" pitchFamily="49" charset="-122"/>
              </a:rPr>
              <a:t>收集到的光电子</a:t>
            </a:r>
            <a:endParaRPr lang="en-US" altLang="zh-CN" sz="2000" dirty="0">
              <a:latin typeface="楷体" panose="02010609060101010101" pitchFamily="49" charset="-122"/>
              <a:ea typeface="楷体" panose="02010609060101010101" pitchFamily="49" charset="-122"/>
            </a:endParaRPr>
          </a:p>
          <a:p>
            <a:pPr marL="1200150" lvl="2" indent="-285750">
              <a:spcAft>
                <a:spcPts val="600"/>
              </a:spcAft>
              <a:buFont typeface="Arial" panose="020B0604020202020204" pitchFamily="34" charset="0"/>
              <a:buChar char="•"/>
            </a:pPr>
            <a:r>
              <a:rPr lang="zh-CN" altLang="en-US" sz="2000" dirty="0">
                <a:latin typeface="楷体" panose="02010609060101010101" pitchFamily="49" charset="-122"/>
                <a:ea typeface="楷体" panose="02010609060101010101" pitchFamily="49" charset="-122"/>
              </a:rPr>
              <a:t>半导体：电子空穴对</a:t>
            </a:r>
            <a:endParaRPr lang="en-US" altLang="zh-CN" sz="2000" dirty="0">
              <a:latin typeface="楷体" panose="02010609060101010101" pitchFamily="49" charset="-122"/>
              <a:ea typeface="楷体" panose="02010609060101010101" pitchFamily="49" charset="-122"/>
            </a:endParaRPr>
          </a:p>
          <a:p>
            <a:pPr marL="742950" lvl="1" indent="-285750">
              <a:spcAft>
                <a:spcPts val="600"/>
              </a:spcAft>
              <a:buFont typeface="Arial" panose="020B0604020202020204" pitchFamily="34" charset="0"/>
              <a:buChar char="•"/>
            </a:pPr>
            <a:r>
              <a:rPr lang="zh-CN" altLang="en-US" sz="2400" b="1" dirty="0">
                <a:solidFill>
                  <a:srgbClr val="FF0000"/>
                </a:solidFill>
                <a:latin typeface="楷体" panose="02010609060101010101" pitchFamily="49" charset="-122"/>
                <a:ea typeface="楷体" panose="02010609060101010101" pitchFamily="49" charset="-122"/>
              </a:rPr>
              <a:t>轫致辐射</a:t>
            </a:r>
            <a:r>
              <a:rPr lang="en-US" altLang="zh-CN" sz="2000" dirty="0">
                <a:latin typeface="楷体" panose="02010609060101010101" pitchFamily="49" charset="-122"/>
                <a:ea typeface="楷体" panose="02010609060101010101" pitchFamily="49" charset="-122"/>
              </a:rPr>
              <a:t>——X</a:t>
            </a:r>
            <a:r>
              <a:rPr lang="zh-CN" altLang="en-US" sz="2000" dirty="0">
                <a:latin typeface="楷体" panose="02010609060101010101" pitchFamily="49" charset="-122"/>
                <a:ea typeface="楷体" panose="02010609060101010101" pitchFamily="49" charset="-122"/>
              </a:rPr>
              <a:t>射线</a:t>
            </a:r>
            <a:endParaRPr lang="en-US" altLang="zh-CN" sz="2000" dirty="0">
              <a:latin typeface="楷体" panose="02010609060101010101" pitchFamily="49" charset="-122"/>
              <a:ea typeface="楷体" panose="02010609060101010101" pitchFamily="49" charset="-122"/>
            </a:endParaRPr>
          </a:p>
          <a:p>
            <a:pPr marL="1200150" lvl="2" indent="-285750">
              <a:spcAft>
                <a:spcPts val="600"/>
              </a:spcAft>
              <a:buFont typeface="Arial" panose="020B0604020202020204" pitchFamily="34" charset="0"/>
              <a:buChar char="•"/>
            </a:pPr>
            <a:r>
              <a:rPr lang="zh-CN" altLang="en-US" sz="2000" dirty="0">
                <a:latin typeface="楷体" panose="02010609060101010101" pitchFamily="49" charset="-122"/>
                <a:ea typeface="楷体" panose="02010609060101010101" pitchFamily="49" charset="-122"/>
              </a:rPr>
              <a:t>有可能被抓住：光电效应最为可能</a:t>
            </a:r>
            <a:endParaRPr lang="en-US" altLang="zh-CN" sz="2000" dirty="0">
              <a:latin typeface="楷体" panose="02010609060101010101" pitchFamily="49" charset="-122"/>
              <a:ea typeface="楷体" panose="02010609060101010101" pitchFamily="49" charset="-122"/>
            </a:endParaRPr>
          </a:p>
          <a:p>
            <a:pPr marL="742950" lvl="1" indent="-285750">
              <a:spcAft>
                <a:spcPts val="600"/>
              </a:spcAft>
              <a:buFont typeface="Arial" panose="020B0604020202020204" pitchFamily="34" charset="0"/>
              <a:buChar char="•"/>
            </a:pPr>
            <a:r>
              <a:rPr lang="zh-CN" altLang="en-US" sz="2400" b="1" dirty="0">
                <a:solidFill>
                  <a:srgbClr val="FF0000"/>
                </a:solidFill>
                <a:latin typeface="楷体" panose="02010609060101010101" pitchFamily="49" charset="-122"/>
                <a:ea typeface="楷体" panose="02010609060101010101" pitchFamily="49" charset="-122"/>
              </a:rPr>
              <a:t>表面效应</a:t>
            </a:r>
            <a:endParaRPr lang="en-US" altLang="zh-CN" sz="2000" dirty="0">
              <a:latin typeface="楷体" panose="02010609060101010101" pitchFamily="49" charset="-122"/>
              <a:ea typeface="楷体" panose="02010609060101010101" pitchFamily="49" charset="-122"/>
            </a:endParaRPr>
          </a:p>
          <a:p>
            <a:pPr marL="1200150" lvl="2" indent="-285750">
              <a:spcAft>
                <a:spcPts val="600"/>
              </a:spcAft>
              <a:buFont typeface="Arial" panose="020B0604020202020204" pitchFamily="34" charset="0"/>
              <a:buChar char="•"/>
            </a:pPr>
            <a:r>
              <a:rPr lang="en-US" altLang="zh-CN" sz="2000" dirty="0">
                <a:latin typeface="楷体" panose="02010609060101010101" pitchFamily="49" charset="-122"/>
                <a:ea typeface="楷体" panose="02010609060101010101" pitchFamily="49" charset="-122"/>
              </a:rPr>
              <a:t>X</a:t>
            </a:r>
            <a:r>
              <a:rPr lang="zh-CN" altLang="en-US" sz="2000" dirty="0">
                <a:latin typeface="楷体" panose="02010609060101010101" pitchFamily="49" charset="-122"/>
                <a:ea typeface="楷体" panose="02010609060101010101" pitchFamily="49" charset="-122"/>
              </a:rPr>
              <a:t>射线可能会从探测器中跑掉</a:t>
            </a:r>
            <a:endParaRPr lang="en-US" altLang="zh-CN" sz="2000" dirty="0">
              <a:latin typeface="楷体" panose="02010609060101010101" pitchFamily="49" charset="-122"/>
              <a:ea typeface="楷体" panose="02010609060101010101" pitchFamily="49" charset="-122"/>
            </a:endParaRPr>
          </a:p>
          <a:p>
            <a:pPr marL="1200150" lvl="2" indent="-285750">
              <a:spcAft>
                <a:spcPts val="600"/>
              </a:spcAft>
              <a:buFont typeface="Arial" panose="020B0604020202020204" pitchFamily="34" charset="0"/>
              <a:buChar char="•"/>
            </a:pPr>
            <a:r>
              <a:rPr lang="zh-CN" altLang="en-US" sz="2000" dirty="0">
                <a:latin typeface="楷体" panose="02010609060101010101" pitchFamily="49" charset="-122"/>
                <a:ea typeface="楷体" panose="02010609060101010101" pitchFamily="49" charset="-122"/>
              </a:rPr>
              <a:t>次级电子若是在探测器的表面产生，也可能会跑掉</a:t>
            </a:r>
          </a:p>
        </p:txBody>
      </p:sp>
    </p:spTree>
    <p:extLst>
      <p:ext uri="{BB962C8B-B14F-4D97-AF65-F5344CB8AC3E}">
        <p14:creationId xmlns:p14="http://schemas.microsoft.com/office/powerpoint/2010/main" val="1658687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9">
                                            <p:txEl>
                                              <p:pRg st="4" end="4"/>
                                            </p:txEl>
                                          </p:spTgt>
                                        </p:tgtEl>
                                        <p:attrNameLst>
                                          <p:attrName>style.visibility</p:attrName>
                                        </p:attrNameLst>
                                      </p:cBhvr>
                                      <p:to>
                                        <p:strVal val="visible"/>
                                      </p:to>
                                    </p:set>
                                    <p:animEffect transition="in" filter="wipe(left)">
                                      <p:cBhvr>
                                        <p:cTn id="7" dur="500"/>
                                        <p:tgtEl>
                                          <p:spTgt spid="9">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9">
                                            <p:txEl>
                                              <p:pRg st="5" end="5"/>
                                            </p:txEl>
                                          </p:spTgt>
                                        </p:tgtEl>
                                        <p:attrNameLst>
                                          <p:attrName>style.visibility</p:attrName>
                                        </p:attrNameLst>
                                      </p:cBhvr>
                                      <p:to>
                                        <p:strVal val="visible"/>
                                      </p:to>
                                    </p:set>
                                    <p:animEffect transition="in" filter="wipe(left)">
                                      <p:cBhvr>
                                        <p:cTn id="12" dur="500"/>
                                        <p:tgtEl>
                                          <p:spTgt spid="9">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9">
                                            <p:txEl>
                                              <p:pRg st="6" end="6"/>
                                            </p:txEl>
                                          </p:spTgt>
                                        </p:tgtEl>
                                        <p:attrNameLst>
                                          <p:attrName>style.visibility</p:attrName>
                                        </p:attrNameLst>
                                      </p:cBhvr>
                                      <p:to>
                                        <p:strVal val="visible"/>
                                      </p:to>
                                    </p:set>
                                    <p:animEffect transition="in" filter="wipe(left)">
                                      <p:cBhvr>
                                        <p:cTn id="17" dur="500"/>
                                        <p:tgtEl>
                                          <p:spTgt spid="9">
                                            <p:txEl>
                                              <p:pRg st="6" end="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9">
                                            <p:txEl>
                                              <p:pRg st="7" end="7"/>
                                            </p:txEl>
                                          </p:spTgt>
                                        </p:tgtEl>
                                        <p:attrNameLst>
                                          <p:attrName>style.visibility</p:attrName>
                                        </p:attrNameLst>
                                      </p:cBhvr>
                                      <p:to>
                                        <p:strVal val="visible"/>
                                      </p:to>
                                    </p:set>
                                    <p:animEffect transition="in" filter="wipe(left)">
                                      <p:cBhvr>
                                        <p:cTn id="22" dur="500"/>
                                        <p:tgtEl>
                                          <p:spTgt spid="9">
                                            <p:txEl>
                                              <p:pRg st="7" end="7"/>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9">
                                            <p:txEl>
                                              <p:pRg st="8" end="8"/>
                                            </p:txEl>
                                          </p:spTgt>
                                        </p:tgtEl>
                                        <p:attrNameLst>
                                          <p:attrName>style.visibility</p:attrName>
                                        </p:attrNameLst>
                                      </p:cBhvr>
                                      <p:to>
                                        <p:strVal val="visible"/>
                                      </p:to>
                                    </p:set>
                                    <p:animEffect transition="in" filter="wipe(left)">
                                      <p:cBhvr>
                                        <p:cTn id="27" dur="500"/>
                                        <p:tgtEl>
                                          <p:spTgt spid="9">
                                            <p:txEl>
                                              <p:pRg st="8" end="8"/>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9">
                                            <p:txEl>
                                              <p:pRg st="9" end="9"/>
                                            </p:txEl>
                                          </p:spTgt>
                                        </p:tgtEl>
                                        <p:attrNameLst>
                                          <p:attrName>style.visibility</p:attrName>
                                        </p:attrNameLst>
                                      </p:cBhvr>
                                      <p:to>
                                        <p:strVal val="visible"/>
                                      </p:to>
                                    </p:set>
                                    <p:animEffect transition="in" filter="wipe(left)">
                                      <p:cBhvr>
                                        <p:cTn id="32" dur="500"/>
                                        <p:tgtEl>
                                          <p:spTgt spid="9">
                                            <p:txEl>
                                              <p:pRg st="9" end="9"/>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9">
                                            <p:txEl>
                                              <p:pRg st="10" end="10"/>
                                            </p:txEl>
                                          </p:spTgt>
                                        </p:tgtEl>
                                        <p:attrNameLst>
                                          <p:attrName>style.visibility</p:attrName>
                                        </p:attrNameLst>
                                      </p:cBhvr>
                                      <p:to>
                                        <p:strVal val="visible"/>
                                      </p:to>
                                    </p:set>
                                    <p:animEffect transition="in" filter="wipe(left)">
                                      <p:cBhvr>
                                        <p:cTn id="37" dur="500"/>
                                        <p:tgtEl>
                                          <p:spTgt spid="9">
                                            <p:txEl>
                                              <p:pRg st="10" end="10"/>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9">
                                            <p:txEl>
                                              <p:pRg st="11" end="11"/>
                                            </p:txEl>
                                          </p:spTgt>
                                        </p:tgtEl>
                                        <p:attrNameLst>
                                          <p:attrName>style.visibility</p:attrName>
                                        </p:attrNameLst>
                                      </p:cBhvr>
                                      <p:to>
                                        <p:strVal val="visible"/>
                                      </p:to>
                                    </p:set>
                                    <p:animEffect transition="in" filter="wipe(left)">
                                      <p:cBhvr>
                                        <p:cTn id="42" dur="500"/>
                                        <p:tgtEl>
                                          <p:spTgt spid="9">
                                            <p:txEl>
                                              <p:pRg st="11" end="11"/>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9">
                                            <p:txEl>
                                              <p:pRg st="12" end="12"/>
                                            </p:txEl>
                                          </p:spTgt>
                                        </p:tgtEl>
                                        <p:attrNameLst>
                                          <p:attrName>style.visibility</p:attrName>
                                        </p:attrNameLst>
                                      </p:cBhvr>
                                      <p:to>
                                        <p:strVal val="visible"/>
                                      </p:to>
                                    </p:set>
                                    <p:animEffect transition="in" filter="wipe(left)">
                                      <p:cBhvr>
                                        <p:cTn id="47" dur="500"/>
                                        <p:tgtEl>
                                          <p:spTgt spid="9">
                                            <p:txEl>
                                              <p:pRg st="12" end="12"/>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9">
                                            <p:txEl>
                                              <p:pRg st="13" end="13"/>
                                            </p:txEl>
                                          </p:spTgt>
                                        </p:tgtEl>
                                        <p:attrNameLst>
                                          <p:attrName>style.visibility</p:attrName>
                                        </p:attrNameLst>
                                      </p:cBhvr>
                                      <p:to>
                                        <p:strVal val="visible"/>
                                      </p:to>
                                    </p:set>
                                    <p:animEffect transition="in" filter="wipe(left)">
                                      <p:cBhvr>
                                        <p:cTn id="52" dur="500"/>
                                        <p:tgtEl>
                                          <p:spTgt spid="9">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91F4F6D-94C8-442F-BB22-68C900A8EF7A}"/>
              </a:ext>
            </a:extLst>
          </p:cNvPr>
          <p:cNvSpPr>
            <a:spLocks noGrp="1"/>
          </p:cNvSpPr>
          <p:nvPr>
            <p:ph idx="13"/>
          </p:nvPr>
        </p:nvSpPr>
        <p:spPr>
          <a:solidFill>
            <a:schemeClr val="bg1">
              <a:lumMod val="95000"/>
            </a:schemeClr>
          </a:solidFill>
        </p:spPr>
        <p:txBody>
          <a:bodyPr>
            <a:normAutofit fontScale="92500" lnSpcReduction="10000"/>
          </a:bodyPr>
          <a:lstStyle/>
          <a:p>
            <a:r>
              <a:rPr lang="zh-CN" altLang="en-US" dirty="0"/>
              <a:t>第十二章 辐射测量方法</a:t>
            </a:r>
          </a:p>
        </p:txBody>
      </p:sp>
      <p:sp>
        <p:nvSpPr>
          <p:cNvPr id="3" name="内容占位符 2">
            <a:extLst>
              <a:ext uri="{FF2B5EF4-FFF2-40B4-BE49-F238E27FC236}">
                <a16:creationId xmlns:a16="http://schemas.microsoft.com/office/drawing/2014/main" id="{A75CAED3-680C-4758-9290-D7F83464047C}"/>
              </a:ext>
            </a:extLst>
          </p:cNvPr>
          <p:cNvSpPr>
            <a:spLocks noGrp="1"/>
          </p:cNvSpPr>
          <p:nvPr>
            <p:ph idx="14"/>
          </p:nvPr>
        </p:nvSpPr>
        <p:spPr>
          <a:solidFill>
            <a:srgbClr val="FFFF00"/>
          </a:solidFill>
          <a:ln>
            <a:solidFill>
              <a:schemeClr val="bg1"/>
            </a:solidFill>
          </a:ln>
          <a:effectLst>
            <a:outerShdw blurRad="50800" dist="38100" dir="5400000" algn="t" rotWithShape="0">
              <a:prstClr val="black">
                <a:alpha val="40000"/>
              </a:prstClr>
            </a:outerShdw>
          </a:effectLst>
        </p:spPr>
        <p:txBody>
          <a:bodyPr vert="horz" lIns="91440" tIns="45720" rIns="91440" bIns="45720" rtlCol="0">
            <a:normAutofit fontScale="92500" lnSpcReduction="10000"/>
          </a:bodyPr>
          <a:lstStyle/>
          <a:p>
            <a:r>
              <a:rPr lang="en-US" altLang="zh-CN" dirty="0"/>
              <a:t>12.3 </a:t>
            </a:r>
            <a:r>
              <a:rPr lang="zh-CN" altLang="en-US" dirty="0"/>
              <a:t>能量测量</a:t>
            </a:r>
          </a:p>
        </p:txBody>
      </p:sp>
      <p:sp>
        <p:nvSpPr>
          <p:cNvPr id="4" name="内容占位符 3">
            <a:extLst>
              <a:ext uri="{FF2B5EF4-FFF2-40B4-BE49-F238E27FC236}">
                <a16:creationId xmlns:a16="http://schemas.microsoft.com/office/drawing/2014/main" id="{8CB15751-05D1-4CAC-9F8C-D89B3F972815}"/>
              </a:ext>
            </a:extLst>
          </p:cNvPr>
          <p:cNvSpPr>
            <a:spLocks noGrp="1"/>
          </p:cNvSpPr>
          <p:nvPr>
            <p:ph idx="15"/>
          </p:nvPr>
        </p:nvSpPr>
        <p:spPr/>
        <p:txBody>
          <a:bodyPr>
            <a:normAutofit fontScale="92500" lnSpcReduction="10000"/>
          </a:bodyPr>
          <a:lstStyle/>
          <a:p>
            <a:endParaRPr lang="zh-CN" altLang="en-US"/>
          </a:p>
        </p:txBody>
      </p:sp>
      <p:sp>
        <p:nvSpPr>
          <p:cNvPr id="5" name="内容占位符 4">
            <a:extLst>
              <a:ext uri="{FF2B5EF4-FFF2-40B4-BE49-F238E27FC236}">
                <a16:creationId xmlns:a16="http://schemas.microsoft.com/office/drawing/2014/main" id="{11945179-D347-469A-BD26-573A3C1F72AD}"/>
              </a:ext>
            </a:extLst>
          </p:cNvPr>
          <p:cNvSpPr>
            <a:spLocks noGrp="1"/>
          </p:cNvSpPr>
          <p:nvPr>
            <p:ph idx="16"/>
          </p:nvPr>
        </p:nvSpPr>
        <p:spPr/>
        <p:txBody>
          <a:bodyPr>
            <a:normAutofit fontScale="92500" lnSpcReduction="10000"/>
          </a:bodyPr>
          <a:lstStyle/>
          <a:p>
            <a:endParaRPr lang="zh-CN" altLang="en-US"/>
          </a:p>
        </p:txBody>
      </p:sp>
      <p:sp>
        <p:nvSpPr>
          <p:cNvPr id="10" name="Rectangle 3">
            <a:extLst>
              <a:ext uri="{FF2B5EF4-FFF2-40B4-BE49-F238E27FC236}">
                <a16:creationId xmlns:a16="http://schemas.microsoft.com/office/drawing/2014/main" id="{5673DF11-CD5A-4950-B64B-BB8FF7DB11C9}"/>
              </a:ext>
            </a:extLst>
          </p:cNvPr>
          <p:cNvSpPr txBox="1">
            <a:spLocks noChangeArrowheads="1"/>
          </p:cNvSpPr>
          <p:nvPr/>
        </p:nvSpPr>
        <p:spPr>
          <a:xfrm>
            <a:off x="1999903" y="2146573"/>
            <a:ext cx="4824412" cy="2159496"/>
          </a:xfrm>
          <a:prstGeom prst="rect">
            <a:avLst/>
          </a:prstGeom>
          <a:noFill/>
          <a:ln w="38100" cap="flat" cmpd="dbl" algn="ctr">
            <a:solidFill>
              <a:srgbClr val="66FF33"/>
            </a:solidFill>
            <a:miter lim="800000"/>
            <a:headEnd/>
            <a:tailEnd/>
          </a:ln>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仿宋" panose="02010609060101010101" pitchFamily="49" charset="-122"/>
                <a:ea typeface="仿宋" panose="02010609060101010101" pitchFamily="49" charset="-122"/>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仿宋" panose="02010609060101010101" pitchFamily="49" charset="-122"/>
                <a:ea typeface="仿宋" panose="02010609060101010101" pitchFamily="49" charset="-122"/>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仿宋" panose="02010609060101010101" pitchFamily="49" charset="-122"/>
                <a:ea typeface="仿宋" panose="02010609060101010101" pitchFamily="49" charset="-122"/>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仿宋" panose="02010609060101010101" pitchFamily="49" charset="-122"/>
                <a:ea typeface="仿宋" panose="02010609060101010101" pitchFamily="49" charset="-122"/>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仿宋" panose="02010609060101010101" pitchFamily="49" charset="-122"/>
                <a:ea typeface="仿宋" panose="02010609060101010101" pitchFamily="49"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10000"/>
              </a:lnSpc>
              <a:spcAft>
                <a:spcPts val="1200"/>
              </a:spcAft>
              <a:buFontTx/>
              <a:buNone/>
            </a:pPr>
            <a:r>
              <a:rPr lang="en-US" altLang="zh-CN" sz="2600" b="1" dirty="0">
                <a:latin typeface="华文仿宋" pitchFamily="2" charset="-122"/>
                <a:ea typeface="华文仿宋" pitchFamily="2" charset="-122"/>
                <a:sym typeface="Symbol" pitchFamily="18" charset="2"/>
              </a:rPr>
              <a:t>§12.1 </a:t>
            </a:r>
            <a:r>
              <a:rPr lang="zh-CN" altLang="en-US" sz="2600" b="1" dirty="0">
                <a:latin typeface="华文仿宋" pitchFamily="2" charset="-122"/>
                <a:ea typeface="华文仿宋" pitchFamily="2" charset="-122"/>
                <a:sym typeface="Symbol" pitchFamily="18" charset="2"/>
              </a:rPr>
              <a:t>放射性样品的活度测量</a:t>
            </a:r>
          </a:p>
          <a:p>
            <a:pPr>
              <a:lnSpc>
                <a:spcPct val="110000"/>
              </a:lnSpc>
              <a:spcAft>
                <a:spcPts val="1200"/>
              </a:spcAft>
              <a:buFontTx/>
              <a:buNone/>
            </a:pPr>
            <a:r>
              <a:rPr lang="en-US" altLang="zh-CN" sz="2600" b="1" dirty="0">
                <a:latin typeface="华文仿宋" pitchFamily="2" charset="-122"/>
                <a:ea typeface="华文仿宋" pitchFamily="2" charset="-122"/>
                <a:sym typeface="Symbol" pitchFamily="18" charset="2"/>
              </a:rPr>
              <a:t>§12.2 </a:t>
            </a:r>
            <a:r>
              <a:rPr lang="zh-CN" altLang="en-US" sz="2600" b="1" dirty="0">
                <a:latin typeface="华文仿宋" pitchFamily="2" charset="-122"/>
                <a:ea typeface="华文仿宋" pitchFamily="2" charset="-122"/>
                <a:sym typeface="Symbol" pitchFamily="18" charset="2"/>
              </a:rPr>
              <a:t>符合方法</a:t>
            </a:r>
          </a:p>
          <a:p>
            <a:pPr>
              <a:lnSpc>
                <a:spcPct val="110000"/>
              </a:lnSpc>
              <a:spcAft>
                <a:spcPts val="1200"/>
              </a:spcAft>
              <a:buFontTx/>
              <a:buNone/>
            </a:pPr>
            <a:r>
              <a:rPr lang="en-US" altLang="zh-CN" sz="2600" b="1" dirty="0">
                <a:solidFill>
                  <a:srgbClr val="FF0000"/>
                </a:solidFill>
                <a:effectLst>
                  <a:outerShdw blurRad="38100" dist="38100" dir="2700000" algn="tl">
                    <a:srgbClr val="C0C0C0"/>
                  </a:outerShdw>
                </a:effectLst>
                <a:latin typeface="黑体" panose="02010609060101010101" pitchFamily="49" charset="-122"/>
                <a:ea typeface="黑体" panose="02010609060101010101" pitchFamily="49" charset="-122"/>
                <a:sym typeface="Symbol" pitchFamily="18" charset="2"/>
              </a:rPr>
              <a:t>§12.3 </a:t>
            </a:r>
            <a:r>
              <a:rPr lang="zh-CN" altLang="en-US" sz="2600" b="1" dirty="0">
                <a:solidFill>
                  <a:srgbClr val="FF0000"/>
                </a:solidFill>
                <a:effectLst>
                  <a:outerShdw blurRad="38100" dist="38100" dir="2700000" algn="tl">
                    <a:srgbClr val="C0C0C0"/>
                  </a:outerShdw>
                </a:effectLst>
                <a:latin typeface="黑体" panose="02010609060101010101" pitchFamily="49" charset="-122"/>
                <a:ea typeface="黑体" panose="02010609060101010101" pitchFamily="49" charset="-122"/>
                <a:sym typeface="Symbol" pitchFamily="18" charset="2"/>
              </a:rPr>
              <a:t>能量测量</a:t>
            </a:r>
          </a:p>
        </p:txBody>
      </p:sp>
      <p:sp>
        <p:nvSpPr>
          <p:cNvPr id="11" name="Text Box 4">
            <a:extLst>
              <a:ext uri="{FF2B5EF4-FFF2-40B4-BE49-F238E27FC236}">
                <a16:creationId xmlns:a16="http://schemas.microsoft.com/office/drawing/2014/main" id="{2570986F-A9B9-4DDF-A760-97D020ACD075}"/>
              </a:ext>
            </a:extLst>
          </p:cNvPr>
          <p:cNvSpPr txBox="1">
            <a:spLocks noChangeArrowheads="1"/>
          </p:cNvSpPr>
          <p:nvPr/>
        </p:nvSpPr>
        <p:spPr bwMode="auto">
          <a:xfrm>
            <a:off x="1085503" y="3520350"/>
            <a:ext cx="9144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kumimoji="0" lang="en-US" altLang="zh-CN" sz="2800" b="1" dirty="0">
                <a:solidFill>
                  <a:srgbClr val="FF0000"/>
                </a:solidFill>
                <a:effectLst>
                  <a:outerShdw blurRad="38100" dist="38100" dir="2700000" algn="tl">
                    <a:srgbClr val="C0C0C0"/>
                  </a:outerShdw>
                </a:effectLst>
                <a:latin typeface="Arial" pitchFamily="34" charset="0"/>
                <a:ea typeface="黑体" pitchFamily="49" charset="-122"/>
                <a:sym typeface="Wingdings" pitchFamily="2" charset="2"/>
              </a:rPr>
              <a:t></a:t>
            </a:r>
          </a:p>
        </p:txBody>
      </p:sp>
      <p:sp>
        <p:nvSpPr>
          <p:cNvPr id="12" name="Rectangle 4">
            <a:extLst>
              <a:ext uri="{FF2B5EF4-FFF2-40B4-BE49-F238E27FC236}">
                <a16:creationId xmlns:a16="http://schemas.microsoft.com/office/drawing/2014/main" id="{450077FC-7B61-4E43-B8E2-9EB95CDF60ED}"/>
              </a:ext>
            </a:extLst>
          </p:cNvPr>
          <p:cNvSpPr>
            <a:spLocks noChangeArrowheads="1"/>
          </p:cNvSpPr>
          <p:nvPr/>
        </p:nvSpPr>
        <p:spPr bwMode="auto">
          <a:xfrm>
            <a:off x="7020653" y="849288"/>
            <a:ext cx="4824536" cy="4968551"/>
          </a:xfrm>
          <a:prstGeom prst="rect">
            <a:avLst/>
          </a:prstGeom>
          <a:noFill/>
          <a:ln w="38100" cmpd="dbl" algn="ctr">
            <a:solidFill>
              <a:srgbClr val="FF0000"/>
            </a:solidFill>
            <a:miter lim="800000"/>
            <a:headEnd/>
            <a:tailEnd/>
          </a:ln>
          <a:effectLst/>
          <a:extLst>
            <a:ext uri="{909E8E84-426E-40DD-AFC4-6F175D3DCCD1}">
              <a14:hiddenFill xmlns:a14="http://schemas.microsoft.com/office/drawing/2010/main">
                <a:solidFill>
                  <a:srgbClr val="0000CC"/>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812800" indent="-812800" fontAlgn="base">
              <a:lnSpc>
                <a:spcPct val="150000"/>
              </a:lnSpc>
              <a:spcBef>
                <a:spcPct val="20000"/>
              </a:spcBef>
              <a:spcAft>
                <a:spcPct val="0"/>
              </a:spcAft>
              <a:buFontTx/>
              <a:buAutoNum type="ea1JpnChsDbPeriod"/>
              <a:defRPr/>
            </a:pPr>
            <a:r>
              <a:rPr kumimoji="1" lang="zh-CN" altLang="en-US" sz="3200" b="1" dirty="0">
                <a:solidFill>
                  <a:schemeClr val="bg1">
                    <a:lumMod val="50000"/>
                  </a:schemeClr>
                </a:solidFill>
                <a:effectLst>
                  <a:outerShdw blurRad="38100" dist="38100" dir="2700000" algn="tl">
                    <a:srgbClr val="C0C0C0"/>
                  </a:outerShdw>
                </a:effectLst>
                <a:latin typeface="Times New Roman" panose="02020603050405020304" pitchFamily="18" charset="0"/>
                <a:ea typeface="楷体" panose="02010609060101010101" pitchFamily="49" charset="-122"/>
                <a:cs typeface="Times New Roman" panose="02020603050405020304" pitchFamily="18" charset="0"/>
              </a:rPr>
              <a:t>能谱测量概述</a:t>
            </a:r>
          </a:p>
          <a:p>
            <a:pPr marL="812800" indent="-812800" fontAlgn="base">
              <a:lnSpc>
                <a:spcPct val="150000"/>
              </a:lnSpc>
              <a:spcBef>
                <a:spcPct val="20000"/>
              </a:spcBef>
              <a:spcAft>
                <a:spcPct val="0"/>
              </a:spcAft>
              <a:buFontTx/>
              <a:buAutoNum type="ea1JpnChsDbPeriod"/>
              <a:defRPr/>
            </a:pPr>
            <a:r>
              <a:rPr kumimoji="1" lang="zh-CN" altLang="en-US" sz="3200" b="1" dirty="0">
                <a:solidFill>
                  <a:schemeClr val="bg1">
                    <a:lumMod val="50000"/>
                  </a:schemeClr>
                </a:solidFill>
                <a:effectLst>
                  <a:outerShdw blurRad="38100" dist="38100" dir="2700000" algn="tl">
                    <a:srgbClr val="C0C0C0"/>
                  </a:outerShdw>
                </a:effectLst>
                <a:latin typeface="Times New Roman" panose="02020603050405020304" pitchFamily="18" charset="0"/>
                <a:ea typeface="楷体" panose="02010609060101010101" pitchFamily="49" charset="-122"/>
                <a:cs typeface="Times New Roman" panose="02020603050405020304" pitchFamily="18" charset="0"/>
              </a:rPr>
              <a:t>带电粒子能量测量</a:t>
            </a:r>
          </a:p>
          <a:p>
            <a:pPr marL="812800" indent="-812800" fontAlgn="base">
              <a:lnSpc>
                <a:spcPct val="150000"/>
              </a:lnSpc>
              <a:spcBef>
                <a:spcPct val="20000"/>
              </a:spcBef>
              <a:spcAft>
                <a:spcPct val="0"/>
              </a:spcAft>
              <a:buFontTx/>
              <a:buAutoNum type="ea1JpnChsDbPeriod"/>
              <a:defRPr/>
            </a:pPr>
            <a:r>
              <a:rPr kumimoji="1" lang="el-GR" altLang="zh-CN" sz="3200" b="1" dirty="0">
                <a:solidFill>
                  <a:srgbClr val="0000FF"/>
                </a:solidFill>
                <a:effectLst>
                  <a:outerShdw blurRad="38100" dist="38100" dir="2700000" algn="tl">
                    <a:srgbClr val="C0C0C0"/>
                  </a:outerShdw>
                </a:effectLst>
                <a:latin typeface="Times New Roman" panose="02020603050405020304" pitchFamily="18" charset="0"/>
                <a:ea typeface="楷体" panose="02010609060101010101" pitchFamily="49" charset="-122"/>
                <a:cs typeface="Times New Roman" panose="02020603050405020304" pitchFamily="18" charset="0"/>
              </a:rPr>
              <a:t>γ</a:t>
            </a:r>
            <a:r>
              <a:rPr kumimoji="1" lang="zh-CN" altLang="en-US" sz="3200" b="1" dirty="0">
                <a:solidFill>
                  <a:srgbClr val="0000FF"/>
                </a:solidFill>
                <a:effectLst>
                  <a:outerShdw blurRad="38100" dist="38100" dir="2700000" algn="tl">
                    <a:srgbClr val="C0C0C0"/>
                  </a:outerShdw>
                </a:effectLst>
                <a:latin typeface="Times New Roman" panose="02020603050405020304" pitchFamily="18" charset="0"/>
                <a:ea typeface="楷体" panose="02010609060101010101" pitchFamily="49" charset="-122"/>
                <a:cs typeface="Times New Roman" panose="02020603050405020304" pitchFamily="18" charset="0"/>
              </a:rPr>
              <a:t>能谱分析</a:t>
            </a:r>
          </a:p>
          <a:p>
            <a:pPr marL="812800" indent="-812800" fontAlgn="base">
              <a:lnSpc>
                <a:spcPct val="150000"/>
              </a:lnSpc>
              <a:spcBef>
                <a:spcPct val="20000"/>
              </a:spcBef>
              <a:spcAft>
                <a:spcPct val="0"/>
              </a:spcAft>
              <a:buFontTx/>
              <a:buAutoNum type="ea1JpnChsDbPeriod"/>
              <a:defRPr/>
            </a:pPr>
            <a:r>
              <a:rPr kumimoji="1" lang="zh-CN" altLang="en-US" sz="3200" b="1" dirty="0">
                <a:solidFill>
                  <a:srgbClr val="0000FF"/>
                </a:solidFill>
                <a:effectLst>
                  <a:outerShdw blurRad="38100" dist="38100" dir="2700000" algn="tl">
                    <a:srgbClr val="C0C0C0"/>
                  </a:outerShdw>
                </a:effectLst>
                <a:latin typeface="Times New Roman" panose="02020603050405020304" pitchFamily="18" charset="0"/>
                <a:ea typeface="楷体" panose="02010609060101010101" pitchFamily="49" charset="-122"/>
                <a:cs typeface="Times New Roman" panose="02020603050405020304" pitchFamily="18" charset="0"/>
              </a:rPr>
              <a:t>能谱装置</a:t>
            </a:r>
          </a:p>
          <a:p>
            <a:pPr marL="812800" indent="-812800" fontAlgn="base">
              <a:lnSpc>
                <a:spcPct val="150000"/>
              </a:lnSpc>
              <a:spcBef>
                <a:spcPct val="20000"/>
              </a:spcBef>
              <a:spcAft>
                <a:spcPct val="0"/>
              </a:spcAft>
              <a:buFontTx/>
              <a:buAutoNum type="ea1JpnChsDbPeriod"/>
              <a:defRPr/>
            </a:pPr>
            <a:r>
              <a:rPr kumimoji="1" lang="zh-CN" altLang="en-US" sz="3200" b="1" dirty="0">
                <a:solidFill>
                  <a:schemeClr val="bg1">
                    <a:lumMod val="65000"/>
                  </a:schemeClr>
                </a:solidFill>
                <a:effectLst>
                  <a:outerShdw blurRad="38100" dist="38100" dir="2700000" algn="tl">
                    <a:srgbClr val="C0C0C0"/>
                  </a:outerShdw>
                </a:effectLst>
                <a:latin typeface="Times New Roman" panose="02020603050405020304" pitchFamily="18" charset="0"/>
                <a:ea typeface="楷体" panose="02010609060101010101" pitchFamily="49" charset="-122"/>
                <a:cs typeface="Times New Roman" panose="02020603050405020304" pitchFamily="18" charset="0"/>
              </a:rPr>
              <a:t>复杂</a:t>
            </a:r>
            <a:r>
              <a:rPr kumimoji="1" lang="el-GR" altLang="zh-CN" sz="3200" b="1" dirty="0">
                <a:solidFill>
                  <a:schemeClr val="bg1">
                    <a:lumMod val="65000"/>
                  </a:schemeClr>
                </a:solidFill>
                <a:effectLst>
                  <a:outerShdw blurRad="38100" dist="38100" dir="2700000" algn="tl">
                    <a:srgbClr val="C0C0C0"/>
                  </a:outerShdw>
                </a:effectLst>
                <a:latin typeface="Times New Roman" panose="02020603050405020304" pitchFamily="18" charset="0"/>
                <a:ea typeface="楷体" panose="02010609060101010101" pitchFamily="49" charset="-122"/>
                <a:cs typeface="Times New Roman" panose="02020603050405020304" pitchFamily="18" charset="0"/>
              </a:rPr>
              <a:t>γ</a:t>
            </a:r>
            <a:r>
              <a:rPr kumimoji="1" lang="zh-CN" altLang="en-US" sz="3200" b="1" dirty="0">
                <a:solidFill>
                  <a:schemeClr val="bg1">
                    <a:lumMod val="65000"/>
                  </a:schemeClr>
                </a:solidFill>
                <a:effectLst>
                  <a:outerShdw blurRad="38100" dist="38100" dir="2700000" algn="tl">
                    <a:srgbClr val="C0C0C0"/>
                  </a:outerShdw>
                </a:effectLst>
                <a:latin typeface="Times New Roman" panose="02020603050405020304" pitchFamily="18" charset="0"/>
                <a:ea typeface="楷体" panose="02010609060101010101" pitchFamily="49" charset="-122"/>
                <a:cs typeface="Times New Roman" panose="02020603050405020304" pitchFamily="18" charset="0"/>
              </a:rPr>
              <a:t>能谱解析</a:t>
            </a:r>
          </a:p>
          <a:p>
            <a:pPr marL="812800" indent="-812800" fontAlgn="base">
              <a:lnSpc>
                <a:spcPct val="150000"/>
              </a:lnSpc>
              <a:spcBef>
                <a:spcPct val="20000"/>
              </a:spcBef>
              <a:spcAft>
                <a:spcPct val="0"/>
              </a:spcAft>
              <a:buFontTx/>
              <a:buAutoNum type="ea1JpnChsDbPeriod"/>
              <a:defRPr/>
            </a:pPr>
            <a:r>
              <a:rPr kumimoji="1" lang="zh-CN" altLang="en-US" sz="3200" b="1" dirty="0">
                <a:solidFill>
                  <a:srgbClr val="808080"/>
                </a:solidFill>
                <a:effectLst>
                  <a:outerShdw blurRad="38100" dist="38100" dir="2700000" algn="tl">
                    <a:srgbClr val="C0C0C0"/>
                  </a:outerShdw>
                </a:effectLst>
                <a:latin typeface="Times New Roman" panose="02020603050405020304" pitchFamily="18" charset="0"/>
                <a:ea typeface="楷体" panose="02010609060101010101" pitchFamily="49" charset="-122"/>
                <a:cs typeface="Times New Roman" panose="02020603050405020304" pitchFamily="18" charset="0"/>
              </a:rPr>
              <a:t>中子能谱测量</a:t>
            </a:r>
          </a:p>
        </p:txBody>
      </p:sp>
    </p:spTree>
    <p:extLst>
      <p:ext uri="{BB962C8B-B14F-4D97-AF65-F5344CB8AC3E}">
        <p14:creationId xmlns:p14="http://schemas.microsoft.com/office/powerpoint/2010/main" val="40246450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91F4F6D-94C8-442F-BB22-68C900A8EF7A}"/>
              </a:ext>
            </a:extLst>
          </p:cNvPr>
          <p:cNvSpPr>
            <a:spLocks noGrp="1"/>
          </p:cNvSpPr>
          <p:nvPr>
            <p:ph idx="13"/>
          </p:nvPr>
        </p:nvSpPr>
        <p:spPr>
          <a:solidFill>
            <a:schemeClr val="bg1">
              <a:lumMod val="95000"/>
            </a:schemeClr>
          </a:solidFill>
        </p:spPr>
        <p:txBody>
          <a:bodyPr>
            <a:normAutofit fontScale="92500" lnSpcReduction="10000"/>
          </a:bodyPr>
          <a:lstStyle/>
          <a:p>
            <a:r>
              <a:rPr lang="zh-CN" altLang="en-US" dirty="0"/>
              <a:t>第十二章 辐射测量方法</a:t>
            </a:r>
          </a:p>
        </p:txBody>
      </p:sp>
      <p:sp>
        <p:nvSpPr>
          <p:cNvPr id="3" name="内容占位符 2">
            <a:extLst>
              <a:ext uri="{FF2B5EF4-FFF2-40B4-BE49-F238E27FC236}">
                <a16:creationId xmlns:a16="http://schemas.microsoft.com/office/drawing/2014/main" id="{A75CAED3-680C-4758-9290-D7F83464047C}"/>
              </a:ext>
            </a:extLst>
          </p:cNvPr>
          <p:cNvSpPr>
            <a:spLocks noGrp="1"/>
          </p:cNvSpPr>
          <p:nvPr>
            <p:ph idx="14"/>
          </p:nvPr>
        </p:nvSpPr>
        <p:spPr>
          <a:solidFill>
            <a:schemeClr val="accent6">
              <a:lumMod val="20000"/>
              <a:lumOff val="80000"/>
            </a:schemeClr>
          </a:solidFill>
          <a:ln>
            <a:solidFill>
              <a:schemeClr val="bg1"/>
            </a:solidFill>
          </a:ln>
          <a:effectLst>
            <a:outerShdw blurRad="50800" dist="38100" dir="5400000" algn="t" rotWithShape="0">
              <a:prstClr val="black">
                <a:alpha val="40000"/>
              </a:prstClr>
            </a:outerShdw>
          </a:effectLst>
        </p:spPr>
        <p:txBody>
          <a:bodyPr vert="horz" lIns="91440" tIns="45720" rIns="91440" bIns="45720" rtlCol="0">
            <a:normAutofit fontScale="92500" lnSpcReduction="10000"/>
          </a:bodyPr>
          <a:lstStyle/>
          <a:p>
            <a:r>
              <a:rPr lang="en-US" altLang="zh-CN" dirty="0"/>
              <a:t>12.3 </a:t>
            </a:r>
            <a:r>
              <a:rPr lang="zh-CN" altLang="en-US" dirty="0"/>
              <a:t>能量测量</a:t>
            </a:r>
          </a:p>
        </p:txBody>
      </p:sp>
      <p:sp>
        <p:nvSpPr>
          <p:cNvPr id="4" name="内容占位符 3">
            <a:extLst>
              <a:ext uri="{FF2B5EF4-FFF2-40B4-BE49-F238E27FC236}">
                <a16:creationId xmlns:a16="http://schemas.microsoft.com/office/drawing/2014/main" id="{8CB15751-05D1-4CAC-9F8C-D89B3F972815}"/>
              </a:ext>
            </a:extLst>
          </p:cNvPr>
          <p:cNvSpPr>
            <a:spLocks noGrp="1"/>
          </p:cNvSpPr>
          <p:nvPr>
            <p:ph idx="15"/>
          </p:nvPr>
        </p:nvSpPr>
        <p:spPr>
          <a:xfrm>
            <a:off x="5170096" y="1"/>
            <a:ext cx="1516454" cy="284671"/>
          </a:xfrm>
          <a:solidFill>
            <a:schemeClr val="accent4">
              <a:lumMod val="20000"/>
              <a:lumOff val="80000"/>
            </a:schemeClr>
          </a:solidFill>
        </p:spPr>
        <p:txBody>
          <a:bodyPr>
            <a:normAutofit fontScale="92500" lnSpcReduction="10000"/>
          </a:bodyPr>
          <a:lstStyle/>
          <a:p>
            <a:r>
              <a:rPr lang="zh-CN" altLang="en-US" dirty="0"/>
              <a:t>三</a:t>
            </a:r>
            <a:r>
              <a:rPr lang="en-US" altLang="zh-CN" dirty="0"/>
              <a:t>.  </a:t>
            </a:r>
            <a:r>
              <a:rPr lang="el-GR" altLang="zh-CN" dirty="0"/>
              <a:t>γ</a:t>
            </a:r>
            <a:r>
              <a:rPr lang="zh-CN" altLang="en-US" dirty="0"/>
              <a:t>能谱分析</a:t>
            </a:r>
          </a:p>
        </p:txBody>
      </p:sp>
      <p:sp>
        <p:nvSpPr>
          <p:cNvPr id="6" name="内容占位符 5">
            <a:extLst>
              <a:ext uri="{FF2B5EF4-FFF2-40B4-BE49-F238E27FC236}">
                <a16:creationId xmlns:a16="http://schemas.microsoft.com/office/drawing/2014/main" id="{225DD959-7233-4906-B0F2-40D0DD5DFFD4}"/>
              </a:ext>
            </a:extLst>
          </p:cNvPr>
          <p:cNvSpPr>
            <a:spLocks noGrp="1"/>
          </p:cNvSpPr>
          <p:nvPr>
            <p:ph idx="16"/>
          </p:nvPr>
        </p:nvSpPr>
        <p:spPr>
          <a:xfrm>
            <a:off x="6722493" y="1"/>
            <a:ext cx="3114497" cy="284671"/>
          </a:xfrm>
          <a:solidFill>
            <a:srgbClr val="FFFF00"/>
          </a:solidFill>
        </p:spPr>
        <p:txBody>
          <a:bodyPr>
            <a:normAutofit fontScale="92500" lnSpcReduction="10000"/>
          </a:bodyPr>
          <a:lstStyle/>
          <a:p>
            <a:r>
              <a:rPr lang="en-US" altLang="zh-CN" sz="1600" b="1" dirty="0">
                <a:solidFill>
                  <a:srgbClr val="0000FF"/>
                </a:solidFill>
                <a:latin typeface="Times New Roman" panose="02020603050405020304" pitchFamily="18" charset="0"/>
                <a:cs typeface="Times New Roman" panose="02020603050405020304" pitchFamily="18" charset="0"/>
              </a:rPr>
              <a:t>II. </a:t>
            </a:r>
            <a:r>
              <a:rPr lang="el-GR" altLang="zh-CN" sz="1600" b="1" dirty="0">
                <a:solidFill>
                  <a:srgbClr val="0000FF"/>
                </a:solidFill>
                <a:latin typeface="Times New Roman" panose="02020603050405020304" pitchFamily="18" charset="0"/>
                <a:cs typeface="Times New Roman" panose="02020603050405020304" pitchFamily="18" charset="0"/>
              </a:rPr>
              <a:t>γ</a:t>
            </a: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射线在探测器中如何</a:t>
            </a:r>
            <a:r>
              <a:rPr lang="zh-CN" altLang="en-US" sz="1600" b="1" dirty="0">
                <a:solidFill>
                  <a:srgbClr val="FF0000"/>
                </a:solidFill>
                <a:latin typeface="Times New Roman" panose="02020603050405020304" pitchFamily="18" charset="0"/>
                <a:ea typeface="黑体" pitchFamily="49" charset="-122"/>
                <a:cs typeface="Times New Roman" panose="02020603050405020304" pitchFamily="18" charset="0"/>
              </a:rPr>
              <a:t>沉积能量</a:t>
            </a: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a:t>
            </a:r>
            <a:endParaRPr lang="zh-CN" altLang="en-US" sz="1600" dirty="0"/>
          </a:p>
        </p:txBody>
      </p:sp>
      <p:sp>
        <p:nvSpPr>
          <p:cNvPr id="12" name="内容占位符 5">
            <a:extLst>
              <a:ext uri="{FF2B5EF4-FFF2-40B4-BE49-F238E27FC236}">
                <a16:creationId xmlns:a16="http://schemas.microsoft.com/office/drawing/2014/main" id="{E8A7AC99-9B0B-44C1-843E-99BCD12B4B81}"/>
              </a:ext>
            </a:extLst>
          </p:cNvPr>
          <p:cNvSpPr txBox="1">
            <a:spLocks/>
          </p:cNvSpPr>
          <p:nvPr/>
        </p:nvSpPr>
        <p:spPr>
          <a:xfrm>
            <a:off x="9836989" y="7706"/>
            <a:ext cx="2355010" cy="284671"/>
          </a:xfrm>
          <a:prstGeom prst="rect">
            <a:avLst/>
          </a:prstGeom>
          <a:solidFill>
            <a:srgbClr val="003366"/>
          </a:solidFill>
          <a:ln>
            <a:solidFill>
              <a:schemeClr val="bg1"/>
            </a:solidFill>
          </a:ln>
          <a:effectLst>
            <a:outerShdw blurRad="50800" dist="38100" dir="5400000" algn="t" rotWithShape="0">
              <a:prstClr val="black">
                <a:alpha val="40000"/>
              </a:prstClr>
            </a:outerShdw>
          </a:effectLst>
        </p:spPr>
        <p:txBody>
          <a:bodyPr vert="horz" lIns="91440" tIns="45720" rIns="91440" bIns="45720" rtlCol="0">
            <a:normAutofit fontScale="92500" lnSpcReduction="10000"/>
          </a:bodyPr>
          <a:lstStyle>
            <a:defPPr>
              <a:defRPr lang="zh-CN"/>
            </a:defPPr>
            <a:lvl1pPr indent="0">
              <a:lnSpc>
                <a:spcPct val="90000"/>
              </a:lnSpc>
              <a:spcBef>
                <a:spcPts val="1000"/>
              </a:spcBef>
              <a:buFontTx/>
              <a:buNone/>
              <a:defRPr sz="1600" b="1">
                <a:solidFill>
                  <a:srgbClr val="FFFF00"/>
                </a:solidFill>
                <a:latin typeface="华文楷体" panose="02010600040101010101" pitchFamily="2" charset="-122"/>
                <a:ea typeface="华文楷体" panose="02010600040101010101" pitchFamily="2" charset="-122"/>
              </a:defRPr>
            </a:lvl1pPr>
            <a:lvl2pPr indent="0">
              <a:lnSpc>
                <a:spcPct val="90000"/>
              </a:lnSpc>
              <a:spcBef>
                <a:spcPts val="500"/>
              </a:spcBef>
              <a:buFontTx/>
              <a:buNone/>
              <a:defRPr sz="2400">
                <a:latin typeface="华文宋体" panose="02010600040101010101" pitchFamily="2" charset="-122"/>
                <a:ea typeface="华文宋体" panose="02010600040101010101" pitchFamily="2" charset="-122"/>
              </a:defRPr>
            </a:lvl2pPr>
            <a:lvl3pPr indent="0">
              <a:lnSpc>
                <a:spcPct val="90000"/>
              </a:lnSpc>
              <a:spcBef>
                <a:spcPts val="500"/>
              </a:spcBef>
              <a:buFontTx/>
              <a:buNone/>
              <a:defRPr sz="2000">
                <a:latin typeface="华文宋体" panose="02010600040101010101" pitchFamily="2" charset="-122"/>
                <a:ea typeface="华文宋体" panose="02010600040101010101" pitchFamily="2" charset="-122"/>
              </a:defRPr>
            </a:lvl3pPr>
            <a:lvl4pPr indent="0">
              <a:lnSpc>
                <a:spcPct val="90000"/>
              </a:lnSpc>
              <a:spcBef>
                <a:spcPts val="500"/>
              </a:spcBef>
              <a:buFontTx/>
              <a:buNone/>
              <a:defRPr>
                <a:latin typeface="华文宋体" panose="02010600040101010101" pitchFamily="2" charset="-122"/>
                <a:ea typeface="华文宋体" panose="02010600040101010101" pitchFamily="2" charset="-122"/>
              </a:defRPr>
            </a:lvl4pPr>
            <a:lvl5pPr indent="0">
              <a:lnSpc>
                <a:spcPct val="90000"/>
              </a:lnSpc>
              <a:spcBef>
                <a:spcPts val="500"/>
              </a:spcBef>
              <a:buFontTx/>
              <a:buNone/>
              <a:defRPr>
                <a:latin typeface="华文宋体" panose="02010600040101010101" pitchFamily="2" charset="-122"/>
                <a:ea typeface="华文宋体" panose="02010600040101010101" pitchFamily="2"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zh-CN" altLang="en-US" dirty="0"/>
              <a:t>（</a:t>
            </a:r>
            <a:r>
              <a:rPr lang="en-US" altLang="zh-CN" dirty="0"/>
              <a:t>2</a:t>
            </a:r>
            <a:r>
              <a:rPr lang="zh-CN" altLang="en-US" dirty="0"/>
              <a:t>）次级电子沉积能量</a:t>
            </a:r>
          </a:p>
        </p:txBody>
      </p:sp>
      <p:graphicFrame>
        <p:nvGraphicFramePr>
          <p:cNvPr id="8" name="对象 7">
            <a:extLst>
              <a:ext uri="{FF2B5EF4-FFF2-40B4-BE49-F238E27FC236}">
                <a16:creationId xmlns:a16="http://schemas.microsoft.com/office/drawing/2014/main" id="{A280189C-4273-472A-83C4-CFA374AA4F52}"/>
              </a:ext>
            </a:extLst>
          </p:cNvPr>
          <p:cNvGraphicFramePr>
            <a:graphicFrameLocks noChangeAspect="1"/>
          </p:cNvGraphicFramePr>
          <p:nvPr/>
        </p:nvGraphicFramePr>
        <p:xfrm>
          <a:off x="390726" y="753309"/>
          <a:ext cx="8517334" cy="5947166"/>
        </p:xfrm>
        <a:graphic>
          <a:graphicData uri="http://schemas.openxmlformats.org/presentationml/2006/ole">
            <mc:AlternateContent xmlns:mc="http://schemas.openxmlformats.org/markup-compatibility/2006">
              <mc:Choice xmlns:v="urn:schemas-microsoft-com:vml" Requires="v">
                <p:oleObj spid="_x0000_s496650" name="Graph" r:id="rId3" imgW="4155480" imgH="2901600" progId="Origin50.Graph">
                  <p:embed/>
                </p:oleObj>
              </mc:Choice>
              <mc:Fallback>
                <p:oleObj name="Graph" r:id="rId3" imgW="4155480" imgH="2901600" progId="Origin50.Graph">
                  <p:embed/>
                  <p:pic>
                    <p:nvPicPr>
                      <p:cNvPr id="8" name="对象 7">
                        <a:extLst>
                          <a:ext uri="{FF2B5EF4-FFF2-40B4-BE49-F238E27FC236}">
                            <a16:creationId xmlns:a16="http://schemas.microsoft.com/office/drawing/2014/main" id="{A280189C-4273-472A-83C4-CFA374AA4F52}"/>
                          </a:ext>
                        </a:extLst>
                      </p:cNvPr>
                      <p:cNvPicPr/>
                      <p:nvPr/>
                    </p:nvPicPr>
                    <p:blipFill>
                      <a:blip r:embed="rId4"/>
                      <a:stretch>
                        <a:fillRect/>
                      </a:stretch>
                    </p:blipFill>
                    <p:spPr>
                      <a:xfrm>
                        <a:off x="390726" y="753309"/>
                        <a:ext cx="8517334" cy="5947166"/>
                      </a:xfrm>
                      <a:prstGeom prst="rect">
                        <a:avLst/>
                      </a:prstGeom>
                    </p:spPr>
                  </p:pic>
                </p:oleObj>
              </mc:Fallback>
            </mc:AlternateContent>
          </a:graphicData>
        </a:graphic>
      </p:graphicFrame>
      <p:sp>
        <p:nvSpPr>
          <p:cNvPr id="10" name="矩形 9">
            <a:extLst>
              <a:ext uri="{FF2B5EF4-FFF2-40B4-BE49-F238E27FC236}">
                <a16:creationId xmlns:a16="http://schemas.microsoft.com/office/drawing/2014/main" id="{AB218633-4F72-46EB-9B43-38000C81DFDF}"/>
              </a:ext>
            </a:extLst>
          </p:cNvPr>
          <p:cNvSpPr/>
          <p:nvPr/>
        </p:nvSpPr>
        <p:spPr>
          <a:xfrm>
            <a:off x="4721401" y="736957"/>
            <a:ext cx="4032448" cy="76196"/>
          </a:xfrm>
          <a:prstGeom prst="rect">
            <a:avLst/>
          </a:prstGeom>
          <a:solidFill>
            <a:srgbClr val="FFFF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Freeform 15">
            <a:extLst>
              <a:ext uri="{FF2B5EF4-FFF2-40B4-BE49-F238E27FC236}">
                <a16:creationId xmlns:a16="http://schemas.microsoft.com/office/drawing/2014/main" id="{736C7AE7-5F64-46DC-A52D-8CF59D5F61C9}"/>
              </a:ext>
            </a:extLst>
          </p:cNvPr>
          <p:cNvSpPr>
            <a:spLocks/>
          </p:cNvSpPr>
          <p:nvPr/>
        </p:nvSpPr>
        <p:spPr bwMode="auto">
          <a:xfrm rot="16200000">
            <a:off x="4287769" y="394056"/>
            <a:ext cx="76200" cy="762000"/>
          </a:xfrm>
          <a:custGeom>
            <a:avLst/>
            <a:gdLst>
              <a:gd name="T0" fmla="*/ 2147483647 w 160"/>
              <a:gd name="T1" fmla="*/ 0 h 768"/>
              <a:gd name="T2" fmla="*/ 2147483647 w 160"/>
              <a:gd name="T3" fmla="*/ 2147483647 h 768"/>
              <a:gd name="T4" fmla="*/ 2147483647 w 160"/>
              <a:gd name="T5" fmla="*/ 2147483647 h 768"/>
              <a:gd name="T6" fmla="*/ 2147483647 w 160"/>
              <a:gd name="T7" fmla="*/ 2147483647 h 768"/>
              <a:gd name="T8" fmla="*/ 2147483647 w 160"/>
              <a:gd name="T9" fmla="*/ 2147483647 h 768"/>
              <a:gd name="T10" fmla="*/ 2147483647 w 160"/>
              <a:gd name="T11" fmla="*/ 2147483647 h 768"/>
              <a:gd name="T12" fmla="*/ 2147483647 w 160"/>
              <a:gd name="T13" fmla="*/ 2147483647 h 768"/>
              <a:gd name="T14" fmla="*/ 2147483647 w 160"/>
              <a:gd name="T15" fmla="*/ 2147483647 h 768"/>
              <a:gd name="T16" fmla="*/ 2147483647 w 160"/>
              <a:gd name="T17" fmla="*/ 2147483647 h 768"/>
              <a:gd name="T18" fmla="*/ 2147483647 w 160"/>
              <a:gd name="T19" fmla="*/ 2147483647 h 76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0" h="768">
                <a:moveTo>
                  <a:pt x="112" y="0"/>
                </a:moveTo>
                <a:cubicBezTo>
                  <a:pt x="60" y="8"/>
                  <a:pt x="8" y="16"/>
                  <a:pt x="16" y="48"/>
                </a:cubicBezTo>
                <a:cubicBezTo>
                  <a:pt x="24" y="80"/>
                  <a:pt x="160" y="160"/>
                  <a:pt x="160" y="192"/>
                </a:cubicBezTo>
                <a:cubicBezTo>
                  <a:pt x="160" y="224"/>
                  <a:pt x="16" y="208"/>
                  <a:pt x="16" y="240"/>
                </a:cubicBezTo>
                <a:cubicBezTo>
                  <a:pt x="16" y="272"/>
                  <a:pt x="160" y="352"/>
                  <a:pt x="160" y="384"/>
                </a:cubicBezTo>
                <a:cubicBezTo>
                  <a:pt x="160" y="416"/>
                  <a:pt x="16" y="400"/>
                  <a:pt x="16" y="432"/>
                </a:cubicBezTo>
                <a:cubicBezTo>
                  <a:pt x="16" y="464"/>
                  <a:pt x="160" y="544"/>
                  <a:pt x="160" y="576"/>
                </a:cubicBezTo>
                <a:cubicBezTo>
                  <a:pt x="160" y="608"/>
                  <a:pt x="32" y="608"/>
                  <a:pt x="16" y="624"/>
                </a:cubicBezTo>
                <a:cubicBezTo>
                  <a:pt x="0" y="640"/>
                  <a:pt x="56" y="648"/>
                  <a:pt x="64" y="672"/>
                </a:cubicBezTo>
                <a:cubicBezTo>
                  <a:pt x="72" y="696"/>
                  <a:pt x="68" y="732"/>
                  <a:pt x="64" y="768"/>
                </a:cubicBezTo>
              </a:path>
            </a:pathLst>
          </a:custGeom>
          <a:noFill/>
          <a:ln w="9525">
            <a:solidFill>
              <a:schemeClr val="tx1"/>
            </a:solidFill>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cxnSp>
        <p:nvCxnSpPr>
          <p:cNvPr id="13" name="直接箭头连接符 12">
            <a:extLst>
              <a:ext uri="{FF2B5EF4-FFF2-40B4-BE49-F238E27FC236}">
                <a16:creationId xmlns:a16="http://schemas.microsoft.com/office/drawing/2014/main" id="{B8E5A64A-9882-4997-A05A-DC9785394ECB}"/>
              </a:ext>
            </a:extLst>
          </p:cNvPr>
          <p:cNvCxnSpPr/>
          <p:nvPr/>
        </p:nvCxnSpPr>
        <p:spPr>
          <a:xfrm>
            <a:off x="5009433" y="304908"/>
            <a:ext cx="0" cy="40575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 name="直接箭头连接符 13">
            <a:extLst>
              <a:ext uri="{FF2B5EF4-FFF2-40B4-BE49-F238E27FC236}">
                <a16:creationId xmlns:a16="http://schemas.microsoft.com/office/drawing/2014/main" id="{0DEBF292-3986-40AE-B550-DB27B23EB3F7}"/>
              </a:ext>
            </a:extLst>
          </p:cNvPr>
          <p:cNvCxnSpPr/>
          <p:nvPr/>
        </p:nvCxnSpPr>
        <p:spPr>
          <a:xfrm flipV="1">
            <a:off x="5009433" y="863066"/>
            <a:ext cx="0" cy="40575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aphicFrame>
        <p:nvGraphicFramePr>
          <p:cNvPr id="15" name="对象 14">
            <a:extLst>
              <a:ext uri="{FF2B5EF4-FFF2-40B4-BE49-F238E27FC236}">
                <a16:creationId xmlns:a16="http://schemas.microsoft.com/office/drawing/2014/main" id="{C46756C9-890A-4201-8781-97378190EFD5}"/>
              </a:ext>
            </a:extLst>
          </p:cNvPr>
          <p:cNvGraphicFramePr>
            <a:graphicFrameLocks noChangeAspect="1"/>
          </p:cNvGraphicFramePr>
          <p:nvPr/>
        </p:nvGraphicFramePr>
        <p:xfrm>
          <a:off x="5108181" y="419358"/>
          <a:ext cx="457200" cy="177800"/>
        </p:xfrm>
        <a:graphic>
          <a:graphicData uri="http://schemas.openxmlformats.org/presentationml/2006/ole">
            <mc:AlternateContent xmlns:mc="http://schemas.openxmlformats.org/markup-compatibility/2006">
              <mc:Choice xmlns:v="urn:schemas-microsoft-com:vml" Requires="v">
                <p:oleObj spid="_x0000_s496651" name="Equation" r:id="rId5" imgW="457200" imgH="177480" progId="Equation.DSMT4">
                  <p:embed/>
                </p:oleObj>
              </mc:Choice>
              <mc:Fallback>
                <p:oleObj name="Equation" r:id="rId5" imgW="457200" imgH="177480" progId="Equation.DSMT4">
                  <p:embed/>
                  <p:pic>
                    <p:nvPicPr>
                      <p:cNvPr id="15" name="对象 14">
                        <a:extLst>
                          <a:ext uri="{FF2B5EF4-FFF2-40B4-BE49-F238E27FC236}">
                            <a16:creationId xmlns:a16="http://schemas.microsoft.com/office/drawing/2014/main" id="{C46756C9-890A-4201-8781-97378190EFD5}"/>
                          </a:ext>
                        </a:extLst>
                      </p:cNvPr>
                      <p:cNvPicPr/>
                      <p:nvPr/>
                    </p:nvPicPr>
                    <p:blipFill>
                      <a:blip r:embed="rId6"/>
                      <a:stretch>
                        <a:fillRect/>
                      </a:stretch>
                    </p:blipFill>
                    <p:spPr>
                      <a:xfrm>
                        <a:off x="5108181" y="419358"/>
                        <a:ext cx="457200" cy="177800"/>
                      </a:xfrm>
                      <a:prstGeom prst="rect">
                        <a:avLst/>
                      </a:prstGeom>
                    </p:spPr>
                  </p:pic>
                </p:oleObj>
              </mc:Fallback>
            </mc:AlternateContent>
          </a:graphicData>
        </a:graphic>
      </p:graphicFrame>
      <p:cxnSp>
        <p:nvCxnSpPr>
          <p:cNvPr id="16" name="直接箭头连接符 15">
            <a:extLst>
              <a:ext uri="{FF2B5EF4-FFF2-40B4-BE49-F238E27FC236}">
                <a16:creationId xmlns:a16="http://schemas.microsoft.com/office/drawing/2014/main" id="{734D08F0-551E-4542-A962-1B41B8784F78}"/>
              </a:ext>
            </a:extLst>
          </p:cNvPr>
          <p:cNvCxnSpPr/>
          <p:nvPr/>
        </p:nvCxnSpPr>
        <p:spPr>
          <a:xfrm>
            <a:off x="4721401" y="939835"/>
            <a:ext cx="4032448" cy="0"/>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aphicFrame>
        <p:nvGraphicFramePr>
          <p:cNvPr id="17" name="对象 16">
            <a:extLst>
              <a:ext uri="{FF2B5EF4-FFF2-40B4-BE49-F238E27FC236}">
                <a16:creationId xmlns:a16="http://schemas.microsoft.com/office/drawing/2014/main" id="{9BD587FA-379E-4091-A1C8-C4B8BFAC44B2}"/>
              </a:ext>
            </a:extLst>
          </p:cNvPr>
          <p:cNvGraphicFramePr>
            <a:graphicFrameLocks noChangeAspect="1"/>
          </p:cNvGraphicFramePr>
          <p:nvPr/>
        </p:nvGraphicFramePr>
        <p:xfrm>
          <a:off x="6496325" y="977045"/>
          <a:ext cx="482600" cy="177800"/>
        </p:xfrm>
        <a:graphic>
          <a:graphicData uri="http://schemas.openxmlformats.org/presentationml/2006/ole">
            <mc:AlternateContent xmlns:mc="http://schemas.openxmlformats.org/markup-compatibility/2006">
              <mc:Choice xmlns:v="urn:schemas-microsoft-com:vml" Requires="v">
                <p:oleObj spid="_x0000_s496652" name="Equation" r:id="rId7" imgW="482400" imgH="177480" progId="Equation.DSMT4">
                  <p:embed/>
                </p:oleObj>
              </mc:Choice>
              <mc:Fallback>
                <p:oleObj name="Equation" r:id="rId7" imgW="482400" imgH="177480" progId="Equation.DSMT4">
                  <p:embed/>
                  <p:pic>
                    <p:nvPicPr>
                      <p:cNvPr id="17" name="对象 16">
                        <a:extLst>
                          <a:ext uri="{FF2B5EF4-FFF2-40B4-BE49-F238E27FC236}">
                            <a16:creationId xmlns:a16="http://schemas.microsoft.com/office/drawing/2014/main" id="{9BD587FA-379E-4091-A1C8-C4B8BFAC44B2}"/>
                          </a:ext>
                        </a:extLst>
                      </p:cNvPr>
                      <p:cNvPicPr/>
                      <p:nvPr/>
                    </p:nvPicPr>
                    <p:blipFill>
                      <a:blip r:embed="rId8"/>
                      <a:stretch>
                        <a:fillRect/>
                      </a:stretch>
                    </p:blipFill>
                    <p:spPr>
                      <a:xfrm>
                        <a:off x="6496325" y="977045"/>
                        <a:ext cx="482600" cy="177800"/>
                      </a:xfrm>
                      <a:prstGeom prst="rect">
                        <a:avLst/>
                      </a:prstGeom>
                    </p:spPr>
                  </p:pic>
                </p:oleObj>
              </mc:Fallback>
            </mc:AlternateContent>
          </a:graphicData>
        </a:graphic>
      </p:graphicFrame>
      <p:graphicFrame>
        <p:nvGraphicFramePr>
          <p:cNvPr id="18" name="对象 17">
            <a:extLst>
              <a:ext uri="{FF2B5EF4-FFF2-40B4-BE49-F238E27FC236}">
                <a16:creationId xmlns:a16="http://schemas.microsoft.com/office/drawing/2014/main" id="{4D6C953F-4908-494D-848A-16A365361C85}"/>
              </a:ext>
            </a:extLst>
          </p:cNvPr>
          <p:cNvGraphicFramePr>
            <a:graphicFrameLocks noChangeAspect="1"/>
          </p:cNvGraphicFramePr>
          <p:nvPr/>
        </p:nvGraphicFramePr>
        <p:xfrm>
          <a:off x="3917899" y="507787"/>
          <a:ext cx="622300" cy="177800"/>
        </p:xfrm>
        <a:graphic>
          <a:graphicData uri="http://schemas.openxmlformats.org/presentationml/2006/ole">
            <mc:AlternateContent xmlns:mc="http://schemas.openxmlformats.org/markup-compatibility/2006">
              <mc:Choice xmlns:v="urn:schemas-microsoft-com:vml" Requires="v">
                <p:oleObj spid="_x0000_s496653" name="Equation" r:id="rId9" imgW="622080" imgH="177480" progId="Equation.DSMT4">
                  <p:embed/>
                </p:oleObj>
              </mc:Choice>
              <mc:Fallback>
                <p:oleObj name="Equation" r:id="rId9" imgW="622080" imgH="177480" progId="Equation.DSMT4">
                  <p:embed/>
                  <p:pic>
                    <p:nvPicPr>
                      <p:cNvPr id="18" name="对象 17">
                        <a:extLst>
                          <a:ext uri="{FF2B5EF4-FFF2-40B4-BE49-F238E27FC236}">
                            <a16:creationId xmlns:a16="http://schemas.microsoft.com/office/drawing/2014/main" id="{4D6C953F-4908-494D-848A-16A365361C85}"/>
                          </a:ext>
                        </a:extLst>
                      </p:cNvPr>
                      <p:cNvPicPr/>
                      <p:nvPr/>
                    </p:nvPicPr>
                    <p:blipFill>
                      <a:blip r:embed="rId10"/>
                      <a:stretch>
                        <a:fillRect/>
                      </a:stretch>
                    </p:blipFill>
                    <p:spPr>
                      <a:xfrm>
                        <a:off x="3917899" y="507787"/>
                        <a:ext cx="622300" cy="177800"/>
                      </a:xfrm>
                      <a:prstGeom prst="rect">
                        <a:avLst/>
                      </a:prstGeom>
                    </p:spPr>
                  </p:pic>
                </p:oleObj>
              </mc:Fallback>
            </mc:AlternateContent>
          </a:graphicData>
        </a:graphic>
      </p:graphicFrame>
      <p:sp>
        <p:nvSpPr>
          <p:cNvPr id="19" name="矩形 18">
            <a:extLst>
              <a:ext uri="{FF2B5EF4-FFF2-40B4-BE49-F238E27FC236}">
                <a16:creationId xmlns:a16="http://schemas.microsoft.com/office/drawing/2014/main" id="{20A1E450-CD36-4246-A628-47D107B4E9C0}"/>
              </a:ext>
            </a:extLst>
          </p:cNvPr>
          <p:cNvSpPr/>
          <p:nvPr/>
        </p:nvSpPr>
        <p:spPr>
          <a:xfrm>
            <a:off x="9034619" y="419358"/>
            <a:ext cx="2967950" cy="1015663"/>
          </a:xfrm>
          <a:prstGeom prst="rect">
            <a:avLst/>
          </a:prstGeom>
          <a:solidFill>
            <a:schemeClr val="accent6">
              <a:lumMod val="20000"/>
              <a:lumOff val="80000"/>
            </a:schemeClr>
          </a:solidFill>
          <a:effectLst>
            <a:outerShdw blurRad="50800" dist="38100" dir="2700000" algn="tl" rotWithShape="0">
              <a:prstClr val="black">
                <a:alpha val="40000"/>
              </a:prstClr>
            </a:outerShdw>
          </a:effectLst>
        </p:spPr>
        <p:txBody>
          <a:bodyPr wrap="square">
            <a:spAutoFit/>
          </a:bodyPr>
          <a:lstStyle/>
          <a:p>
            <a:r>
              <a:rPr lang="zh-CN" altLang="en-US" sz="2000" dirty="0"/>
              <a:t>示例</a:t>
            </a:r>
            <a:r>
              <a:rPr lang="en-US" altLang="zh-CN" sz="2000" dirty="0"/>
              <a:t>1</a:t>
            </a:r>
            <a:r>
              <a:rPr lang="zh-CN" altLang="en-US" sz="2000" dirty="0"/>
              <a:t>：能量为</a:t>
            </a:r>
            <a:r>
              <a:rPr lang="en-US" altLang="zh-CN" sz="2000" dirty="0"/>
              <a:t>2.61MeV</a:t>
            </a:r>
            <a:r>
              <a:rPr lang="zh-CN" altLang="en-US" sz="2000" dirty="0"/>
              <a:t>的</a:t>
            </a:r>
            <a:r>
              <a:rPr lang="en-US" altLang="zh-CN" sz="2000" dirty="0"/>
              <a:t>γ</a:t>
            </a:r>
            <a:r>
              <a:rPr lang="zh-CN" altLang="en-US" sz="2000" dirty="0"/>
              <a:t>光子在细长探测器中沉积能量</a:t>
            </a:r>
          </a:p>
        </p:txBody>
      </p:sp>
    </p:spTree>
    <p:extLst>
      <p:ext uri="{BB962C8B-B14F-4D97-AF65-F5344CB8AC3E}">
        <p14:creationId xmlns:p14="http://schemas.microsoft.com/office/powerpoint/2010/main" val="21714478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91F4F6D-94C8-442F-BB22-68C900A8EF7A}"/>
              </a:ext>
            </a:extLst>
          </p:cNvPr>
          <p:cNvSpPr>
            <a:spLocks noGrp="1"/>
          </p:cNvSpPr>
          <p:nvPr>
            <p:ph idx="13"/>
          </p:nvPr>
        </p:nvSpPr>
        <p:spPr>
          <a:solidFill>
            <a:schemeClr val="bg1">
              <a:lumMod val="95000"/>
            </a:schemeClr>
          </a:solidFill>
        </p:spPr>
        <p:txBody>
          <a:bodyPr>
            <a:normAutofit fontScale="92500" lnSpcReduction="10000"/>
          </a:bodyPr>
          <a:lstStyle/>
          <a:p>
            <a:r>
              <a:rPr lang="zh-CN" altLang="en-US" dirty="0"/>
              <a:t>第十二章 辐射测量方法</a:t>
            </a:r>
          </a:p>
        </p:txBody>
      </p:sp>
      <p:sp>
        <p:nvSpPr>
          <p:cNvPr id="3" name="内容占位符 2">
            <a:extLst>
              <a:ext uri="{FF2B5EF4-FFF2-40B4-BE49-F238E27FC236}">
                <a16:creationId xmlns:a16="http://schemas.microsoft.com/office/drawing/2014/main" id="{A75CAED3-680C-4758-9290-D7F83464047C}"/>
              </a:ext>
            </a:extLst>
          </p:cNvPr>
          <p:cNvSpPr>
            <a:spLocks noGrp="1"/>
          </p:cNvSpPr>
          <p:nvPr>
            <p:ph idx="14"/>
          </p:nvPr>
        </p:nvSpPr>
        <p:spPr>
          <a:solidFill>
            <a:schemeClr val="accent6">
              <a:lumMod val="20000"/>
              <a:lumOff val="80000"/>
            </a:schemeClr>
          </a:solidFill>
          <a:ln>
            <a:solidFill>
              <a:schemeClr val="bg1"/>
            </a:solidFill>
          </a:ln>
          <a:effectLst>
            <a:outerShdw blurRad="50800" dist="38100" dir="5400000" algn="t" rotWithShape="0">
              <a:prstClr val="black">
                <a:alpha val="40000"/>
              </a:prstClr>
            </a:outerShdw>
          </a:effectLst>
        </p:spPr>
        <p:txBody>
          <a:bodyPr vert="horz" lIns="91440" tIns="45720" rIns="91440" bIns="45720" rtlCol="0">
            <a:normAutofit fontScale="92500" lnSpcReduction="10000"/>
          </a:bodyPr>
          <a:lstStyle/>
          <a:p>
            <a:r>
              <a:rPr lang="en-US" altLang="zh-CN" dirty="0"/>
              <a:t>12.3 </a:t>
            </a:r>
            <a:r>
              <a:rPr lang="zh-CN" altLang="en-US" dirty="0"/>
              <a:t>能量测量</a:t>
            </a:r>
          </a:p>
        </p:txBody>
      </p:sp>
      <p:sp>
        <p:nvSpPr>
          <p:cNvPr id="4" name="内容占位符 3">
            <a:extLst>
              <a:ext uri="{FF2B5EF4-FFF2-40B4-BE49-F238E27FC236}">
                <a16:creationId xmlns:a16="http://schemas.microsoft.com/office/drawing/2014/main" id="{8CB15751-05D1-4CAC-9F8C-D89B3F972815}"/>
              </a:ext>
            </a:extLst>
          </p:cNvPr>
          <p:cNvSpPr>
            <a:spLocks noGrp="1"/>
          </p:cNvSpPr>
          <p:nvPr>
            <p:ph idx="15"/>
          </p:nvPr>
        </p:nvSpPr>
        <p:spPr>
          <a:xfrm>
            <a:off x="5170096" y="1"/>
            <a:ext cx="1516454" cy="284671"/>
          </a:xfrm>
          <a:solidFill>
            <a:schemeClr val="accent4">
              <a:lumMod val="20000"/>
              <a:lumOff val="80000"/>
            </a:schemeClr>
          </a:solidFill>
        </p:spPr>
        <p:txBody>
          <a:bodyPr>
            <a:normAutofit fontScale="92500" lnSpcReduction="10000"/>
          </a:bodyPr>
          <a:lstStyle/>
          <a:p>
            <a:r>
              <a:rPr lang="zh-CN" altLang="en-US" dirty="0"/>
              <a:t>三</a:t>
            </a:r>
            <a:r>
              <a:rPr lang="en-US" altLang="zh-CN" dirty="0"/>
              <a:t>.  </a:t>
            </a:r>
            <a:r>
              <a:rPr lang="el-GR" altLang="zh-CN" dirty="0"/>
              <a:t>γ</a:t>
            </a:r>
            <a:r>
              <a:rPr lang="zh-CN" altLang="en-US" dirty="0"/>
              <a:t>能谱分析</a:t>
            </a:r>
          </a:p>
        </p:txBody>
      </p:sp>
      <p:sp>
        <p:nvSpPr>
          <p:cNvPr id="6" name="内容占位符 5">
            <a:extLst>
              <a:ext uri="{FF2B5EF4-FFF2-40B4-BE49-F238E27FC236}">
                <a16:creationId xmlns:a16="http://schemas.microsoft.com/office/drawing/2014/main" id="{225DD959-7233-4906-B0F2-40D0DD5DFFD4}"/>
              </a:ext>
            </a:extLst>
          </p:cNvPr>
          <p:cNvSpPr>
            <a:spLocks noGrp="1"/>
          </p:cNvSpPr>
          <p:nvPr>
            <p:ph idx="16"/>
          </p:nvPr>
        </p:nvSpPr>
        <p:spPr>
          <a:xfrm>
            <a:off x="6722493" y="1"/>
            <a:ext cx="3114497" cy="284671"/>
          </a:xfrm>
          <a:solidFill>
            <a:srgbClr val="FFFF00"/>
          </a:solidFill>
        </p:spPr>
        <p:txBody>
          <a:bodyPr>
            <a:normAutofit fontScale="92500" lnSpcReduction="10000"/>
          </a:bodyPr>
          <a:lstStyle/>
          <a:p>
            <a:r>
              <a:rPr lang="en-US" altLang="zh-CN" sz="1600" b="1" dirty="0">
                <a:solidFill>
                  <a:srgbClr val="0000FF"/>
                </a:solidFill>
                <a:latin typeface="Times New Roman" panose="02020603050405020304" pitchFamily="18" charset="0"/>
                <a:cs typeface="Times New Roman" panose="02020603050405020304" pitchFamily="18" charset="0"/>
              </a:rPr>
              <a:t>II. </a:t>
            </a:r>
            <a:r>
              <a:rPr lang="el-GR" altLang="zh-CN" sz="1600" b="1" dirty="0">
                <a:solidFill>
                  <a:srgbClr val="0000FF"/>
                </a:solidFill>
                <a:latin typeface="Times New Roman" panose="02020603050405020304" pitchFamily="18" charset="0"/>
                <a:cs typeface="Times New Roman" panose="02020603050405020304" pitchFamily="18" charset="0"/>
              </a:rPr>
              <a:t>γ</a:t>
            </a: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射线在探测器中如何</a:t>
            </a:r>
            <a:r>
              <a:rPr lang="zh-CN" altLang="en-US" sz="1600" b="1" dirty="0">
                <a:solidFill>
                  <a:srgbClr val="FF0000"/>
                </a:solidFill>
                <a:latin typeface="Times New Roman" panose="02020603050405020304" pitchFamily="18" charset="0"/>
                <a:ea typeface="黑体" pitchFamily="49" charset="-122"/>
                <a:cs typeface="Times New Roman" panose="02020603050405020304" pitchFamily="18" charset="0"/>
              </a:rPr>
              <a:t>沉积能量</a:t>
            </a: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a:t>
            </a:r>
            <a:endParaRPr lang="zh-CN" altLang="en-US" sz="1600" dirty="0"/>
          </a:p>
        </p:txBody>
      </p:sp>
      <p:sp>
        <p:nvSpPr>
          <p:cNvPr id="12" name="内容占位符 5">
            <a:extLst>
              <a:ext uri="{FF2B5EF4-FFF2-40B4-BE49-F238E27FC236}">
                <a16:creationId xmlns:a16="http://schemas.microsoft.com/office/drawing/2014/main" id="{E8A7AC99-9B0B-44C1-843E-99BCD12B4B81}"/>
              </a:ext>
            </a:extLst>
          </p:cNvPr>
          <p:cNvSpPr txBox="1">
            <a:spLocks/>
          </p:cNvSpPr>
          <p:nvPr/>
        </p:nvSpPr>
        <p:spPr>
          <a:xfrm>
            <a:off x="9836989" y="7706"/>
            <a:ext cx="2355010" cy="284671"/>
          </a:xfrm>
          <a:prstGeom prst="rect">
            <a:avLst/>
          </a:prstGeom>
          <a:solidFill>
            <a:srgbClr val="003366"/>
          </a:solidFill>
          <a:ln>
            <a:solidFill>
              <a:schemeClr val="bg1"/>
            </a:solidFill>
          </a:ln>
          <a:effectLst>
            <a:outerShdw blurRad="50800" dist="38100" dir="5400000" algn="t" rotWithShape="0">
              <a:prstClr val="black">
                <a:alpha val="40000"/>
              </a:prstClr>
            </a:outerShdw>
          </a:effectLst>
        </p:spPr>
        <p:txBody>
          <a:bodyPr vert="horz" lIns="91440" tIns="45720" rIns="91440" bIns="45720" rtlCol="0">
            <a:normAutofit fontScale="92500" lnSpcReduction="10000"/>
          </a:bodyPr>
          <a:lstStyle>
            <a:defPPr>
              <a:defRPr lang="zh-CN"/>
            </a:defPPr>
            <a:lvl1pPr indent="0">
              <a:lnSpc>
                <a:spcPct val="90000"/>
              </a:lnSpc>
              <a:spcBef>
                <a:spcPts val="1000"/>
              </a:spcBef>
              <a:buFontTx/>
              <a:buNone/>
              <a:defRPr sz="1600" b="1">
                <a:solidFill>
                  <a:srgbClr val="FFFF00"/>
                </a:solidFill>
                <a:latin typeface="华文楷体" panose="02010600040101010101" pitchFamily="2" charset="-122"/>
                <a:ea typeface="华文楷体" panose="02010600040101010101" pitchFamily="2" charset="-122"/>
              </a:defRPr>
            </a:lvl1pPr>
            <a:lvl2pPr indent="0">
              <a:lnSpc>
                <a:spcPct val="90000"/>
              </a:lnSpc>
              <a:spcBef>
                <a:spcPts val="500"/>
              </a:spcBef>
              <a:buFontTx/>
              <a:buNone/>
              <a:defRPr sz="2400">
                <a:latin typeface="华文宋体" panose="02010600040101010101" pitchFamily="2" charset="-122"/>
                <a:ea typeface="华文宋体" panose="02010600040101010101" pitchFamily="2" charset="-122"/>
              </a:defRPr>
            </a:lvl2pPr>
            <a:lvl3pPr indent="0">
              <a:lnSpc>
                <a:spcPct val="90000"/>
              </a:lnSpc>
              <a:spcBef>
                <a:spcPts val="500"/>
              </a:spcBef>
              <a:buFontTx/>
              <a:buNone/>
              <a:defRPr sz="2000">
                <a:latin typeface="华文宋体" panose="02010600040101010101" pitchFamily="2" charset="-122"/>
                <a:ea typeface="华文宋体" panose="02010600040101010101" pitchFamily="2" charset="-122"/>
              </a:defRPr>
            </a:lvl3pPr>
            <a:lvl4pPr indent="0">
              <a:lnSpc>
                <a:spcPct val="90000"/>
              </a:lnSpc>
              <a:spcBef>
                <a:spcPts val="500"/>
              </a:spcBef>
              <a:buFontTx/>
              <a:buNone/>
              <a:defRPr>
                <a:latin typeface="华文宋体" panose="02010600040101010101" pitchFamily="2" charset="-122"/>
                <a:ea typeface="华文宋体" panose="02010600040101010101" pitchFamily="2" charset="-122"/>
              </a:defRPr>
            </a:lvl4pPr>
            <a:lvl5pPr indent="0">
              <a:lnSpc>
                <a:spcPct val="90000"/>
              </a:lnSpc>
              <a:spcBef>
                <a:spcPts val="500"/>
              </a:spcBef>
              <a:buFontTx/>
              <a:buNone/>
              <a:defRPr>
                <a:latin typeface="华文宋体" panose="02010600040101010101" pitchFamily="2" charset="-122"/>
                <a:ea typeface="华文宋体" panose="02010600040101010101" pitchFamily="2"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zh-CN" altLang="en-US" dirty="0"/>
              <a:t>（</a:t>
            </a:r>
            <a:r>
              <a:rPr lang="en-US" altLang="zh-CN" dirty="0"/>
              <a:t>2</a:t>
            </a:r>
            <a:r>
              <a:rPr lang="zh-CN" altLang="en-US" dirty="0"/>
              <a:t>）次级电子沉积能量</a:t>
            </a:r>
          </a:p>
        </p:txBody>
      </p:sp>
      <p:sp>
        <p:nvSpPr>
          <p:cNvPr id="20" name="矩形 19">
            <a:extLst>
              <a:ext uri="{FF2B5EF4-FFF2-40B4-BE49-F238E27FC236}">
                <a16:creationId xmlns:a16="http://schemas.microsoft.com/office/drawing/2014/main" id="{661CC9A6-5CA1-464E-8D5E-86620DADD25A}"/>
              </a:ext>
            </a:extLst>
          </p:cNvPr>
          <p:cNvSpPr/>
          <p:nvPr/>
        </p:nvSpPr>
        <p:spPr>
          <a:xfrm>
            <a:off x="9044144" y="381258"/>
            <a:ext cx="2967950" cy="1015663"/>
          </a:xfrm>
          <a:prstGeom prst="rect">
            <a:avLst/>
          </a:prstGeom>
          <a:solidFill>
            <a:schemeClr val="accent6">
              <a:lumMod val="20000"/>
              <a:lumOff val="80000"/>
            </a:schemeClr>
          </a:solidFill>
          <a:effectLst>
            <a:outerShdw blurRad="50800" dist="38100" dir="2700000" algn="tl" rotWithShape="0">
              <a:prstClr val="black">
                <a:alpha val="40000"/>
              </a:prstClr>
            </a:outerShdw>
          </a:effectLst>
        </p:spPr>
        <p:txBody>
          <a:bodyPr wrap="square">
            <a:spAutoFit/>
          </a:bodyPr>
          <a:lstStyle/>
          <a:p>
            <a:r>
              <a:rPr lang="zh-CN" altLang="en-US" sz="2000" dirty="0"/>
              <a:t>示例</a:t>
            </a:r>
            <a:r>
              <a:rPr lang="en-US" altLang="zh-CN" sz="2000" dirty="0"/>
              <a:t>2</a:t>
            </a:r>
            <a:r>
              <a:rPr lang="zh-CN" altLang="en-US" sz="2000" dirty="0"/>
              <a:t>：能量为</a:t>
            </a:r>
            <a:r>
              <a:rPr lang="en-US" altLang="zh-CN" sz="2000" dirty="0"/>
              <a:t>2.61MeV</a:t>
            </a:r>
            <a:r>
              <a:rPr lang="zh-CN" altLang="en-US" sz="2000" dirty="0"/>
              <a:t>的</a:t>
            </a:r>
            <a:r>
              <a:rPr lang="en-US" altLang="zh-CN" sz="2000" dirty="0"/>
              <a:t>γ</a:t>
            </a:r>
            <a:r>
              <a:rPr lang="zh-CN" altLang="en-US" sz="2000" dirty="0"/>
              <a:t>光子在细长探测器中沉积能量</a:t>
            </a:r>
          </a:p>
        </p:txBody>
      </p:sp>
      <p:sp>
        <p:nvSpPr>
          <p:cNvPr id="21" name="矩形 20">
            <a:extLst>
              <a:ext uri="{FF2B5EF4-FFF2-40B4-BE49-F238E27FC236}">
                <a16:creationId xmlns:a16="http://schemas.microsoft.com/office/drawing/2014/main" id="{4A759670-E6C4-465A-A760-93C25A7FBDD4}"/>
              </a:ext>
            </a:extLst>
          </p:cNvPr>
          <p:cNvSpPr/>
          <p:nvPr/>
        </p:nvSpPr>
        <p:spPr>
          <a:xfrm>
            <a:off x="4567808" y="758033"/>
            <a:ext cx="4032448" cy="128777"/>
          </a:xfrm>
          <a:prstGeom prst="rect">
            <a:avLst/>
          </a:prstGeom>
          <a:solidFill>
            <a:srgbClr val="FFFF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Freeform 15">
            <a:extLst>
              <a:ext uri="{FF2B5EF4-FFF2-40B4-BE49-F238E27FC236}">
                <a16:creationId xmlns:a16="http://schemas.microsoft.com/office/drawing/2014/main" id="{D337B5A5-9B23-4DC2-B053-ED2895D4A007}"/>
              </a:ext>
            </a:extLst>
          </p:cNvPr>
          <p:cNvSpPr>
            <a:spLocks/>
          </p:cNvSpPr>
          <p:nvPr/>
        </p:nvSpPr>
        <p:spPr bwMode="auto">
          <a:xfrm rot="16200000">
            <a:off x="4134176" y="441423"/>
            <a:ext cx="76200" cy="762000"/>
          </a:xfrm>
          <a:custGeom>
            <a:avLst/>
            <a:gdLst>
              <a:gd name="T0" fmla="*/ 2147483647 w 160"/>
              <a:gd name="T1" fmla="*/ 0 h 768"/>
              <a:gd name="T2" fmla="*/ 2147483647 w 160"/>
              <a:gd name="T3" fmla="*/ 2147483647 h 768"/>
              <a:gd name="T4" fmla="*/ 2147483647 w 160"/>
              <a:gd name="T5" fmla="*/ 2147483647 h 768"/>
              <a:gd name="T6" fmla="*/ 2147483647 w 160"/>
              <a:gd name="T7" fmla="*/ 2147483647 h 768"/>
              <a:gd name="T8" fmla="*/ 2147483647 w 160"/>
              <a:gd name="T9" fmla="*/ 2147483647 h 768"/>
              <a:gd name="T10" fmla="*/ 2147483647 w 160"/>
              <a:gd name="T11" fmla="*/ 2147483647 h 768"/>
              <a:gd name="T12" fmla="*/ 2147483647 w 160"/>
              <a:gd name="T13" fmla="*/ 2147483647 h 768"/>
              <a:gd name="T14" fmla="*/ 2147483647 w 160"/>
              <a:gd name="T15" fmla="*/ 2147483647 h 768"/>
              <a:gd name="T16" fmla="*/ 2147483647 w 160"/>
              <a:gd name="T17" fmla="*/ 2147483647 h 768"/>
              <a:gd name="T18" fmla="*/ 2147483647 w 160"/>
              <a:gd name="T19" fmla="*/ 2147483647 h 76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0" h="768">
                <a:moveTo>
                  <a:pt x="112" y="0"/>
                </a:moveTo>
                <a:cubicBezTo>
                  <a:pt x="60" y="8"/>
                  <a:pt x="8" y="16"/>
                  <a:pt x="16" y="48"/>
                </a:cubicBezTo>
                <a:cubicBezTo>
                  <a:pt x="24" y="80"/>
                  <a:pt x="160" y="160"/>
                  <a:pt x="160" y="192"/>
                </a:cubicBezTo>
                <a:cubicBezTo>
                  <a:pt x="160" y="224"/>
                  <a:pt x="16" y="208"/>
                  <a:pt x="16" y="240"/>
                </a:cubicBezTo>
                <a:cubicBezTo>
                  <a:pt x="16" y="272"/>
                  <a:pt x="160" y="352"/>
                  <a:pt x="160" y="384"/>
                </a:cubicBezTo>
                <a:cubicBezTo>
                  <a:pt x="160" y="416"/>
                  <a:pt x="16" y="400"/>
                  <a:pt x="16" y="432"/>
                </a:cubicBezTo>
                <a:cubicBezTo>
                  <a:pt x="16" y="464"/>
                  <a:pt x="160" y="544"/>
                  <a:pt x="160" y="576"/>
                </a:cubicBezTo>
                <a:cubicBezTo>
                  <a:pt x="160" y="608"/>
                  <a:pt x="32" y="608"/>
                  <a:pt x="16" y="624"/>
                </a:cubicBezTo>
                <a:cubicBezTo>
                  <a:pt x="0" y="640"/>
                  <a:pt x="56" y="648"/>
                  <a:pt x="64" y="672"/>
                </a:cubicBezTo>
                <a:cubicBezTo>
                  <a:pt x="72" y="696"/>
                  <a:pt x="68" y="732"/>
                  <a:pt x="64" y="768"/>
                </a:cubicBezTo>
              </a:path>
            </a:pathLst>
          </a:custGeom>
          <a:noFill/>
          <a:ln w="9525">
            <a:solidFill>
              <a:schemeClr val="tx1"/>
            </a:solidFill>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cxnSp>
        <p:nvCxnSpPr>
          <p:cNvPr id="23" name="直接箭头连接符 22">
            <a:extLst>
              <a:ext uri="{FF2B5EF4-FFF2-40B4-BE49-F238E27FC236}">
                <a16:creationId xmlns:a16="http://schemas.microsoft.com/office/drawing/2014/main" id="{01A9F41A-E2C2-4FB9-B359-751DC4C7CE6C}"/>
              </a:ext>
            </a:extLst>
          </p:cNvPr>
          <p:cNvCxnSpPr/>
          <p:nvPr/>
        </p:nvCxnSpPr>
        <p:spPr>
          <a:xfrm>
            <a:off x="4855840" y="352275"/>
            <a:ext cx="0" cy="40575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4" name="直接箭头连接符 23">
            <a:extLst>
              <a:ext uri="{FF2B5EF4-FFF2-40B4-BE49-F238E27FC236}">
                <a16:creationId xmlns:a16="http://schemas.microsoft.com/office/drawing/2014/main" id="{5B7CDD37-A1B6-4B68-8850-BF53DCF527F5}"/>
              </a:ext>
            </a:extLst>
          </p:cNvPr>
          <p:cNvCxnSpPr/>
          <p:nvPr/>
        </p:nvCxnSpPr>
        <p:spPr>
          <a:xfrm flipV="1">
            <a:off x="4855840" y="910433"/>
            <a:ext cx="0" cy="40575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aphicFrame>
        <p:nvGraphicFramePr>
          <p:cNvPr id="25" name="对象 24">
            <a:extLst>
              <a:ext uri="{FF2B5EF4-FFF2-40B4-BE49-F238E27FC236}">
                <a16:creationId xmlns:a16="http://schemas.microsoft.com/office/drawing/2014/main" id="{5C731872-3949-4735-8139-53849003D6BA}"/>
              </a:ext>
            </a:extLst>
          </p:cNvPr>
          <p:cNvGraphicFramePr>
            <a:graphicFrameLocks noChangeAspect="1"/>
          </p:cNvGraphicFramePr>
          <p:nvPr/>
        </p:nvGraphicFramePr>
        <p:xfrm>
          <a:off x="5011738" y="466725"/>
          <a:ext cx="342900" cy="177800"/>
        </p:xfrm>
        <a:graphic>
          <a:graphicData uri="http://schemas.openxmlformats.org/presentationml/2006/ole">
            <mc:AlternateContent xmlns:mc="http://schemas.openxmlformats.org/markup-compatibility/2006">
              <mc:Choice xmlns:v="urn:schemas-microsoft-com:vml" Requires="v">
                <p:oleObj spid="_x0000_s497674" name="Equation" r:id="rId3" imgW="342720" imgH="177480" progId="Equation.DSMT4">
                  <p:embed/>
                </p:oleObj>
              </mc:Choice>
              <mc:Fallback>
                <p:oleObj name="Equation" r:id="rId3" imgW="342720" imgH="177480" progId="Equation.DSMT4">
                  <p:embed/>
                  <p:pic>
                    <p:nvPicPr>
                      <p:cNvPr id="25" name="对象 24">
                        <a:extLst>
                          <a:ext uri="{FF2B5EF4-FFF2-40B4-BE49-F238E27FC236}">
                            <a16:creationId xmlns:a16="http://schemas.microsoft.com/office/drawing/2014/main" id="{5C731872-3949-4735-8139-53849003D6BA}"/>
                          </a:ext>
                        </a:extLst>
                      </p:cNvPr>
                      <p:cNvPicPr/>
                      <p:nvPr/>
                    </p:nvPicPr>
                    <p:blipFill>
                      <a:blip r:embed="rId4"/>
                      <a:stretch>
                        <a:fillRect/>
                      </a:stretch>
                    </p:blipFill>
                    <p:spPr>
                      <a:xfrm>
                        <a:off x="5011738" y="466725"/>
                        <a:ext cx="342900" cy="177800"/>
                      </a:xfrm>
                      <a:prstGeom prst="rect">
                        <a:avLst/>
                      </a:prstGeom>
                    </p:spPr>
                  </p:pic>
                </p:oleObj>
              </mc:Fallback>
            </mc:AlternateContent>
          </a:graphicData>
        </a:graphic>
      </p:graphicFrame>
      <p:cxnSp>
        <p:nvCxnSpPr>
          <p:cNvPr id="26" name="直接箭头连接符 25">
            <a:extLst>
              <a:ext uri="{FF2B5EF4-FFF2-40B4-BE49-F238E27FC236}">
                <a16:creationId xmlns:a16="http://schemas.microsoft.com/office/drawing/2014/main" id="{EFE18627-9ECA-4934-9E3E-66FA1CCA96B7}"/>
              </a:ext>
            </a:extLst>
          </p:cNvPr>
          <p:cNvCxnSpPr/>
          <p:nvPr/>
        </p:nvCxnSpPr>
        <p:spPr>
          <a:xfrm>
            <a:off x="4567808" y="987202"/>
            <a:ext cx="4032448" cy="0"/>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aphicFrame>
        <p:nvGraphicFramePr>
          <p:cNvPr id="27" name="对象 26">
            <a:extLst>
              <a:ext uri="{FF2B5EF4-FFF2-40B4-BE49-F238E27FC236}">
                <a16:creationId xmlns:a16="http://schemas.microsoft.com/office/drawing/2014/main" id="{A31018E1-E497-4B1C-A65B-4B8B2199BD22}"/>
              </a:ext>
            </a:extLst>
          </p:cNvPr>
          <p:cNvGraphicFramePr>
            <a:graphicFrameLocks noChangeAspect="1"/>
          </p:cNvGraphicFramePr>
          <p:nvPr/>
        </p:nvGraphicFramePr>
        <p:xfrm>
          <a:off x="6342732" y="1024412"/>
          <a:ext cx="482600" cy="177800"/>
        </p:xfrm>
        <a:graphic>
          <a:graphicData uri="http://schemas.openxmlformats.org/presentationml/2006/ole">
            <mc:AlternateContent xmlns:mc="http://schemas.openxmlformats.org/markup-compatibility/2006">
              <mc:Choice xmlns:v="urn:schemas-microsoft-com:vml" Requires="v">
                <p:oleObj spid="_x0000_s497675" name="Equation" r:id="rId5" imgW="482400" imgH="177480" progId="Equation.DSMT4">
                  <p:embed/>
                </p:oleObj>
              </mc:Choice>
              <mc:Fallback>
                <p:oleObj name="Equation" r:id="rId5" imgW="482400" imgH="177480" progId="Equation.DSMT4">
                  <p:embed/>
                  <p:pic>
                    <p:nvPicPr>
                      <p:cNvPr id="27" name="对象 26">
                        <a:extLst>
                          <a:ext uri="{FF2B5EF4-FFF2-40B4-BE49-F238E27FC236}">
                            <a16:creationId xmlns:a16="http://schemas.microsoft.com/office/drawing/2014/main" id="{A31018E1-E497-4B1C-A65B-4B8B2199BD22}"/>
                          </a:ext>
                        </a:extLst>
                      </p:cNvPr>
                      <p:cNvPicPr/>
                      <p:nvPr/>
                    </p:nvPicPr>
                    <p:blipFill>
                      <a:blip r:embed="rId6"/>
                      <a:stretch>
                        <a:fillRect/>
                      </a:stretch>
                    </p:blipFill>
                    <p:spPr>
                      <a:xfrm>
                        <a:off x="6342732" y="1024412"/>
                        <a:ext cx="482600" cy="177800"/>
                      </a:xfrm>
                      <a:prstGeom prst="rect">
                        <a:avLst/>
                      </a:prstGeom>
                    </p:spPr>
                  </p:pic>
                </p:oleObj>
              </mc:Fallback>
            </mc:AlternateContent>
          </a:graphicData>
        </a:graphic>
      </p:graphicFrame>
      <p:graphicFrame>
        <p:nvGraphicFramePr>
          <p:cNvPr id="28" name="对象 27">
            <a:extLst>
              <a:ext uri="{FF2B5EF4-FFF2-40B4-BE49-F238E27FC236}">
                <a16:creationId xmlns:a16="http://schemas.microsoft.com/office/drawing/2014/main" id="{C750AD7E-EDFD-4109-BB34-AF136D688FF7}"/>
              </a:ext>
            </a:extLst>
          </p:cNvPr>
          <p:cNvGraphicFramePr>
            <a:graphicFrameLocks noChangeAspect="1"/>
          </p:cNvGraphicFramePr>
          <p:nvPr/>
        </p:nvGraphicFramePr>
        <p:xfrm>
          <a:off x="3764306" y="555154"/>
          <a:ext cx="622300" cy="177800"/>
        </p:xfrm>
        <a:graphic>
          <a:graphicData uri="http://schemas.openxmlformats.org/presentationml/2006/ole">
            <mc:AlternateContent xmlns:mc="http://schemas.openxmlformats.org/markup-compatibility/2006">
              <mc:Choice xmlns:v="urn:schemas-microsoft-com:vml" Requires="v">
                <p:oleObj spid="_x0000_s497676" name="Equation" r:id="rId7" imgW="622080" imgH="177480" progId="Equation.DSMT4">
                  <p:embed/>
                </p:oleObj>
              </mc:Choice>
              <mc:Fallback>
                <p:oleObj name="Equation" r:id="rId7" imgW="622080" imgH="177480" progId="Equation.DSMT4">
                  <p:embed/>
                  <p:pic>
                    <p:nvPicPr>
                      <p:cNvPr id="28" name="对象 27">
                        <a:extLst>
                          <a:ext uri="{FF2B5EF4-FFF2-40B4-BE49-F238E27FC236}">
                            <a16:creationId xmlns:a16="http://schemas.microsoft.com/office/drawing/2014/main" id="{C750AD7E-EDFD-4109-BB34-AF136D688FF7}"/>
                          </a:ext>
                        </a:extLst>
                      </p:cNvPr>
                      <p:cNvPicPr/>
                      <p:nvPr/>
                    </p:nvPicPr>
                    <p:blipFill>
                      <a:blip r:embed="rId8"/>
                      <a:stretch>
                        <a:fillRect/>
                      </a:stretch>
                    </p:blipFill>
                    <p:spPr>
                      <a:xfrm>
                        <a:off x="3764306" y="555154"/>
                        <a:ext cx="622300" cy="177800"/>
                      </a:xfrm>
                      <a:prstGeom prst="rect">
                        <a:avLst/>
                      </a:prstGeom>
                    </p:spPr>
                  </p:pic>
                </p:oleObj>
              </mc:Fallback>
            </mc:AlternateContent>
          </a:graphicData>
        </a:graphic>
      </p:graphicFrame>
      <p:graphicFrame>
        <p:nvGraphicFramePr>
          <p:cNvPr id="29" name="对象 28">
            <a:extLst>
              <a:ext uri="{FF2B5EF4-FFF2-40B4-BE49-F238E27FC236}">
                <a16:creationId xmlns:a16="http://schemas.microsoft.com/office/drawing/2014/main" id="{8B3CC35C-5991-4216-84D1-FD9E50810008}"/>
              </a:ext>
            </a:extLst>
          </p:cNvPr>
          <p:cNvGraphicFramePr>
            <a:graphicFrameLocks noChangeAspect="1"/>
          </p:cNvGraphicFramePr>
          <p:nvPr/>
        </p:nvGraphicFramePr>
        <p:xfrm>
          <a:off x="247328" y="814912"/>
          <a:ext cx="8496944" cy="5932930"/>
        </p:xfrm>
        <a:graphic>
          <a:graphicData uri="http://schemas.openxmlformats.org/presentationml/2006/ole">
            <mc:AlternateContent xmlns:mc="http://schemas.openxmlformats.org/markup-compatibility/2006">
              <mc:Choice xmlns:v="urn:schemas-microsoft-com:vml" Requires="v">
                <p:oleObj spid="_x0000_s497677" name="Graph" r:id="rId9" imgW="4155480" imgH="2901600" progId="Origin50.Graph">
                  <p:embed/>
                </p:oleObj>
              </mc:Choice>
              <mc:Fallback>
                <p:oleObj name="Graph" r:id="rId9" imgW="4155480" imgH="2901600" progId="Origin50.Graph">
                  <p:embed/>
                  <p:pic>
                    <p:nvPicPr>
                      <p:cNvPr id="29" name="对象 28">
                        <a:extLst>
                          <a:ext uri="{FF2B5EF4-FFF2-40B4-BE49-F238E27FC236}">
                            <a16:creationId xmlns:a16="http://schemas.microsoft.com/office/drawing/2014/main" id="{8B3CC35C-5991-4216-84D1-FD9E50810008}"/>
                          </a:ext>
                        </a:extLst>
                      </p:cNvPr>
                      <p:cNvPicPr/>
                      <p:nvPr/>
                    </p:nvPicPr>
                    <p:blipFill>
                      <a:blip r:embed="rId10"/>
                      <a:stretch>
                        <a:fillRect/>
                      </a:stretch>
                    </p:blipFill>
                    <p:spPr>
                      <a:xfrm>
                        <a:off x="247328" y="814912"/>
                        <a:ext cx="8496944" cy="5932930"/>
                      </a:xfrm>
                      <a:prstGeom prst="rect">
                        <a:avLst/>
                      </a:prstGeom>
                    </p:spPr>
                  </p:pic>
                </p:oleObj>
              </mc:Fallback>
            </mc:AlternateContent>
          </a:graphicData>
        </a:graphic>
      </p:graphicFrame>
    </p:spTree>
    <p:extLst>
      <p:ext uri="{BB962C8B-B14F-4D97-AF65-F5344CB8AC3E}">
        <p14:creationId xmlns:p14="http://schemas.microsoft.com/office/powerpoint/2010/main" val="403150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91F4F6D-94C8-442F-BB22-68C900A8EF7A}"/>
              </a:ext>
            </a:extLst>
          </p:cNvPr>
          <p:cNvSpPr>
            <a:spLocks noGrp="1"/>
          </p:cNvSpPr>
          <p:nvPr>
            <p:ph idx="13"/>
          </p:nvPr>
        </p:nvSpPr>
        <p:spPr>
          <a:solidFill>
            <a:schemeClr val="bg1">
              <a:lumMod val="95000"/>
            </a:schemeClr>
          </a:solidFill>
        </p:spPr>
        <p:txBody>
          <a:bodyPr>
            <a:normAutofit fontScale="92500" lnSpcReduction="10000"/>
          </a:bodyPr>
          <a:lstStyle/>
          <a:p>
            <a:r>
              <a:rPr lang="zh-CN" altLang="en-US" dirty="0"/>
              <a:t>第十二章 辐射测量方法</a:t>
            </a:r>
          </a:p>
        </p:txBody>
      </p:sp>
      <p:sp>
        <p:nvSpPr>
          <p:cNvPr id="3" name="内容占位符 2">
            <a:extLst>
              <a:ext uri="{FF2B5EF4-FFF2-40B4-BE49-F238E27FC236}">
                <a16:creationId xmlns:a16="http://schemas.microsoft.com/office/drawing/2014/main" id="{A75CAED3-680C-4758-9290-D7F83464047C}"/>
              </a:ext>
            </a:extLst>
          </p:cNvPr>
          <p:cNvSpPr>
            <a:spLocks noGrp="1"/>
          </p:cNvSpPr>
          <p:nvPr>
            <p:ph idx="14"/>
          </p:nvPr>
        </p:nvSpPr>
        <p:spPr>
          <a:solidFill>
            <a:schemeClr val="accent6">
              <a:lumMod val="20000"/>
              <a:lumOff val="80000"/>
            </a:schemeClr>
          </a:solidFill>
          <a:ln>
            <a:solidFill>
              <a:schemeClr val="bg1"/>
            </a:solidFill>
          </a:ln>
          <a:effectLst>
            <a:outerShdw blurRad="50800" dist="38100" dir="5400000" algn="t" rotWithShape="0">
              <a:prstClr val="black">
                <a:alpha val="40000"/>
              </a:prstClr>
            </a:outerShdw>
          </a:effectLst>
        </p:spPr>
        <p:txBody>
          <a:bodyPr vert="horz" lIns="91440" tIns="45720" rIns="91440" bIns="45720" rtlCol="0">
            <a:normAutofit fontScale="92500" lnSpcReduction="10000"/>
          </a:bodyPr>
          <a:lstStyle/>
          <a:p>
            <a:r>
              <a:rPr lang="en-US" altLang="zh-CN" dirty="0"/>
              <a:t>12.3 </a:t>
            </a:r>
            <a:r>
              <a:rPr lang="zh-CN" altLang="en-US" dirty="0"/>
              <a:t>能量测量</a:t>
            </a:r>
          </a:p>
        </p:txBody>
      </p:sp>
      <p:sp>
        <p:nvSpPr>
          <p:cNvPr id="4" name="内容占位符 3">
            <a:extLst>
              <a:ext uri="{FF2B5EF4-FFF2-40B4-BE49-F238E27FC236}">
                <a16:creationId xmlns:a16="http://schemas.microsoft.com/office/drawing/2014/main" id="{8CB15751-05D1-4CAC-9F8C-D89B3F972815}"/>
              </a:ext>
            </a:extLst>
          </p:cNvPr>
          <p:cNvSpPr>
            <a:spLocks noGrp="1"/>
          </p:cNvSpPr>
          <p:nvPr>
            <p:ph idx="15"/>
          </p:nvPr>
        </p:nvSpPr>
        <p:spPr>
          <a:xfrm>
            <a:off x="5170096" y="1"/>
            <a:ext cx="1516454" cy="284671"/>
          </a:xfrm>
          <a:solidFill>
            <a:schemeClr val="accent4">
              <a:lumMod val="20000"/>
              <a:lumOff val="80000"/>
            </a:schemeClr>
          </a:solidFill>
        </p:spPr>
        <p:txBody>
          <a:bodyPr>
            <a:normAutofit fontScale="92500" lnSpcReduction="10000"/>
          </a:bodyPr>
          <a:lstStyle/>
          <a:p>
            <a:r>
              <a:rPr lang="zh-CN" altLang="en-US" dirty="0"/>
              <a:t>三</a:t>
            </a:r>
            <a:r>
              <a:rPr lang="en-US" altLang="zh-CN" dirty="0"/>
              <a:t>.  </a:t>
            </a:r>
            <a:r>
              <a:rPr lang="el-GR" altLang="zh-CN" dirty="0"/>
              <a:t>γ</a:t>
            </a:r>
            <a:r>
              <a:rPr lang="zh-CN" altLang="en-US" dirty="0"/>
              <a:t>能谱分析</a:t>
            </a:r>
          </a:p>
        </p:txBody>
      </p:sp>
      <p:sp>
        <p:nvSpPr>
          <p:cNvPr id="6" name="内容占位符 5">
            <a:extLst>
              <a:ext uri="{FF2B5EF4-FFF2-40B4-BE49-F238E27FC236}">
                <a16:creationId xmlns:a16="http://schemas.microsoft.com/office/drawing/2014/main" id="{225DD959-7233-4906-B0F2-40D0DD5DFFD4}"/>
              </a:ext>
            </a:extLst>
          </p:cNvPr>
          <p:cNvSpPr>
            <a:spLocks noGrp="1"/>
          </p:cNvSpPr>
          <p:nvPr>
            <p:ph idx="16"/>
          </p:nvPr>
        </p:nvSpPr>
        <p:spPr>
          <a:xfrm>
            <a:off x="6722493" y="1"/>
            <a:ext cx="3114497" cy="284671"/>
          </a:xfrm>
          <a:solidFill>
            <a:srgbClr val="FFFF00"/>
          </a:solidFill>
        </p:spPr>
        <p:txBody>
          <a:bodyPr>
            <a:normAutofit fontScale="92500" lnSpcReduction="10000"/>
          </a:bodyPr>
          <a:lstStyle/>
          <a:p>
            <a:r>
              <a:rPr lang="en-US" altLang="zh-CN" sz="1600" b="1" dirty="0">
                <a:solidFill>
                  <a:srgbClr val="0000FF"/>
                </a:solidFill>
                <a:latin typeface="Times New Roman" panose="02020603050405020304" pitchFamily="18" charset="0"/>
                <a:cs typeface="Times New Roman" panose="02020603050405020304" pitchFamily="18" charset="0"/>
              </a:rPr>
              <a:t>II. </a:t>
            </a:r>
            <a:r>
              <a:rPr lang="el-GR" altLang="zh-CN" sz="1600" b="1" dirty="0">
                <a:solidFill>
                  <a:srgbClr val="0000FF"/>
                </a:solidFill>
                <a:latin typeface="Times New Roman" panose="02020603050405020304" pitchFamily="18" charset="0"/>
                <a:cs typeface="Times New Roman" panose="02020603050405020304" pitchFamily="18" charset="0"/>
              </a:rPr>
              <a:t>γ</a:t>
            </a: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射线在探测器中如何</a:t>
            </a:r>
            <a:r>
              <a:rPr lang="zh-CN" altLang="en-US" sz="1600" b="1" dirty="0">
                <a:solidFill>
                  <a:srgbClr val="FF0000"/>
                </a:solidFill>
                <a:latin typeface="Times New Roman" panose="02020603050405020304" pitchFamily="18" charset="0"/>
                <a:ea typeface="黑体" pitchFamily="49" charset="-122"/>
                <a:cs typeface="Times New Roman" panose="02020603050405020304" pitchFamily="18" charset="0"/>
              </a:rPr>
              <a:t>沉积能量</a:t>
            </a: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a:t>
            </a:r>
            <a:endParaRPr lang="zh-CN" altLang="en-US" sz="1600" dirty="0"/>
          </a:p>
        </p:txBody>
      </p:sp>
      <p:sp>
        <p:nvSpPr>
          <p:cNvPr id="12" name="内容占位符 5">
            <a:extLst>
              <a:ext uri="{FF2B5EF4-FFF2-40B4-BE49-F238E27FC236}">
                <a16:creationId xmlns:a16="http://schemas.microsoft.com/office/drawing/2014/main" id="{E8A7AC99-9B0B-44C1-843E-99BCD12B4B81}"/>
              </a:ext>
            </a:extLst>
          </p:cNvPr>
          <p:cNvSpPr txBox="1">
            <a:spLocks/>
          </p:cNvSpPr>
          <p:nvPr/>
        </p:nvSpPr>
        <p:spPr>
          <a:xfrm>
            <a:off x="9836989" y="7706"/>
            <a:ext cx="2355010" cy="284671"/>
          </a:xfrm>
          <a:prstGeom prst="rect">
            <a:avLst/>
          </a:prstGeom>
          <a:solidFill>
            <a:srgbClr val="003366"/>
          </a:solidFill>
          <a:ln>
            <a:solidFill>
              <a:schemeClr val="bg1"/>
            </a:solidFill>
          </a:ln>
          <a:effectLst>
            <a:outerShdw blurRad="50800" dist="38100" dir="5400000" algn="t" rotWithShape="0">
              <a:prstClr val="black">
                <a:alpha val="40000"/>
              </a:prstClr>
            </a:outerShdw>
          </a:effectLst>
        </p:spPr>
        <p:txBody>
          <a:bodyPr vert="horz" lIns="91440" tIns="45720" rIns="91440" bIns="45720" rtlCol="0">
            <a:normAutofit fontScale="92500" lnSpcReduction="10000"/>
          </a:bodyPr>
          <a:lstStyle>
            <a:defPPr>
              <a:defRPr lang="zh-CN"/>
            </a:defPPr>
            <a:lvl1pPr indent="0">
              <a:lnSpc>
                <a:spcPct val="90000"/>
              </a:lnSpc>
              <a:spcBef>
                <a:spcPts val="1000"/>
              </a:spcBef>
              <a:buFontTx/>
              <a:buNone/>
              <a:defRPr sz="1600" b="1">
                <a:solidFill>
                  <a:srgbClr val="FFFF00"/>
                </a:solidFill>
                <a:latin typeface="华文楷体" panose="02010600040101010101" pitchFamily="2" charset="-122"/>
                <a:ea typeface="华文楷体" panose="02010600040101010101" pitchFamily="2" charset="-122"/>
              </a:defRPr>
            </a:lvl1pPr>
            <a:lvl2pPr indent="0">
              <a:lnSpc>
                <a:spcPct val="90000"/>
              </a:lnSpc>
              <a:spcBef>
                <a:spcPts val="500"/>
              </a:spcBef>
              <a:buFontTx/>
              <a:buNone/>
              <a:defRPr sz="2400">
                <a:latin typeface="华文宋体" panose="02010600040101010101" pitchFamily="2" charset="-122"/>
                <a:ea typeface="华文宋体" panose="02010600040101010101" pitchFamily="2" charset="-122"/>
              </a:defRPr>
            </a:lvl2pPr>
            <a:lvl3pPr indent="0">
              <a:lnSpc>
                <a:spcPct val="90000"/>
              </a:lnSpc>
              <a:spcBef>
                <a:spcPts val="500"/>
              </a:spcBef>
              <a:buFontTx/>
              <a:buNone/>
              <a:defRPr sz="2000">
                <a:latin typeface="华文宋体" panose="02010600040101010101" pitchFamily="2" charset="-122"/>
                <a:ea typeface="华文宋体" panose="02010600040101010101" pitchFamily="2" charset="-122"/>
              </a:defRPr>
            </a:lvl3pPr>
            <a:lvl4pPr indent="0">
              <a:lnSpc>
                <a:spcPct val="90000"/>
              </a:lnSpc>
              <a:spcBef>
                <a:spcPts val="500"/>
              </a:spcBef>
              <a:buFontTx/>
              <a:buNone/>
              <a:defRPr>
                <a:latin typeface="华文宋体" panose="02010600040101010101" pitchFamily="2" charset="-122"/>
                <a:ea typeface="华文宋体" panose="02010600040101010101" pitchFamily="2" charset="-122"/>
              </a:defRPr>
            </a:lvl4pPr>
            <a:lvl5pPr indent="0">
              <a:lnSpc>
                <a:spcPct val="90000"/>
              </a:lnSpc>
              <a:spcBef>
                <a:spcPts val="500"/>
              </a:spcBef>
              <a:buFontTx/>
              <a:buNone/>
              <a:defRPr>
                <a:latin typeface="华文宋体" panose="02010600040101010101" pitchFamily="2" charset="-122"/>
                <a:ea typeface="华文宋体" panose="02010600040101010101" pitchFamily="2"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zh-CN" altLang="en-US" dirty="0"/>
              <a:t>（</a:t>
            </a:r>
            <a:r>
              <a:rPr lang="en-US" altLang="zh-CN" dirty="0"/>
              <a:t>2</a:t>
            </a:r>
            <a:r>
              <a:rPr lang="zh-CN" altLang="en-US" dirty="0"/>
              <a:t>）次级电子沉积能量</a:t>
            </a:r>
          </a:p>
        </p:txBody>
      </p:sp>
      <p:sp>
        <p:nvSpPr>
          <p:cNvPr id="17" name="矩形 16">
            <a:extLst>
              <a:ext uri="{FF2B5EF4-FFF2-40B4-BE49-F238E27FC236}">
                <a16:creationId xmlns:a16="http://schemas.microsoft.com/office/drawing/2014/main" id="{6D62BF97-5229-4109-B6B7-0970351743BA}"/>
              </a:ext>
            </a:extLst>
          </p:cNvPr>
          <p:cNvSpPr/>
          <p:nvPr/>
        </p:nvSpPr>
        <p:spPr>
          <a:xfrm>
            <a:off x="9025094" y="483710"/>
            <a:ext cx="2967950" cy="1015663"/>
          </a:xfrm>
          <a:prstGeom prst="rect">
            <a:avLst/>
          </a:prstGeom>
          <a:solidFill>
            <a:schemeClr val="accent6">
              <a:lumMod val="20000"/>
              <a:lumOff val="80000"/>
            </a:schemeClr>
          </a:solidFill>
          <a:effectLst>
            <a:outerShdw blurRad="50800" dist="38100" dir="2700000" algn="tl" rotWithShape="0">
              <a:prstClr val="black">
                <a:alpha val="40000"/>
              </a:prstClr>
            </a:outerShdw>
          </a:effectLst>
        </p:spPr>
        <p:txBody>
          <a:bodyPr wrap="square">
            <a:spAutoFit/>
          </a:bodyPr>
          <a:lstStyle/>
          <a:p>
            <a:r>
              <a:rPr lang="zh-CN" altLang="en-US" sz="2000" dirty="0"/>
              <a:t>示例</a:t>
            </a:r>
            <a:r>
              <a:rPr lang="en-US" altLang="zh-CN" sz="2000" dirty="0"/>
              <a:t>3</a:t>
            </a:r>
            <a:r>
              <a:rPr lang="zh-CN" altLang="en-US" sz="2000" dirty="0"/>
              <a:t>：能量为</a:t>
            </a:r>
            <a:r>
              <a:rPr lang="en-US" altLang="zh-CN" sz="2000" dirty="0"/>
              <a:t>2.61MeV</a:t>
            </a:r>
            <a:r>
              <a:rPr lang="zh-CN" altLang="en-US" sz="2000" dirty="0"/>
              <a:t>的</a:t>
            </a:r>
            <a:r>
              <a:rPr lang="en-US" altLang="zh-CN" sz="2000" dirty="0"/>
              <a:t>γ</a:t>
            </a:r>
            <a:r>
              <a:rPr lang="zh-CN" altLang="en-US" sz="2000" dirty="0"/>
              <a:t>光子在细长探测器中沉积能量</a:t>
            </a:r>
          </a:p>
        </p:txBody>
      </p:sp>
      <p:sp>
        <p:nvSpPr>
          <p:cNvPr id="18" name="矩形 17">
            <a:extLst>
              <a:ext uri="{FF2B5EF4-FFF2-40B4-BE49-F238E27FC236}">
                <a16:creationId xmlns:a16="http://schemas.microsoft.com/office/drawing/2014/main" id="{FD2A004E-D9B7-46F0-B50F-CF353CC2BCFF}"/>
              </a:ext>
            </a:extLst>
          </p:cNvPr>
          <p:cNvSpPr/>
          <p:nvPr/>
        </p:nvSpPr>
        <p:spPr>
          <a:xfrm>
            <a:off x="4548758" y="746917"/>
            <a:ext cx="4032448" cy="242345"/>
          </a:xfrm>
          <a:prstGeom prst="rect">
            <a:avLst/>
          </a:prstGeom>
          <a:solidFill>
            <a:srgbClr val="FFFF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Freeform 15">
            <a:extLst>
              <a:ext uri="{FF2B5EF4-FFF2-40B4-BE49-F238E27FC236}">
                <a16:creationId xmlns:a16="http://schemas.microsoft.com/office/drawing/2014/main" id="{8CAEC513-878A-4AE6-9ED7-E64A88CDA248}"/>
              </a:ext>
            </a:extLst>
          </p:cNvPr>
          <p:cNvSpPr>
            <a:spLocks/>
          </p:cNvSpPr>
          <p:nvPr/>
        </p:nvSpPr>
        <p:spPr bwMode="auto">
          <a:xfrm rot="16200000">
            <a:off x="4115126" y="543875"/>
            <a:ext cx="76200" cy="762000"/>
          </a:xfrm>
          <a:custGeom>
            <a:avLst/>
            <a:gdLst>
              <a:gd name="T0" fmla="*/ 2147483647 w 160"/>
              <a:gd name="T1" fmla="*/ 0 h 768"/>
              <a:gd name="T2" fmla="*/ 2147483647 w 160"/>
              <a:gd name="T3" fmla="*/ 2147483647 h 768"/>
              <a:gd name="T4" fmla="*/ 2147483647 w 160"/>
              <a:gd name="T5" fmla="*/ 2147483647 h 768"/>
              <a:gd name="T6" fmla="*/ 2147483647 w 160"/>
              <a:gd name="T7" fmla="*/ 2147483647 h 768"/>
              <a:gd name="T8" fmla="*/ 2147483647 w 160"/>
              <a:gd name="T9" fmla="*/ 2147483647 h 768"/>
              <a:gd name="T10" fmla="*/ 2147483647 w 160"/>
              <a:gd name="T11" fmla="*/ 2147483647 h 768"/>
              <a:gd name="T12" fmla="*/ 2147483647 w 160"/>
              <a:gd name="T13" fmla="*/ 2147483647 h 768"/>
              <a:gd name="T14" fmla="*/ 2147483647 w 160"/>
              <a:gd name="T15" fmla="*/ 2147483647 h 768"/>
              <a:gd name="T16" fmla="*/ 2147483647 w 160"/>
              <a:gd name="T17" fmla="*/ 2147483647 h 768"/>
              <a:gd name="T18" fmla="*/ 2147483647 w 160"/>
              <a:gd name="T19" fmla="*/ 2147483647 h 76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0" h="768">
                <a:moveTo>
                  <a:pt x="112" y="0"/>
                </a:moveTo>
                <a:cubicBezTo>
                  <a:pt x="60" y="8"/>
                  <a:pt x="8" y="16"/>
                  <a:pt x="16" y="48"/>
                </a:cubicBezTo>
                <a:cubicBezTo>
                  <a:pt x="24" y="80"/>
                  <a:pt x="160" y="160"/>
                  <a:pt x="160" y="192"/>
                </a:cubicBezTo>
                <a:cubicBezTo>
                  <a:pt x="160" y="224"/>
                  <a:pt x="16" y="208"/>
                  <a:pt x="16" y="240"/>
                </a:cubicBezTo>
                <a:cubicBezTo>
                  <a:pt x="16" y="272"/>
                  <a:pt x="160" y="352"/>
                  <a:pt x="160" y="384"/>
                </a:cubicBezTo>
                <a:cubicBezTo>
                  <a:pt x="160" y="416"/>
                  <a:pt x="16" y="400"/>
                  <a:pt x="16" y="432"/>
                </a:cubicBezTo>
                <a:cubicBezTo>
                  <a:pt x="16" y="464"/>
                  <a:pt x="160" y="544"/>
                  <a:pt x="160" y="576"/>
                </a:cubicBezTo>
                <a:cubicBezTo>
                  <a:pt x="160" y="608"/>
                  <a:pt x="32" y="608"/>
                  <a:pt x="16" y="624"/>
                </a:cubicBezTo>
                <a:cubicBezTo>
                  <a:pt x="0" y="640"/>
                  <a:pt x="56" y="648"/>
                  <a:pt x="64" y="672"/>
                </a:cubicBezTo>
                <a:cubicBezTo>
                  <a:pt x="72" y="696"/>
                  <a:pt x="68" y="732"/>
                  <a:pt x="64" y="768"/>
                </a:cubicBezTo>
              </a:path>
            </a:pathLst>
          </a:custGeom>
          <a:noFill/>
          <a:ln w="9525">
            <a:solidFill>
              <a:schemeClr val="tx1"/>
            </a:solidFill>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cxnSp>
        <p:nvCxnSpPr>
          <p:cNvPr id="30" name="直接箭头连接符 29">
            <a:extLst>
              <a:ext uri="{FF2B5EF4-FFF2-40B4-BE49-F238E27FC236}">
                <a16:creationId xmlns:a16="http://schemas.microsoft.com/office/drawing/2014/main" id="{B2A5DD22-92C4-49EB-816E-D6BA565F45A2}"/>
              </a:ext>
            </a:extLst>
          </p:cNvPr>
          <p:cNvCxnSpPr/>
          <p:nvPr/>
        </p:nvCxnSpPr>
        <p:spPr>
          <a:xfrm>
            <a:off x="4836790" y="454727"/>
            <a:ext cx="0" cy="292190"/>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1" name="直接箭头连接符 30">
            <a:extLst>
              <a:ext uri="{FF2B5EF4-FFF2-40B4-BE49-F238E27FC236}">
                <a16:creationId xmlns:a16="http://schemas.microsoft.com/office/drawing/2014/main" id="{372842D5-48DF-4318-8DAD-B4D2A549831B}"/>
              </a:ext>
            </a:extLst>
          </p:cNvPr>
          <p:cNvCxnSpPr/>
          <p:nvPr/>
        </p:nvCxnSpPr>
        <p:spPr>
          <a:xfrm flipV="1">
            <a:off x="4836790" y="1012885"/>
            <a:ext cx="0" cy="40575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aphicFrame>
        <p:nvGraphicFramePr>
          <p:cNvPr id="32" name="对象 31">
            <a:extLst>
              <a:ext uri="{FF2B5EF4-FFF2-40B4-BE49-F238E27FC236}">
                <a16:creationId xmlns:a16="http://schemas.microsoft.com/office/drawing/2014/main" id="{50A4551D-39CA-4DDB-AAEA-C500CDD57BE3}"/>
              </a:ext>
            </a:extLst>
          </p:cNvPr>
          <p:cNvGraphicFramePr>
            <a:graphicFrameLocks noChangeAspect="1"/>
          </p:cNvGraphicFramePr>
          <p:nvPr/>
        </p:nvGraphicFramePr>
        <p:xfrm>
          <a:off x="4960938" y="569177"/>
          <a:ext cx="406400" cy="177800"/>
        </p:xfrm>
        <a:graphic>
          <a:graphicData uri="http://schemas.openxmlformats.org/presentationml/2006/ole">
            <mc:AlternateContent xmlns:mc="http://schemas.openxmlformats.org/markup-compatibility/2006">
              <mc:Choice xmlns:v="urn:schemas-microsoft-com:vml" Requires="v">
                <p:oleObj spid="_x0000_s498698" name="Equation" r:id="rId3" imgW="406080" imgH="177480" progId="Equation.DSMT4">
                  <p:embed/>
                </p:oleObj>
              </mc:Choice>
              <mc:Fallback>
                <p:oleObj name="Equation" r:id="rId3" imgW="406080" imgH="177480" progId="Equation.DSMT4">
                  <p:embed/>
                  <p:pic>
                    <p:nvPicPr>
                      <p:cNvPr id="32" name="对象 31">
                        <a:extLst>
                          <a:ext uri="{FF2B5EF4-FFF2-40B4-BE49-F238E27FC236}">
                            <a16:creationId xmlns:a16="http://schemas.microsoft.com/office/drawing/2014/main" id="{50A4551D-39CA-4DDB-AAEA-C500CDD57BE3}"/>
                          </a:ext>
                        </a:extLst>
                      </p:cNvPr>
                      <p:cNvPicPr/>
                      <p:nvPr/>
                    </p:nvPicPr>
                    <p:blipFill>
                      <a:blip r:embed="rId4"/>
                      <a:stretch>
                        <a:fillRect/>
                      </a:stretch>
                    </p:blipFill>
                    <p:spPr>
                      <a:xfrm>
                        <a:off x="4960938" y="569177"/>
                        <a:ext cx="406400" cy="177800"/>
                      </a:xfrm>
                      <a:prstGeom prst="rect">
                        <a:avLst/>
                      </a:prstGeom>
                    </p:spPr>
                  </p:pic>
                </p:oleObj>
              </mc:Fallback>
            </mc:AlternateContent>
          </a:graphicData>
        </a:graphic>
      </p:graphicFrame>
      <p:cxnSp>
        <p:nvCxnSpPr>
          <p:cNvPr id="33" name="直接箭头连接符 32">
            <a:extLst>
              <a:ext uri="{FF2B5EF4-FFF2-40B4-BE49-F238E27FC236}">
                <a16:creationId xmlns:a16="http://schemas.microsoft.com/office/drawing/2014/main" id="{258759FE-61A4-473C-959D-7C4FA630A5C2}"/>
              </a:ext>
            </a:extLst>
          </p:cNvPr>
          <p:cNvCxnSpPr/>
          <p:nvPr/>
        </p:nvCxnSpPr>
        <p:spPr>
          <a:xfrm>
            <a:off x="4548758" y="1089654"/>
            <a:ext cx="4032448" cy="0"/>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aphicFrame>
        <p:nvGraphicFramePr>
          <p:cNvPr id="34" name="对象 33">
            <a:extLst>
              <a:ext uri="{FF2B5EF4-FFF2-40B4-BE49-F238E27FC236}">
                <a16:creationId xmlns:a16="http://schemas.microsoft.com/office/drawing/2014/main" id="{A9CF347F-7F64-4BFE-B59A-DC953D878435}"/>
              </a:ext>
            </a:extLst>
          </p:cNvPr>
          <p:cNvGraphicFramePr>
            <a:graphicFrameLocks noChangeAspect="1"/>
          </p:cNvGraphicFramePr>
          <p:nvPr/>
        </p:nvGraphicFramePr>
        <p:xfrm>
          <a:off x="6323682" y="1126864"/>
          <a:ext cx="482600" cy="177800"/>
        </p:xfrm>
        <a:graphic>
          <a:graphicData uri="http://schemas.openxmlformats.org/presentationml/2006/ole">
            <mc:AlternateContent xmlns:mc="http://schemas.openxmlformats.org/markup-compatibility/2006">
              <mc:Choice xmlns:v="urn:schemas-microsoft-com:vml" Requires="v">
                <p:oleObj spid="_x0000_s498699" name="Equation" r:id="rId5" imgW="482400" imgH="177480" progId="Equation.DSMT4">
                  <p:embed/>
                </p:oleObj>
              </mc:Choice>
              <mc:Fallback>
                <p:oleObj name="Equation" r:id="rId5" imgW="482400" imgH="177480" progId="Equation.DSMT4">
                  <p:embed/>
                  <p:pic>
                    <p:nvPicPr>
                      <p:cNvPr id="34" name="对象 33">
                        <a:extLst>
                          <a:ext uri="{FF2B5EF4-FFF2-40B4-BE49-F238E27FC236}">
                            <a16:creationId xmlns:a16="http://schemas.microsoft.com/office/drawing/2014/main" id="{A9CF347F-7F64-4BFE-B59A-DC953D878435}"/>
                          </a:ext>
                        </a:extLst>
                      </p:cNvPr>
                      <p:cNvPicPr/>
                      <p:nvPr/>
                    </p:nvPicPr>
                    <p:blipFill>
                      <a:blip r:embed="rId6"/>
                      <a:stretch>
                        <a:fillRect/>
                      </a:stretch>
                    </p:blipFill>
                    <p:spPr>
                      <a:xfrm>
                        <a:off x="6323682" y="1126864"/>
                        <a:ext cx="482600" cy="177800"/>
                      </a:xfrm>
                      <a:prstGeom prst="rect">
                        <a:avLst/>
                      </a:prstGeom>
                    </p:spPr>
                  </p:pic>
                </p:oleObj>
              </mc:Fallback>
            </mc:AlternateContent>
          </a:graphicData>
        </a:graphic>
      </p:graphicFrame>
      <p:graphicFrame>
        <p:nvGraphicFramePr>
          <p:cNvPr id="35" name="对象 34">
            <a:extLst>
              <a:ext uri="{FF2B5EF4-FFF2-40B4-BE49-F238E27FC236}">
                <a16:creationId xmlns:a16="http://schemas.microsoft.com/office/drawing/2014/main" id="{75C8BD3D-263D-47FA-8D1A-A529342D39FA}"/>
              </a:ext>
            </a:extLst>
          </p:cNvPr>
          <p:cNvGraphicFramePr>
            <a:graphicFrameLocks noChangeAspect="1"/>
          </p:cNvGraphicFramePr>
          <p:nvPr/>
        </p:nvGraphicFramePr>
        <p:xfrm>
          <a:off x="3745256" y="657606"/>
          <a:ext cx="622300" cy="177800"/>
        </p:xfrm>
        <a:graphic>
          <a:graphicData uri="http://schemas.openxmlformats.org/presentationml/2006/ole">
            <mc:AlternateContent xmlns:mc="http://schemas.openxmlformats.org/markup-compatibility/2006">
              <mc:Choice xmlns:v="urn:schemas-microsoft-com:vml" Requires="v">
                <p:oleObj spid="_x0000_s498700" name="Equation" r:id="rId7" imgW="622080" imgH="177480" progId="Equation.DSMT4">
                  <p:embed/>
                </p:oleObj>
              </mc:Choice>
              <mc:Fallback>
                <p:oleObj name="Equation" r:id="rId7" imgW="622080" imgH="177480" progId="Equation.DSMT4">
                  <p:embed/>
                  <p:pic>
                    <p:nvPicPr>
                      <p:cNvPr id="35" name="对象 34">
                        <a:extLst>
                          <a:ext uri="{FF2B5EF4-FFF2-40B4-BE49-F238E27FC236}">
                            <a16:creationId xmlns:a16="http://schemas.microsoft.com/office/drawing/2014/main" id="{75C8BD3D-263D-47FA-8D1A-A529342D39FA}"/>
                          </a:ext>
                        </a:extLst>
                      </p:cNvPr>
                      <p:cNvPicPr/>
                      <p:nvPr/>
                    </p:nvPicPr>
                    <p:blipFill>
                      <a:blip r:embed="rId8"/>
                      <a:stretch>
                        <a:fillRect/>
                      </a:stretch>
                    </p:blipFill>
                    <p:spPr>
                      <a:xfrm>
                        <a:off x="3745256" y="657606"/>
                        <a:ext cx="622300" cy="177800"/>
                      </a:xfrm>
                      <a:prstGeom prst="rect">
                        <a:avLst/>
                      </a:prstGeom>
                    </p:spPr>
                  </p:pic>
                </p:oleObj>
              </mc:Fallback>
            </mc:AlternateContent>
          </a:graphicData>
        </a:graphic>
      </p:graphicFrame>
      <p:graphicFrame>
        <p:nvGraphicFramePr>
          <p:cNvPr id="36" name="对象 35">
            <a:extLst>
              <a:ext uri="{FF2B5EF4-FFF2-40B4-BE49-F238E27FC236}">
                <a16:creationId xmlns:a16="http://schemas.microsoft.com/office/drawing/2014/main" id="{37F2B55A-3AF6-4098-88EF-21335E61EB2A}"/>
              </a:ext>
            </a:extLst>
          </p:cNvPr>
          <p:cNvGraphicFramePr>
            <a:graphicFrameLocks noChangeAspect="1"/>
          </p:cNvGraphicFramePr>
          <p:nvPr/>
        </p:nvGraphicFramePr>
        <p:xfrm>
          <a:off x="228278" y="917364"/>
          <a:ext cx="8496944" cy="5932930"/>
        </p:xfrm>
        <a:graphic>
          <a:graphicData uri="http://schemas.openxmlformats.org/presentationml/2006/ole">
            <mc:AlternateContent xmlns:mc="http://schemas.openxmlformats.org/markup-compatibility/2006">
              <mc:Choice xmlns:v="urn:schemas-microsoft-com:vml" Requires="v">
                <p:oleObj spid="_x0000_s498701" name="Graph" r:id="rId9" imgW="4155480" imgH="2901600" progId="Origin50.Graph">
                  <p:embed/>
                </p:oleObj>
              </mc:Choice>
              <mc:Fallback>
                <p:oleObj name="Graph" r:id="rId9" imgW="4155480" imgH="2901600" progId="Origin50.Graph">
                  <p:embed/>
                  <p:pic>
                    <p:nvPicPr>
                      <p:cNvPr id="36" name="对象 35">
                        <a:extLst>
                          <a:ext uri="{FF2B5EF4-FFF2-40B4-BE49-F238E27FC236}">
                            <a16:creationId xmlns:a16="http://schemas.microsoft.com/office/drawing/2014/main" id="{37F2B55A-3AF6-4098-88EF-21335E61EB2A}"/>
                          </a:ext>
                        </a:extLst>
                      </p:cNvPr>
                      <p:cNvPicPr/>
                      <p:nvPr/>
                    </p:nvPicPr>
                    <p:blipFill>
                      <a:blip r:embed="rId10"/>
                      <a:stretch>
                        <a:fillRect/>
                      </a:stretch>
                    </p:blipFill>
                    <p:spPr>
                      <a:xfrm>
                        <a:off x="228278" y="917364"/>
                        <a:ext cx="8496944" cy="5932930"/>
                      </a:xfrm>
                      <a:prstGeom prst="rect">
                        <a:avLst/>
                      </a:prstGeom>
                    </p:spPr>
                  </p:pic>
                </p:oleObj>
              </mc:Fallback>
            </mc:AlternateContent>
          </a:graphicData>
        </a:graphic>
      </p:graphicFrame>
    </p:spTree>
    <p:extLst>
      <p:ext uri="{BB962C8B-B14F-4D97-AF65-F5344CB8AC3E}">
        <p14:creationId xmlns:p14="http://schemas.microsoft.com/office/powerpoint/2010/main" val="5631431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91F4F6D-94C8-442F-BB22-68C900A8EF7A}"/>
              </a:ext>
            </a:extLst>
          </p:cNvPr>
          <p:cNvSpPr>
            <a:spLocks noGrp="1"/>
          </p:cNvSpPr>
          <p:nvPr>
            <p:ph idx="13"/>
          </p:nvPr>
        </p:nvSpPr>
        <p:spPr>
          <a:solidFill>
            <a:schemeClr val="bg1">
              <a:lumMod val="95000"/>
            </a:schemeClr>
          </a:solidFill>
        </p:spPr>
        <p:txBody>
          <a:bodyPr>
            <a:normAutofit fontScale="92500" lnSpcReduction="10000"/>
          </a:bodyPr>
          <a:lstStyle/>
          <a:p>
            <a:r>
              <a:rPr lang="zh-CN" altLang="en-US" dirty="0"/>
              <a:t>第十二章 辐射测量方法</a:t>
            </a:r>
          </a:p>
        </p:txBody>
      </p:sp>
      <p:sp>
        <p:nvSpPr>
          <p:cNvPr id="3" name="内容占位符 2">
            <a:extLst>
              <a:ext uri="{FF2B5EF4-FFF2-40B4-BE49-F238E27FC236}">
                <a16:creationId xmlns:a16="http://schemas.microsoft.com/office/drawing/2014/main" id="{A75CAED3-680C-4758-9290-D7F83464047C}"/>
              </a:ext>
            </a:extLst>
          </p:cNvPr>
          <p:cNvSpPr>
            <a:spLocks noGrp="1"/>
          </p:cNvSpPr>
          <p:nvPr>
            <p:ph idx="14"/>
          </p:nvPr>
        </p:nvSpPr>
        <p:spPr>
          <a:solidFill>
            <a:schemeClr val="accent6">
              <a:lumMod val="20000"/>
              <a:lumOff val="80000"/>
            </a:schemeClr>
          </a:solidFill>
          <a:ln>
            <a:solidFill>
              <a:schemeClr val="bg1"/>
            </a:solidFill>
          </a:ln>
          <a:effectLst>
            <a:outerShdw blurRad="50800" dist="38100" dir="5400000" algn="t" rotWithShape="0">
              <a:prstClr val="black">
                <a:alpha val="40000"/>
              </a:prstClr>
            </a:outerShdw>
          </a:effectLst>
        </p:spPr>
        <p:txBody>
          <a:bodyPr vert="horz" lIns="91440" tIns="45720" rIns="91440" bIns="45720" rtlCol="0">
            <a:normAutofit fontScale="92500" lnSpcReduction="10000"/>
          </a:bodyPr>
          <a:lstStyle/>
          <a:p>
            <a:r>
              <a:rPr lang="en-US" altLang="zh-CN" dirty="0"/>
              <a:t>12.3 </a:t>
            </a:r>
            <a:r>
              <a:rPr lang="zh-CN" altLang="en-US" dirty="0"/>
              <a:t>能量测量</a:t>
            </a:r>
          </a:p>
        </p:txBody>
      </p:sp>
      <p:sp>
        <p:nvSpPr>
          <p:cNvPr id="4" name="内容占位符 3">
            <a:extLst>
              <a:ext uri="{FF2B5EF4-FFF2-40B4-BE49-F238E27FC236}">
                <a16:creationId xmlns:a16="http://schemas.microsoft.com/office/drawing/2014/main" id="{8CB15751-05D1-4CAC-9F8C-D89B3F972815}"/>
              </a:ext>
            </a:extLst>
          </p:cNvPr>
          <p:cNvSpPr>
            <a:spLocks noGrp="1"/>
          </p:cNvSpPr>
          <p:nvPr>
            <p:ph idx="15"/>
          </p:nvPr>
        </p:nvSpPr>
        <p:spPr>
          <a:xfrm>
            <a:off x="5170096" y="1"/>
            <a:ext cx="1516454" cy="284671"/>
          </a:xfrm>
          <a:solidFill>
            <a:schemeClr val="accent4">
              <a:lumMod val="20000"/>
              <a:lumOff val="80000"/>
            </a:schemeClr>
          </a:solidFill>
        </p:spPr>
        <p:txBody>
          <a:bodyPr>
            <a:normAutofit fontScale="92500" lnSpcReduction="10000"/>
          </a:bodyPr>
          <a:lstStyle/>
          <a:p>
            <a:r>
              <a:rPr lang="zh-CN" altLang="en-US" dirty="0"/>
              <a:t>三</a:t>
            </a:r>
            <a:r>
              <a:rPr lang="en-US" altLang="zh-CN" dirty="0"/>
              <a:t>.  </a:t>
            </a:r>
            <a:r>
              <a:rPr lang="el-GR" altLang="zh-CN" dirty="0"/>
              <a:t>γ</a:t>
            </a:r>
            <a:r>
              <a:rPr lang="zh-CN" altLang="en-US" dirty="0"/>
              <a:t>能谱分析</a:t>
            </a:r>
          </a:p>
        </p:txBody>
      </p:sp>
      <p:sp>
        <p:nvSpPr>
          <p:cNvPr id="6" name="内容占位符 5">
            <a:extLst>
              <a:ext uri="{FF2B5EF4-FFF2-40B4-BE49-F238E27FC236}">
                <a16:creationId xmlns:a16="http://schemas.microsoft.com/office/drawing/2014/main" id="{225DD959-7233-4906-B0F2-40D0DD5DFFD4}"/>
              </a:ext>
            </a:extLst>
          </p:cNvPr>
          <p:cNvSpPr>
            <a:spLocks noGrp="1"/>
          </p:cNvSpPr>
          <p:nvPr>
            <p:ph idx="16"/>
          </p:nvPr>
        </p:nvSpPr>
        <p:spPr>
          <a:xfrm>
            <a:off x="6722493" y="1"/>
            <a:ext cx="3114497" cy="284671"/>
          </a:xfrm>
          <a:solidFill>
            <a:srgbClr val="FFFF00"/>
          </a:solidFill>
        </p:spPr>
        <p:txBody>
          <a:bodyPr>
            <a:normAutofit fontScale="92500" lnSpcReduction="10000"/>
          </a:bodyPr>
          <a:lstStyle/>
          <a:p>
            <a:r>
              <a:rPr lang="en-US" altLang="zh-CN" sz="1600" b="1" dirty="0">
                <a:solidFill>
                  <a:srgbClr val="0000FF"/>
                </a:solidFill>
                <a:latin typeface="Times New Roman" panose="02020603050405020304" pitchFamily="18" charset="0"/>
                <a:cs typeface="Times New Roman" panose="02020603050405020304" pitchFamily="18" charset="0"/>
              </a:rPr>
              <a:t>II. </a:t>
            </a:r>
            <a:r>
              <a:rPr lang="el-GR" altLang="zh-CN" sz="1600" b="1" dirty="0">
                <a:solidFill>
                  <a:srgbClr val="0000FF"/>
                </a:solidFill>
                <a:latin typeface="Times New Roman" panose="02020603050405020304" pitchFamily="18" charset="0"/>
                <a:cs typeface="Times New Roman" panose="02020603050405020304" pitchFamily="18" charset="0"/>
              </a:rPr>
              <a:t>γ</a:t>
            </a: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射线在探测器中如何</a:t>
            </a:r>
            <a:r>
              <a:rPr lang="zh-CN" altLang="en-US" sz="1600" b="1" dirty="0">
                <a:solidFill>
                  <a:srgbClr val="FF0000"/>
                </a:solidFill>
                <a:latin typeface="Times New Roman" panose="02020603050405020304" pitchFamily="18" charset="0"/>
                <a:ea typeface="黑体" pitchFamily="49" charset="-122"/>
                <a:cs typeface="Times New Roman" panose="02020603050405020304" pitchFamily="18" charset="0"/>
              </a:rPr>
              <a:t>沉积能量</a:t>
            </a: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a:t>
            </a:r>
            <a:endParaRPr lang="zh-CN" altLang="en-US" sz="1600" dirty="0"/>
          </a:p>
        </p:txBody>
      </p:sp>
      <p:sp>
        <p:nvSpPr>
          <p:cNvPr id="12" name="内容占位符 5">
            <a:extLst>
              <a:ext uri="{FF2B5EF4-FFF2-40B4-BE49-F238E27FC236}">
                <a16:creationId xmlns:a16="http://schemas.microsoft.com/office/drawing/2014/main" id="{E8A7AC99-9B0B-44C1-843E-99BCD12B4B81}"/>
              </a:ext>
            </a:extLst>
          </p:cNvPr>
          <p:cNvSpPr txBox="1">
            <a:spLocks/>
          </p:cNvSpPr>
          <p:nvPr/>
        </p:nvSpPr>
        <p:spPr>
          <a:xfrm>
            <a:off x="9836989" y="7706"/>
            <a:ext cx="2355010" cy="284671"/>
          </a:xfrm>
          <a:prstGeom prst="rect">
            <a:avLst/>
          </a:prstGeom>
          <a:solidFill>
            <a:srgbClr val="003366"/>
          </a:solidFill>
          <a:ln>
            <a:solidFill>
              <a:schemeClr val="bg1"/>
            </a:solidFill>
          </a:ln>
          <a:effectLst>
            <a:outerShdw blurRad="50800" dist="38100" dir="5400000" algn="t" rotWithShape="0">
              <a:prstClr val="black">
                <a:alpha val="40000"/>
              </a:prstClr>
            </a:outerShdw>
          </a:effectLst>
        </p:spPr>
        <p:txBody>
          <a:bodyPr vert="horz" lIns="91440" tIns="45720" rIns="91440" bIns="45720" rtlCol="0">
            <a:normAutofit fontScale="92500" lnSpcReduction="10000"/>
          </a:bodyPr>
          <a:lstStyle>
            <a:defPPr>
              <a:defRPr lang="zh-CN"/>
            </a:defPPr>
            <a:lvl1pPr indent="0">
              <a:lnSpc>
                <a:spcPct val="90000"/>
              </a:lnSpc>
              <a:spcBef>
                <a:spcPts val="1000"/>
              </a:spcBef>
              <a:buFontTx/>
              <a:buNone/>
              <a:defRPr sz="1600" b="1">
                <a:solidFill>
                  <a:srgbClr val="FFFF00"/>
                </a:solidFill>
                <a:latin typeface="华文楷体" panose="02010600040101010101" pitchFamily="2" charset="-122"/>
                <a:ea typeface="华文楷体" panose="02010600040101010101" pitchFamily="2" charset="-122"/>
              </a:defRPr>
            </a:lvl1pPr>
            <a:lvl2pPr indent="0">
              <a:lnSpc>
                <a:spcPct val="90000"/>
              </a:lnSpc>
              <a:spcBef>
                <a:spcPts val="500"/>
              </a:spcBef>
              <a:buFontTx/>
              <a:buNone/>
              <a:defRPr sz="2400">
                <a:latin typeface="华文宋体" panose="02010600040101010101" pitchFamily="2" charset="-122"/>
                <a:ea typeface="华文宋体" panose="02010600040101010101" pitchFamily="2" charset="-122"/>
              </a:defRPr>
            </a:lvl2pPr>
            <a:lvl3pPr indent="0">
              <a:lnSpc>
                <a:spcPct val="90000"/>
              </a:lnSpc>
              <a:spcBef>
                <a:spcPts val="500"/>
              </a:spcBef>
              <a:buFontTx/>
              <a:buNone/>
              <a:defRPr sz="2000">
                <a:latin typeface="华文宋体" panose="02010600040101010101" pitchFamily="2" charset="-122"/>
                <a:ea typeface="华文宋体" panose="02010600040101010101" pitchFamily="2" charset="-122"/>
              </a:defRPr>
            </a:lvl3pPr>
            <a:lvl4pPr indent="0">
              <a:lnSpc>
                <a:spcPct val="90000"/>
              </a:lnSpc>
              <a:spcBef>
                <a:spcPts val="500"/>
              </a:spcBef>
              <a:buFontTx/>
              <a:buNone/>
              <a:defRPr>
                <a:latin typeface="华文宋体" panose="02010600040101010101" pitchFamily="2" charset="-122"/>
                <a:ea typeface="华文宋体" panose="02010600040101010101" pitchFamily="2" charset="-122"/>
              </a:defRPr>
            </a:lvl4pPr>
            <a:lvl5pPr indent="0">
              <a:lnSpc>
                <a:spcPct val="90000"/>
              </a:lnSpc>
              <a:spcBef>
                <a:spcPts val="500"/>
              </a:spcBef>
              <a:buFontTx/>
              <a:buNone/>
              <a:defRPr>
                <a:latin typeface="华文宋体" panose="02010600040101010101" pitchFamily="2" charset="-122"/>
                <a:ea typeface="华文宋体" panose="02010600040101010101" pitchFamily="2"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zh-CN" altLang="en-US" dirty="0"/>
              <a:t>（</a:t>
            </a:r>
            <a:r>
              <a:rPr lang="en-US" altLang="zh-CN" dirty="0"/>
              <a:t>2</a:t>
            </a:r>
            <a:r>
              <a:rPr lang="zh-CN" altLang="en-US" dirty="0"/>
              <a:t>）次级电子沉积能量</a:t>
            </a:r>
          </a:p>
        </p:txBody>
      </p:sp>
      <p:sp>
        <p:nvSpPr>
          <p:cNvPr id="20" name="矩形 19">
            <a:extLst>
              <a:ext uri="{FF2B5EF4-FFF2-40B4-BE49-F238E27FC236}">
                <a16:creationId xmlns:a16="http://schemas.microsoft.com/office/drawing/2014/main" id="{DA2D0EE9-4033-4911-AD57-673A3C2DB143}"/>
              </a:ext>
            </a:extLst>
          </p:cNvPr>
          <p:cNvSpPr/>
          <p:nvPr/>
        </p:nvSpPr>
        <p:spPr>
          <a:xfrm>
            <a:off x="9120344" y="447933"/>
            <a:ext cx="1728184" cy="400110"/>
          </a:xfrm>
          <a:prstGeom prst="rect">
            <a:avLst/>
          </a:prstGeom>
          <a:solidFill>
            <a:schemeClr val="accent6">
              <a:lumMod val="20000"/>
              <a:lumOff val="80000"/>
            </a:schemeClr>
          </a:solidFill>
          <a:effectLst>
            <a:outerShdw blurRad="50800" dist="38100" dir="2700000" algn="tl" rotWithShape="0">
              <a:prstClr val="black">
                <a:alpha val="40000"/>
              </a:prstClr>
            </a:outerShdw>
          </a:effectLst>
        </p:spPr>
        <p:txBody>
          <a:bodyPr wrap="square">
            <a:spAutoFit/>
          </a:bodyPr>
          <a:lstStyle/>
          <a:p>
            <a:r>
              <a:rPr lang="zh-CN" altLang="en-US" sz="2000" dirty="0"/>
              <a:t>示例</a:t>
            </a:r>
            <a:r>
              <a:rPr lang="en-US" altLang="zh-CN" sz="2000" dirty="0"/>
              <a:t>3</a:t>
            </a:r>
            <a:r>
              <a:rPr lang="zh-CN" altLang="en-US" sz="2000" dirty="0"/>
              <a:t>：细节</a:t>
            </a:r>
          </a:p>
        </p:txBody>
      </p:sp>
      <p:sp>
        <p:nvSpPr>
          <p:cNvPr id="21" name="矩形 20">
            <a:extLst>
              <a:ext uri="{FF2B5EF4-FFF2-40B4-BE49-F238E27FC236}">
                <a16:creationId xmlns:a16="http://schemas.microsoft.com/office/drawing/2014/main" id="{65FD3301-E532-4D36-83D1-9A505EB7359E}"/>
              </a:ext>
            </a:extLst>
          </p:cNvPr>
          <p:cNvSpPr/>
          <p:nvPr/>
        </p:nvSpPr>
        <p:spPr>
          <a:xfrm>
            <a:off x="4644008" y="711140"/>
            <a:ext cx="4032448" cy="242345"/>
          </a:xfrm>
          <a:prstGeom prst="rect">
            <a:avLst/>
          </a:prstGeom>
          <a:solidFill>
            <a:srgbClr val="FFFF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Freeform 15">
            <a:extLst>
              <a:ext uri="{FF2B5EF4-FFF2-40B4-BE49-F238E27FC236}">
                <a16:creationId xmlns:a16="http://schemas.microsoft.com/office/drawing/2014/main" id="{3C5005C6-A727-451B-9F47-0FB7F3AA55B5}"/>
              </a:ext>
            </a:extLst>
          </p:cNvPr>
          <p:cNvSpPr>
            <a:spLocks/>
          </p:cNvSpPr>
          <p:nvPr/>
        </p:nvSpPr>
        <p:spPr bwMode="auto">
          <a:xfrm rot="16200000">
            <a:off x="4210376" y="508098"/>
            <a:ext cx="76200" cy="762000"/>
          </a:xfrm>
          <a:custGeom>
            <a:avLst/>
            <a:gdLst>
              <a:gd name="T0" fmla="*/ 2147483647 w 160"/>
              <a:gd name="T1" fmla="*/ 0 h 768"/>
              <a:gd name="T2" fmla="*/ 2147483647 w 160"/>
              <a:gd name="T3" fmla="*/ 2147483647 h 768"/>
              <a:gd name="T4" fmla="*/ 2147483647 w 160"/>
              <a:gd name="T5" fmla="*/ 2147483647 h 768"/>
              <a:gd name="T6" fmla="*/ 2147483647 w 160"/>
              <a:gd name="T7" fmla="*/ 2147483647 h 768"/>
              <a:gd name="T8" fmla="*/ 2147483647 w 160"/>
              <a:gd name="T9" fmla="*/ 2147483647 h 768"/>
              <a:gd name="T10" fmla="*/ 2147483647 w 160"/>
              <a:gd name="T11" fmla="*/ 2147483647 h 768"/>
              <a:gd name="T12" fmla="*/ 2147483647 w 160"/>
              <a:gd name="T13" fmla="*/ 2147483647 h 768"/>
              <a:gd name="T14" fmla="*/ 2147483647 w 160"/>
              <a:gd name="T15" fmla="*/ 2147483647 h 768"/>
              <a:gd name="T16" fmla="*/ 2147483647 w 160"/>
              <a:gd name="T17" fmla="*/ 2147483647 h 768"/>
              <a:gd name="T18" fmla="*/ 2147483647 w 160"/>
              <a:gd name="T19" fmla="*/ 2147483647 h 76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0" h="768">
                <a:moveTo>
                  <a:pt x="112" y="0"/>
                </a:moveTo>
                <a:cubicBezTo>
                  <a:pt x="60" y="8"/>
                  <a:pt x="8" y="16"/>
                  <a:pt x="16" y="48"/>
                </a:cubicBezTo>
                <a:cubicBezTo>
                  <a:pt x="24" y="80"/>
                  <a:pt x="160" y="160"/>
                  <a:pt x="160" y="192"/>
                </a:cubicBezTo>
                <a:cubicBezTo>
                  <a:pt x="160" y="224"/>
                  <a:pt x="16" y="208"/>
                  <a:pt x="16" y="240"/>
                </a:cubicBezTo>
                <a:cubicBezTo>
                  <a:pt x="16" y="272"/>
                  <a:pt x="160" y="352"/>
                  <a:pt x="160" y="384"/>
                </a:cubicBezTo>
                <a:cubicBezTo>
                  <a:pt x="160" y="416"/>
                  <a:pt x="16" y="400"/>
                  <a:pt x="16" y="432"/>
                </a:cubicBezTo>
                <a:cubicBezTo>
                  <a:pt x="16" y="464"/>
                  <a:pt x="160" y="544"/>
                  <a:pt x="160" y="576"/>
                </a:cubicBezTo>
                <a:cubicBezTo>
                  <a:pt x="160" y="608"/>
                  <a:pt x="32" y="608"/>
                  <a:pt x="16" y="624"/>
                </a:cubicBezTo>
                <a:cubicBezTo>
                  <a:pt x="0" y="640"/>
                  <a:pt x="56" y="648"/>
                  <a:pt x="64" y="672"/>
                </a:cubicBezTo>
                <a:cubicBezTo>
                  <a:pt x="72" y="696"/>
                  <a:pt x="68" y="732"/>
                  <a:pt x="64" y="768"/>
                </a:cubicBezTo>
              </a:path>
            </a:pathLst>
          </a:custGeom>
          <a:noFill/>
          <a:ln w="9525">
            <a:solidFill>
              <a:schemeClr val="tx1"/>
            </a:solidFill>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cxnSp>
        <p:nvCxnSpPr>
          <p:cNvPr id="23" name="直接箭头连接符 22">
            <a:extLst>
              <a:ext uri="{FF2B5EF4-FFF2-40B4-BE49-F238E27FC236}">
                <a16:creationId xmlns:a16="http://schemas.microsoft.com/office/drawing/2014/main" id="{90EBA582-8474-4793-B1CE-E7E22DDA624B}"/>
              </a:ext>
            </a:extLst>
          </p:cNvPr>
          <p:cNvCxnSpPr/>
          <p:nvPr/>
        </p:nvCxnSpPr>
        <p:spPr>
          <a:xfrm>
            <a:off x="4932040" y="418950"/>
            <a:ext cx="0" cy="292190"/>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4" name="直接箭头连接符 23">
            <a:extLst>
              <a:ext uri="{FF2B5EF4-FFF2-40B4-BE49-F238E27FC236}">
                <a16:creationId xmlns:a16="http://schemas.microsoft.com/office/drawing/2014/main" id="{76B46223-61B2-47EA-9104-AEC7B5FAD938}"/>
              </a:ext>
            </a:extLst>
          </p:cNvPr>
          <p:cNvCxnSpPr/>
          <p:nvPr/>
        </p:nvCxnSpPr>
        <p:spPr>
          <a:xfrm flipV="1">
            <a:off x="4932040" y="977108"/>
            <a:ext cx="0" cy="40575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aphicFrame>
        <p:nvGraphicFramePr>
          <p:cNvPr id="25" name="对象 24">
            <a:extLst>
              <a:ext uri="{FF2B5EF4-FFF2-40B4-BE49-F238E27FC236}">
                <a16:creationId xmlns:a16="http://schemas.microsoft.com/office/drawing/2014/main" id="{D1B1FE8E-44C9-48F0-AD25-E69DC5D85F4E}"/>
              </a:ext>
            </a:extLst>
          </p:cNvPr>
          <p:cNvGraphicFramePr>
            <a:graphicFrameLocks noChangeAspect="1"/>
          </p:cNvGraphicFramePr>
          <p:nvPr/>
        </p:nvGraphicFramePr>
        <p:xfrm>
          <a:off x="5056188" y="533400"/>
          <a:ext cx="406400" cy="177800"/>
        </p:xfrm>
        <a:graphic>
          <a:graphicData uri="http://schemas.openxmlformats.org/presentationml/2006/ole">
            <mc:AlternateContent xmlns:mc="http://schemas.openxmlformats.org/markup-compatibility/2006">
              <mc:Choice xmlns:v="urn:schemas-microsoft-com:vml" Requires="v">
                <p:oleObj spid="_x0000_s499722" name="Equation" r:id="rId3" imgW="406080" imgH="177480" progId="Equation.DSMT4">
                  <p:embed/>
                </p:oleObj>
              </mc:Choice>
              <mc:Fallback>
                <p:oleObj name="Equation" r:id="rId3" imgW="406080" imgH="177480" progId="Equation.DSMT4">
                  <p:embed/>
                  <p:pic>
                    <p:nvPicPr>
                      <p:cNvPr id="25" name="对象 24">
                        <a:extLst>
                          <a:ext uri="{FF2B5EF4-FFF2-40B4-BE49-F238E27FC236}">
                            <a16:creationId xmlns:a16="http://schemas.microsoft.com/office/drawing/2014/main" id="{D1B1FE8E-44C9-48F0-AD25-E69DC5D85F4E}"/>
                          </a:ext>
                        </a:extLst>
                      </p:cNvPr>
                      <p:cNvPicPr/>
                      <p:nvPr/>
                    </p:nvPicPr>
                    <p:blipFill>
                      <a:blip r:embed="rId4"/>
                      <a:stretch>
                        <a:fillRect/>
                      </a:stretch>
                    </p:blipFill>
                    <p:spPr>
                      <a:xfrm>
                        <a:off x="5056188" y="533400"/>
                        <a:ext cx="406400" cy="177800"/>
                      </a:xfrm>
                      <a:prstGeom prst="rect">
                        <a:avLst/>
                      </a:prstGeom>
                    </p:spPr>
                  </p:pic>
                </p:oleObj>
              </mc:Fallback>
            </mc:AlternateContent>
          </a:graphicData>
        </a:graphic>
      </p:graphicFrame>
      <p:cxnSp>
        <p:nvCxnSpPr>
          <p:cNvPr id="26" name="直接箭头连接符 25">
            <a:extLst>
              <a:ext uri="{FF2B5EF4-FFF2-40B4-BE49-F238E27FC236}">
                <a16:creationId xmlns:a16="http://schemas.microsoft.com/office/drawing/2014/main" id="{C054BFB8-AD02-4699-A8AB-E157AC2CECC1}"/>
              </a:ext>
            </a:extLst>
          </p:cNvPr>
          <p:cNvCxnSpPr/>
          <p:nvPr/>
        </p:nvCxnSpPr>
        <p:spPr>
          <a:xfrm>
            <a:off x="4644008" y="1053877"/>
            <a:ext cx="4032448" cy="0"/>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aphicFrame>
        <p:nvGraphicFramePr>
          <p:cNvPr id="27" name="对象 26">
            <a:extLst>
              <a:ext uri="{FF2B5EF4-FFF2-40B4-BE49-F238E27FC236}">
                <a16:creationId xmlns:a16="http://schemas.microsoft.com/office/drawing/2014/main" id="{F14572D9-BD56-4A1A-8BC6-16B0E53B7387}"/>
              </a:ext>
            </a:extLst>
          </p:cNvPr>
          <p:cNvGraphicFramePr>
            <a:graphicFrameLocks noChangeAspect="1"/>
          </p:cNvGraphicFramePr>
          <p:nvPr/>
        </p:nvGraphicFramePr>
        <p:xfrm>
          <a:off x="6418932" y="1091087"/>
          <a:ext cx="482600" cy="177800"/>
        </p:xfrm>
        <a:graphic>
          <a:graphicData uri="http://schemas.openxmlformats.org/presentationml/2006/ole">
            <mc:AlternateContent xmlns:mc="http://schemas.openxmlformats.org/markup-compatibility/2006">
              <mc:Choice xmlns:v="urn:schemas-microsoft-com:vml" Requires="v">
                <p:oleObj spid="_x0000_s499723" name="Equation" r:id="rId5" imgW="482400" imgH="177480" progId="Equation.DSMT4">
                  <p:embed/>
                </p:oleObj>
              </mc:Choice>
              <mc:Fallback>
                <p:oleObj name="Equation" r:id="rId5" imgW="482400" imgH="177480" progId="Equation.DSMT4">
                  <p:embed/>
                  <p:pic>
                    <p:nvPicPr>
                      <p:cNvPr id="27" name="对象 26">
                        <a:extLst>
                          <a:ext uri="{FF2B5EF4-FFF2-40B4-BE49-F238E27FC236}">
                            <a16:creationId xmlns:a16="http://schemas.microsoft.com/office/drawing/2014/main" id="{F14572D9-BD56-4A1A-8BC6-16B0E53B7387}"/>
                          </a:ext>
                        </a:extLst>
                      </p:cNvPr>
                      <p:cNvPicPr/>
                      <p:nvPr/>
                    </p:nvPicPr>
                    <p:blipFill>
                      <a:blip r:embed="rId6"/>
                      <a:stretch>
                        <a:fillRect/>
                      </a:stretch>
                    </p:blipFill>
                    <p:spPr>
                      <a:xfrm>
                        <a:off x="6418932" y="1091087"/>
                        <a:ext cx="482600" cy="177800"/>
                      </a:xfrm>
                      <a:prstGeom prst="rect">
                        <a:avLst/>
                      </a:prstGeom>
                    </p:spPr>
                  </p:pic>
                </p:oleObj>
              </mc:Fallback>
            </mc:AlternateContent>
          </a:graphicData>
        </a:graphic>
      </p:graphicFrame>
      <p:graphicFrame>
        <p:nvGraphicFramePr>
          <p:cNvPr id="28" name="对象 27">
            <a:extLst>
              <a:ext uri="{FF2B5EF4-FFF2-40B4-BE49-F238E27FC236}">
                <a16:creationId xmlns:a16="http://schemas.microsoft.com/office/drawing/2014/main" id="{06DB8362-6ADC-4FF4-89B0-2910828BD1C1}"/>
              </a:ext>
            </a:extLst>
          </p:cNvPr>
          <p:cNvGraphicFramePr>
            <a:graphicFrameLocks noChangeAspect="1"/>
          </p:cNvGraphicFramePr>
          <p:nvPr/>
        </p:nvGraphicFramePr>
        <p:xfrm>
          <a:off x="3840506" y="621829"/>
          <a:ext cx="622300" cy="177800"/>
        </p:xfrm>
        <a:graphic>
          <a:graphicData uri="http://schemas.openxmlformats.org/presentationml/2006/ole">
            <mc:AlternateContent xmlns:mc="http://schemas.openxmlformats.org/markup-compatibility/2006">
              <mc:Choice xmlns:v="urn:schemas-microsoft-com:vml" Requires="v">
                <p:oleObj spid="_x0000_s499724" name="Equation" r:id="rId7" imgW="622080" imgH="177480" progId="Equation.DSMT4">
                  <p:embed/>
                </p:oleObj>
              </mc:Choice>
              <mc:Fallback>
                <p:oleObj name="Equation" r:id="rId7" imgW="622080" imgH="177480" progId="Equation.DSMT4">
                  <p:embed/>
                  <p:pic>
                    <p:nvPicPr>
                      <p:cNvPr id="28" name="对象 27">
                        <a:extLst>
                          <a:ext uri="{FF2B5EF4-FFF2-40B4-BE49-F238E27FC236}">
                            <a16:creationId xmlns:a16="http://schemas.microsoft.com/office/drawing/2014/main" id="{06DB8362-6ADC-4FF4-89B0-2910828BD1C1}"/>
                          </a:ext>
                        </a:extLst>
                      </p:cNvPr>
                      <p:cNvPicPr/>
                      <p:nvPr/>
                    </p:nvPicPr>
                    <p:blipFill>
                      <a:blip r:embed="rId8"/>
                      <a:stretch>
                        <a:fillRect/>
                      </a:stretch>
                    </p:blipFill>
                    <p:spPr>
                      <a:xfrm>
                        <a:off x="3840506" y="621829"/>
                        <a:ext cx="622300" cy="177800"/>
                      </a:xfrm>
                      <a:prstGeom prst="rect">
                        <a:avLst/>
                      </a:prstGeom>
                    </p:spPr>
                  </p:pic>
                </p:oleObj>
              </mc:Fallback>
            </mc:AlternateContent>
          </a:graphicData>
        </a:graphic>
      </p:graphicFrame>
      <p:graphicFrame>
        <p:nvGraphicFramePr>
          <p:cNvPr id="29" name="对象 28">
            <a:extLst>
              <a:ext uri="{FF2B5EF4-FFF2-40B4-BE49-F238E27FC236}">
                <a16:creationId xmlns:a16="http://schemas.microsoft.com/office/drawing/2014/main" id="{AB7125BD-9BDF-4620-91EB-EE199DCC5268}"/>
              </a:ext>
            </a:extLst>
          </p:cNvPr>
          <p:cNvGraphicFramePr>
            <a:graphicFrameLocks noChangeAspect="1"/>
          </p:cNvGraphicFramePr>
          <p:nvPr/>
        </p:nvGraphicFramePr>
        <p:xfrm>
          <a:off x="323528" y="881587"/>
          <a:ext cx="8496944" cy="5932930"/>
        </p:xfrm>
        <a:graphic>
          <a:graphicData uri="http://schemas.openxmlformats.org/presentationml/2006/ole">
            <mc:AlternateContent xmlns:mc="http://schemas.openxmlformats.org/markup-compatibility/2006">
              <mc:Choice xmlns:v="urn:schemas-microsoft-com:vml" Requires="v">
                <p:oleObj spid="_x0000_s499725" name="Graph" r:id="rId9" imgW="4155480" imgH="2901600" progId="Origin50.Graph">
                  <p:embed/>
                </p:oleObj>
              </mc:Choice>
              <mc:Fallback>
                <p:oleObj name="Graph" r:id="rId9" imgW="4155480" imgH="2901600" progId="Origin50.Graph">
                  <p:embed/>
                  <p:pic>
                    <p:nvPicPr>
                      <p:cNvPr id="29" name="对象 28">
                        <a:extLst>
                          <a:ext uri="{FF2B5EF4-FFF2-40B4-BE49-F238E27FC236}">
                            <a16:creationId xmlns:a16="http://schemas.microsoft.com/office/drawing/2014/main" id="{AB7125BD-9BDF-4620-91EB-EE199DCC5268}"/>
                          </a:ext>
                        </a:extLst>
                      </p:cNvPr>
                      <p:cNvPicPr/>
                      <p:nvPr/>
                    </p:nvPicPr>
                    <p:blipFill>
                      <a:blip r:embed="rId10"/>
                      <a:stretch>
                        <a:fillRect/>
                      </a:stretch>
                    </p:blipFill>
                    <p:spPr>
                      <a:xfrm>
                        <a:off x="323528" y="881587"/>
                        <a:ext cx="8496944" cy="5932930"/>
                      </a:xfrm>
                      <a:prstGeom prst="rect">
                        <a:avLst/>
                      </a:prstGeom>
                    </p:spPr>
                  </p:pic>
                </p:oleObj>
              </mc:Fallback>
            </mc:AlternateContent>
          </a:graphicData>
        </a:graphic>
      </p:graphicFrame>
    </p:spTree>
    <p:extLst>
      <p:ext uri="{BB962C8B-B14F-4D97-AF65-F5344CB8AC3E}">
        <p14:creationId xmlns:p14="http://schemas.microsoft.com/office/powerpoint/2010/main" val="9581433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91F4F6D-94C8-442F-BB22-68C900A8EF7A}"/>
              </a:ext>
            </a:extLst>
          </p:cNvPr>
          <p:cNvSpPr>
            <a:spLocks noGrp="1"/>
          </p:cNvSpPr>
          <p:nvPr>
            <p:ph idx="13"/>
          </p:nvPr>
        </p:nvSpPr>
        <p:spPr>
          <a:solidFill>
            <a:schemeClr val="bg1">
              <a:lumMod val="95000"/>
            </a:schemeClr>
          </a:solidFill>
        </p:spPr>
        <p:txBody>
          <a:bodyPr>
            <a:normAutofit fontScale="92500" lnSpcReduction="10000"/>
          </a:bodyPr>
          <a:lstStyle/>
          <a:p>
            <a:r>
              <a:rPr lang="zh-CN" altLang="en-US" dirty="0"/>
              <a:t>第十二章 辐射测量方法</a:t>
            </a:r>
          </a:p>
        </p:txBody>
      </p:sp>
      <p:sp>
        <p:nvSpPr>
          <p:cNvPr id="3" name="内容占位符 2">
            <a:extLst>
              <a:ext uri="{FF2B5EF4-FFF2-40B4-BE49-F238E27FC236}">
                <a16:creationId xmlns:a16="http://schemas.microsoft.com/office/drawing/2014/main" id="{A75CAED3-680C-4758-9290-D7F83464047C}"/>
              </a:ext>
            </a:extLst>
          </p:cNvPr>
          <p:cNvSpPr>
            <a:spLocks noGrp="1"/>
          </p:cNvSpPr>
          <p:nvPr>
            <p:ph idx="14"/>
          </p:nvPr>
        </p:nvSpPr>
        <p:spPr>
          <a:solidFill>
            <a:schemeClr val="accent6">
              <a:lumMod val="20000"/>
              <a:lumOff val="80000"/>
            </a:schemeClr>
          </a:solidFill>
          <a:ln>
            <a:solidFill>
              <a:schemeClr val="bg1"/>
            </a:solidFill>
          </a:ln>
          <a:effectLst>
            <a:outerShdw blurRad="50800" dist="38100" dir="5400000" algn="t" rotWithShape="0">
              <a:prstClr val="black">
                <a:alpha val="40000"/>
              </a:prstClr>
            </a:outerShdw>
          </a:effectLst>
        </p:spPr>
        <p:txBody>
          <a:bodyPr vert="horz" lIns="91440" tIns="45720" rIns="91440" bIns="45720" rtlCol="0">
            <a:normAutofit fontScale="92500" lnSpcReduction="10000"/>
          </a:bodyPr>
          <a:lstStyle/>
          <a:p>
            <a:r>
              <a:rPr lang="en-US" altLang="zh-CN" dirty="0"/>
              <a:t>12.3 </a:t>
            </a:r>
            <a:r>
              <a:rPr lang="zh-CN" altLang="en-US" dirty="0"/>
              <a:t>能量测量</a:t>
            </a:r>
          </a:p>
        </p:txBody>
      </p:sp>
      <p:sp>
        <p:nvSpPr>
          <p:cNvPr id="4" name="内容占位符 3">
            <a:extLst>
              <a:ext uri="{FF2B5EF4-FFF2-40B4-BE49-F238E27FC236}">
                <a16:creationId xmlns:a16="http://schemas.microsoft.com/office/drawing/2014/main" id="{8CB15751-05D1-4CAC-9F8C-D89B3F972815}"/>
              </a:ext>
            </a:extLst>
          </p:cNvPr>
          <p:cNvSpPr>
            <a:spLocks noGrp="1"/>
          </p:cNvSpPr>
          <p:nvPr>
            <p:ph idx="15"/>
          </p:nvPr>
        </p:nvSpPr>
        <p:spPr>
          <a:xfrm>
            <a:off x="5170096" y="1"/>
            <a:ext cx="1516454" cy="284671"/>
          </a:xfrm>
          <a:solidFill>
            <a:schemeClr val="accent4">
              <a:lumMod val="20000"/>
              <a:lumOff val="80000"/>
            </a:schemeClr>
          </a:solidFill>
        </p:spPr>
        <p:txBody>
          <a:bodyPr>
            <a:normAutofit fontScale="92500" lnSpcReduction="10000"/>
          </a:bodyPr>
          <a:lstStyle/>
          <a:p>
            <a:r>
              <a:rPr lang="zh-CN" altLang="en-US" dirty="0"/>
              <a:t>三</a:t>
            </a:r>
            <a:r>
              <a:rPr lang="en-US" altLang="zh-CN" dirty="0"/>
              <a:t>.  </a:t>
            </a:r>
            <a:r>
              <a:rPr lang="el-GR" altLang="zh-CN" dirty="0"/>
              <a:t>γ</a:t>
            </a:r>
            <a:r>
              <a:rPr lang="zh-CN" altLang="en-US" dirty="0"/>
              <a:t>能谱分析</a:t>
            </a:r>
          </a:p>
        </p:txBody>
      </p:sp>
      <p:sp>
        <p:nvSpPr>
          <p:cNvPr id="6" name="内容占位符 5">
            <a:extLst>
              <a:ext uri="{FF2B5EF4-FFF2-40B4-BE49-F238E27FC236}">
                <a16:creationId xmlns:a16="http://schemas.microsoft.com/office/drawing/2014/main" id="{225DD959-7233-4906-B0F2-40D0DD5DFFD4}"/>
              </a:ext>
            </a:extLst>
          </p:cNvPr>
          <p:cNvSpPr>
            <a:spLocks noGrp="1"/>
          </p:cNvSpPr>
          <p:nvPr>
            <p:ph idx="16"/>
          </p:nvPr>
        </p:nvSpPr>
        <p:spPr>
          <a:xfrm>
            <a:off x="6722493" y="1"/>
            <a:ext cx="5469506" cy="284671"/>
          </a:xfrm>
          <a:solidFill>
            <a:srgbClr val="FFFF00"/>
          </a:solidFill>
        </p:spPr>
        <p:txBody>
          <a:bodyPr>
            <a:normAutofit fontScale="92500" lnSpcReduction="10000"/>
          </a:bodyPr>
          <a:lstStyle/>
          <a:p>
            <a:r>
              <a:rPr lang="zh-CN" altLang="en-US" sz="1600" b="1" dirty="0">
                <a:solidFill>
                  <a:srgbClr val="0000FF"/>
                </a:solidFill>
                <a:latin typeface="Times New Roman" panose="02020603050405020304" pitchFamily="18" charset="0"/>
                <a:cs typeface="Times New Roman" panose="02020603050405020304" pitchFamily="18" charset="0"/>
              </a:rPr>
              <a:t>为了高的</a:t>
            </a:r>
            <a:r>
              <a:rPr lang="en-US" altLang="zh-CN" sz="1600" b="1" dirty="0">
                <a:solidFill>
                  <a:srgbClr val="0000FF"/>
                </a:solidFill>
                <a:latin typeface="Times New Roman" panose="02020603050405020304" pitchFamily="18" charset="0"/>
                <a:cs typeface="Times New Roman" panose="02020603050405020304" pitchFamily="18" charset="0"/>
              </a:rPr>
              <a:t>γ</a:t>
            </a:r>
            <a:r>
              <a:rPr lang="zh-CN" altLang="en-US" sz="1600" b="1" dirty="0">
                <a:solidFill>
                  <a:srgbClr val="0000FF"/>
                </a:solidFill>
                <a:latin typeface="Times New Roman" panose="02020603050405020304" pitchFamily="18" charset="0"/>
                <a:cs typeface="Times New Roman" panose="02020603050405020304" pitchFamily="18" charset="0"/>
              </a:rPr>
              <a:t>效率，你会怎么做？</a:t>
            </a:r>
          </a:p>
        </p:txBody>
      </p:sp>
      <p:graphicFrame>
        <p:nvGraphicFramePr>
          <p:cNvPr id="17" name="对象 16">
            <a:extLst>
              <a:ext uri="{FF2B5EF4-FFF2-40B4-BE49-F238E27FC236}">
                <a16:creationId xmlns:a16="http://schemas.microsoft.com/office/drawing/2014/main" id="{4C7B2B14-C7D1-492B-A951-888786F5B667}"/>
              </a:ext>
            </a:extLst>
          </p:cNvPr>
          <p:cNvGraphicFramePr>
            <a:graphicFrameLocks noChangeAspect="1"/>
          </p:cNvGraphicFramePr>
          <p:nvPr/>
        </p:nvGraphicFramePr>
        <p:xfrm>
          <a:off x="-200025" y="-116724"/>
          <a:ext cx="9836990" cy="6871233"/>
        </p:xfrm>
        <a:graphic>
          <a:graphicData uri="http://schemas.openxmlformats.org/presentationml/2006/ole">
            <mc:AlternateContent xmlns:mc="http://schemas.openxmlformats.org/markup-compatibility/2006">
              <mc:Choice xmlns:v="urn:schemas-microsoft-com:vml" Requires="v">
                <p:oleObj spid="_x0000_s500740" name="Graph" r:id="rId3" imgW="4154400" imgH="2901600" progId="Origin50.Graph">
                  <p:embed/>
                </p:oleObj>
              </mc:Choice>
              <mc:Fallback>
                <p:oleObj name="Graph" r:id="rId3" imgW="4154400" imgH="2901600" progId="Origin50.Graph">
                  <p:embed/>
                  <p:pic>
                    <p:nvPicPr>
                      <p:cNvPr id="17" name="对象 16">
                        <a:extLst>
                          <a:ext uri="{FF2B5EF4-FFF2-40B4-BE49-F238E27FC236}">
                            <a16:creationId xmlns:a16="http://schemas.microsoft.com/office/drawing/2014/main" id="{4C7B2B14-C7D1-492B-A951-888786F5B667}"/>
                          </a:ext>
                        </a:extLst>
                      </p:cNvPr>
                      <p:cNvPicPr/>
                      <p:nvPr/>
                    </p:nvPicPr>
                    <p:blipFill>
                      <a:blip r:embed="rId4"/>
                      <a:stretch>
                        <a:fillRect/>
                      </a:stretch>
                    </p:blipFill>
                    <p:spPr>
                      <a:xfrm>
                        <a:off x="-200025" y="-116724"/>
                        <a:ext cx="9836990" cy="6871233"/>
                      </a:xfrm>
                      <a:prstGeom prst="rect">
                        <a:avLst/>
                      </a:prstGeom>
                    </p:spPr>
                  </p:pic>
                </p:oleObj>
              </mc:Fallback>
            </mc:AlternateContent>
          </a:graphicData>
        </a:graphic>
      </p:graphicFrame>
      <p:graphicFrame>
        <p:nvGraphicFramePr>
          <p:cNvPr id="18" name="表格 17">
            <a:extLst>
              <a:ext uri="{FF2B5EF4-FFF2-40B4-BE49-F238E27FC236}">
                <a16:creationId xmlns:a16="http://schemas.microsoft.com/office/drawing/2014/main" id="{D6E2345F-CACF-474E-BB11-C7FCDC4CC50F}"/>
              </a:ext>
            </a:extLst>
          </p:cNvPr>
          <p:cNvGraphicFramePr>
            <a:graphicFrameLocks noGrp="1"/>
          </p:cNvGraphicFramePr>
          <p:nvPr/>
        </p:nvGraphicFramePr>
        <p:xfrm>
          <a:off x="4019550" y="1518693"/>
          <a:ext cx="7981951" cy="3950289"/>
        </p:xfrm>
        <a:graphic>
          <a:graphicData uri="http://schemas.openxmlformats.org/drawingml/2006/table">
            <a:tbl>
              <a:tblPr firstRow="1" firstCol="1" bandRow="1"/>
              <a:tblGrid>
                <a:gridCol w="2451688">
                  <a:extLst>
                    <a:ext uri="{9D8B030D-6E8A-4147-A177-3AD203B41FA5}">
                      <a16:colId xmlns:a16="http://schemas.microsoft.com/office/drawing/2014/main" val="20000"/>
                    </a:ext>
                  </a:extLst>
                </a:gridCol>
                <a:gridCol w="1385736">
                  <a:extLst>
                    <a:ext uri="{9D8B030D-6E8A-4147-A177-3AD203B41FA5}">
                      <a16:colId xmlns:a16="http://schemas.microsoft.com/office/drawing/2014/main" val="20001"/>
                    </a:ext>
                  </a:extLst>
                </a:gridCol>
                <a:gridCol w="1037957">
                  <a:extLst>
                    <a:ext uri="{9D8B030D-6E8A-4147-A177-3AD203B41FA5}">
                      <a16:colId xmlns:a16="http://schemas.microsoft.com/office/drawing/2014/main" val="20002"/>
                    </a:ext>
                  </a:extLst>
                </a:gridCol>
                <a:gridCol w="1065951">
                  <a:extLst>
                    <a:ext uri="{9D8B030D-6E8A-4147-A177-3AD203B41FA5}">
                      <a16:colId xmlns:a16="http://schemas.microsoft.com/office/drawing/2014/main" val="20003"/>
                    </a:ext>
                  </a:extLst>
                </a:gridCol>
                <a:gridCol w="959355">
                  <a:extLst>
                    <a:ext uri="{9D8B030D-6E8A-4147-A177-3AD203B41FA5}">
                      <a16:colId xmlns:a16="http://schemas.microsoft.com/office/drawing/2014/main" val="20004"/>
                    </a:ext>
                  </a:extLst>
                </a:gridCol>
                <a:gridCol w="1081264">
                  <a:extLst>
                    <a:ext uri="{9D8B030D-6E8A-4147-A177-3AD203B41FA5}">
                      <a16:colId xmlns:a16="http://schemas.microsoft.com/office/drawing/2014/main" val="20005"/>
                    </a:ext>
                  </a:extLst>
                </a:gridCol>
              </a:tblGrid>
              <a:tr h="414855">
                <a:tc gridSpan="3">
                  <a:txBody>
                    <a:bodyPr/>
                    <a:lstStyle/>
                    <a:p>
                      <a:pPr algn="ctr">
                        <a:spcAft>
                          <a:spcPts val="0"/>
                        </a:spcAft>
                      </a:pPr>
                      <a:r>
                        <a:rPr lang="en-US" sz="2000" kern="0" dirty="0">
                          <a:solidFill>
                            <a:srgbClr val="000000"/>
                          </a:solidFill>
                          <a:effectLst/>
                          <a:latin typeface="Times New Roman"/>
                          <a:ea typeface="宋体"/>
                          <a:cs typeface="Times New Roman"/>
                        </a:rPr>
                        <a:t>E(MeV)</a:t>
                      </a:r>
                      <a:endParaRPr lang="zh-CN" sz="1800" kern="100" dirty="0">
                        <a:effectLst/>
                        <a:latin typeface="Calibri"/>
                        <a:ea typeface="宋体"/>
                        <a:cs typeface="Times New Roman"/>
                      </a:endParaRPr>
                    </a:p>
                  </a:txBody>
                  <a:tcPr marL="72957" marR="7295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hMerge="1">
                  <a:txBody>
                    <a:bodyPr/>
                    <a:lstStyle/>
                    <a:p>
                      <a:endParaRPr lang="zh-CN" altLang="en-US"/>
                    </a:p>
                  </a:txBody>
                  <a:tcPr/>
                </a:tc>
                <a:tc hMerge="1">
                  <a:txBody>
                    <a:bodyPr/>
                    <a:lstStyle/>
                    <a:p>
                      <a:endParaRPr lang="zh-CN" altLang="en-US"/>
                    </a:p>
                  </a:txBody>
                  <a:tcPr/>
                </a:tc>
                <a:tc>
                  <a:txBody>
                    <a:bodyPr/>
                    <a:lstStyle/>
                    <a:p>
                      <a:pPr algn="ctr">
                        <a:spcAft>
                          <a:spcPts val="0"/>
                        </a:spcAft>
                      </a:pPr>
                      <a:r>
                        <a:rPr lang="en-US" sz="2000" kern="0" dirty="0">
                          <a:solidFill>
                            <a:srgbClr val="0000FF"/>
                          </a:solidFill>
                          <a:effectLst/>
                          <a:latin typeface="Times New Roman"/>
                          <a:ea typeface="宋体"/>
                          <a:cs typeface="Times New Roman"/>
                        </a:rPr>
                        <a:t>0.01</a:t>
                      </a:r>
                      <a:endParaRPr lang="zh-CN" sz="1800" kern="100" dirty="0">
                        <a:effectLst/>
                        <a:latin typeface="Calibri"/>
                        <a:ea typeface="宋体"/>
                        <a:cs typeface="Times New Roman"/>
                      </a:endParaRPr>
                    </a:p>
                  </a:txBody>
                  <a:tcPr marL="72957" marR="7295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algn="ctr">
                        <a:spcAft>
                          <a:spcPts val="0"/>
                        </a:spcAft>
                      </a:pPr>
                      <a:r>
                        <a:rPr lang="en-US" sz="2000" kern="0" dirty="0">
                          <a:solidFill>
                            <a:srgbClr val="0000FF"/>
                          </a:solidFill>
                          <a:effectLst/>
                          <a:latin typeface="Times New Roman"/>
                          <a:ea typeface="宋体"/>
                          <a:cs typeface="Times New Roman"/>
                        </a:rPr>
                        <a:t>0.1</a:t>
                      </a:r>
                      <a:endParaRPr lang="zh-CN" sz="1800" kern="100" dirty="0">
                        <a:effectLst/>
                        <a:latin typeface="Calibri"/>
                        <a:ea typeface="宋体"/>
                        <a:cs typeface="Times New Roman"/>
                      </a:endParaRPr>
                    </a:p>
                  </a:txBody>
                  <a:tcPr marL="72957" marR="7295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algn="ctr">
                        <a:spcAft>
                          <a:spcPts val="0"/>
                        </a:spcAft>
                      </a:pPr>
                      <a:r>
                        <a:rPr lang="en-US" sz="2000" kern="0" dirty="0">
                          <a:solidFill>
                            <a:srgbClr val="0000FF"/>
                          </a:solidFill>
                          <a:effectLst/>
                          <a:latin typeface="Times New Roman"/>
                          <a:ea typeface="宋体"/>
                          <a:cs typeface="Times New Roman"/>
                        </a:rPr>
                        <a:t>1</a:t>
                      </a:r>
                      <a:endParaRPr lang="zh-CN" sz="1800" kern="100" dirty="0">
                        <a:effectLst/>
                        <a:latin typeface="Calibri"/>
                        <a:ea typeface="宋体"/>
                        <a:cs typeface="Times New Roman"/>
                      </a:endParaRPr>
                    </a:p>
                  </a:txBody>
                  <a:tcPr marL="72957" marR="7295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10000"/>
                  </a:ext>
                </a:extLst>
              </a:tr>
              <a:tr h="414855">
                <a:tc rowSpan="3">
                  <a:txBody>
                    <a:bodyPr/>
                    <a:lstStyle/>
                    <a:p>
                      <a:pPr algn="ctr">
                        <a:spcAft>
                          <a:spcPts val="0"/>
                        </a:spcAft>
                      </a:pPr>
                      <a:r>
                        <a:rPr lang="en-US" sz="2000" kern="0" dirty="0">
                          <a:solidFill>
                            <a:srgbClr val="000000"/>
                          </a:solidFill>
                          <a:effectLst/>
                          <a:latin typeface="Times New Roman"/>
                          <a:ea typeface="宋体"/>
                          <a:cs typeface="Times New Roman"/>
                        </a:rPr>
                        <a:t>Si</a:t>
                      </a:r>
                      <a:endParaRPr lang="zh-CN" sz="1800" kern="100" dirty="0">
                        <a:effectLst/>
                        <a:latin typeface="Calibri"/>
                        <a:ea typeface="宋体"/>
                        <a:cs typeface="Times New Roman"/>
                      </a:endParaRPr>
                    </a:p>
                    <a:p>
                      <a:pPr algn="ctr">
                        <a:spcAft>
                          <a:spcPts val="0"/>
                        </a:spcAft>
                      </a:pPr>
                      <a:r>
                        <a:rPr lang="en-US" sz="2000" kern="0" dirty="0">
                          <a:solidFill>
                            <a:srgbClr val="000000"/>
                          </a:solidFill>
                          <a:effectLst/>
                          <a:latin typeface="Times New Roman"/>
                          <a:ea typeface="宋体"/>
                          <a:cs typeface="Times New Roman"/>
                        </a:rPr>
                        <a:t>N=0.0501×10</a:t>
                      </a:r>
                      <a:r>
                        <a:rPr lang="en-US" sz="2000" kern="0" baseline="30000" dirty="0">
                          <a:solidFill>
                            <a:srgbClr val="000000"/>
                          </a:solidFill>
                          <a:effectLst/>
                          <a:latin typeface="Times New Roman"/>
                          <a:ea typeface="宋体"/>
                          <a:cs typeface="Times New Roman"/>
                        </a:rPr>
                        <a:t>24</a:t>
                      </a:r>
                      <a:r>
                        <a:rPr lang="en-US" sz="2000" kern="0" dirty="0">
                          <a:solidFill>
                            <a:srgbClr val="000000"/>
                          </a:solidFill>
                          <a:effectLst/>
                          <a:latin typeface="Times New Roman"/>
                          <a:ea typeface="宋体"/>
                          <a:cs typeface="Times New Roman"/>
                        </a:rPr>
                        <a:t>/cm</a:t>
                      </a:r>
                      <a:r>
                        <a:rPr lang="en-US" sz="2000" kern="0" baseline="30000" dirty="0">
                          <a:solidFill>
                            <a:srgbClr val="000000"/>
                          </a:solidFill>
                          <a:effectLst/>
                          <a:latin typeface="Times New Roman"/>
                          <a:ea typeface="宋体"/>
                          <a:cs typeface="Times New Roman"/>
                        </a:rPr>
                        <a:t>3</a:t>
                      </a:r>
                      <a:endParaRPr lang="zh-CN" sz="1800" kern="100" dirty="0">
                        <a:effectLst/>
                        <a:latin typeface="Calibri"/>
                        <a:ea typeface="宋体"/>
                        <a:cs typeface="Times New Roman"/>
                      </a:endParaRPr>
                    </a:p>
                  </a:txBody>
                  <a:tcPr marL="72957" marR="7295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tc gridSpan="2">
                  <a:txBody>
                    <a:bodyPr/>
                    <a:lstStyle/>
                    <a:p>
                      <a:pPr algn="ctr">
                        <a:spcAft>
                          <a:spcPts val="0"/>
                        </a:spcAft>
                      </a:pPr>
                      <a:r>
                        <a:rPr lang="en-US" altLang="zh-CN" sz="2000" kern="0" dirty="0">
                          <a:solidFill>
                            <a:srgbClr val="000000"/>
                          </a:solidFill>
                          <a:effectLst/>
                          <a:latin typeface="Times New Roman"/>
                          <a:ea typeface="宋体"/>
                          <a:cs typeface="Times New Roman"/>
                        </a:rPr>
                        <a:t>σ</a:t>
                      </a:r>
                      <a:r>
                        <a:rPr lang="zh-CN" altLang="en-US" sz="2000" kern="0" dirty="0">
                          <a:solidFill>
                            <a:srgbClr val="000000"/>
                          </a:solidFill>
                          <a:effectLst/>
                          <a:latin typeface="Times New Roman"/>
                          <a:ea typeface="宋体"/>
                          <a:cs typeface="Times New Roman"/>
                        </a:rPr>
                        <a:t>（</a:t>
                      </a:r>
                      <a:r>
                        <a:rPr lang="en-US" altLang="zh-CN" sz="2000" kern="0" dirty="0">
                          <a:solidFill>
                            <a:srgbClr val="000000"/>
                          </a:solidFill>
                          <a:effectLst/>
                          <a:latin typeface="Times New Roman"/>
                          <a:ea typeface="宋体"/>
                          <a:cs typeface="Times New Roman"/>
                        </a:rPr>
                        <a:t>barn</a:t>
                      </a:r>
                      <a:r>
                        <a:rPr lang="zh-CN" altLang="en-US" sz="2000" kern="0" dirty="0">
                          <a:solidFill>
                            <a:srgbClr val="000000"/>
                          </a:solidFill>
                          <a:effectLst/>
                          <a:latin typeface="Times New Roman"/>
                          <a:ea typeface="宋体"/>
                          <a:cs typeface="Times New Roman"/>
                        </a:rPr>
                        <a:t>）</a:t>
                      </a:r>
                      <a:endParaRPr lang="zh-CN" sz="1800" kern="100" dirty="0">
                        <a:effectLst/>
                        <a:latin typeface="Calibri"/>
                        <a:ea typeface="宋体"/>
                        <a:cs typeface="Times New Roman"/>
                      </a:endParaRPr>
                    </a:p>
                  </a:txBody>
                  <a:tcPr marL="72957" marR="7295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hMerge="1">
                  <a:txBody>
                    <a:bodyPr/>
                    <a:lstStyle/>
                    <a:p>
                      <a:endParaRPr lang="zh-CN" altLang="en-US"/>
                    </a:p>
                  </a:txBody>
                  <a:tcPr/>
                </a:tc>
                <a:tc>
                  <a:txBody>
                    <a:bodyPr/>
                    <a:lstStyle/>
                    <a:p>
                      <a:pPr algn="ctr">
                        <a:spcAft>
                          <a:spcPts val="0"/>
                        </a:spcAft>
                      </a:pPr>
                      <a:r>
                        <a:rPr lang="en-US" sz="2000" kern="0" dirty="0">
                          <a:solidFill>
                            <a:srgbClr val="0000FF"/>
                          </a:solidFill>
                          <a:effectLst/>
                          <a:latin typeface="Times New Roman"/>
                          <a:ea typeface="宋体"/>
                          <a:cs typeface="Times New Roman"/>
                        </a:rPr>
                        <a:t>1575</a:t>
                      </a:r>
                      <a:endParaRPr lang="zh-CN" sz="1800" kern="100" dirty="0">
                        <a:effectLst/>
                        <a:latin typeface="Calibri"/>
                        <a:ea typeface="宋体"/>
                        <a:cs typeface="Times New Roman"/>
                      </a:endParaRPr>
                    </a:p>
                  </a:txBody>
                  <a:tcPr marL="72957" marR="7295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algn="ctr">
                        <a:spcAft>
                          <a:spcPts val="0"/>
                        </a:spcAft>
                      </a:pPr>
                      <a:r>
                        <a:rPr lang="en-US" sz="2000" kern="0" dirty="0">
                          <a:solidFill>
                            <a:srgbClr val="0000FF"/>
                          </a:solidFill>
                          <a:effectLst/>
                          <a:latin typeface="Times New Roman"/>
                          <a:ea typeface="宋体"/>
                          <a:cs typeface="Times New Roman"/>
                        </a:rPr>
                        <a:t>7.78</a:t>
                      </a:r>
                      <a:endParaRPr lang="zh-CN" sz="1800" kern="100" dirty="0">
                        <a:effectLst/>
                        <a:latin typeface="Calibri"/>
                        <a:ea typeface="宋体"/>
                        <a:cs typeface="Times New Roman"/>
                      </a:endParaRPr>
                    </a:p>
                  </a:txBody>
                  <a:tcPr marL="72957" marR="7295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algn="ctr">
                        <a:spcAft>
                          <a:spcPts val="0"/>
                        </a:spcAft>
                      </a:pPr>
                      <a:r>
                        <a:rPr lang="en-US" sz="2000" kern="0" dirty="0">
                          <a:solidFill>
                            <a:srgbClr val="0000FF"/>
                          </a:solidFill>
                          <a:effectLst/>
                          <a:latin typeface="Times New Roman"/>
                          <a:ea typeface="宋体"/>
                          <a:cs typeface="Times New Roman"/>
                        </a:rPr>
                        <a:t>2.958</a:t>
                      </a:r>
                      <a:endParaRPr lang="zh-CN" sz="1800" kern="100" dirty="0">
                        <a:effectLst/>
                        <a:latin typeface="Calibri"/>
                        <a:ea typeface="宋体"/>
                        <a:cs typeface="Times New Roman"/>
                      </a:endParaRPr>
                    </a:p>
                  </a:txBody>
                  <a:tcPr marL="72957" marR="7295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10001"/>
                  </a:ext>
                </a:extLst>
              </a:tr>
              <a:tr h="565822">
                <a:tc vMerge="1">
                  <a:txBody>
                    <a:bodyPr/>
                    <a:lstStyle/>
                    <a:p>
                      <a:endParaRPr lang="zh-CN" altLang="en-US"/>
                    </a:p>
                  </a:txBody>
                  <a:tcPr/>
                </a:tc>
                <a:tc>
                  <a:txBody>
                    <a:bodyPr/>
                    <a:lstStyle/>
                    <a:p>
                      <a:pPr algn="ctr">
                        <a:spcAft>
                          <a:spcPts val="0"/>
                        </a:spcAft>
                      </a:pPr>
                      <a:r>
                        <a:rPr lang="en-US" sz="2000" kern="0" dirty="0">
                          <a:solidFill>
                            <a:srgbClr val="000000"/>
                          </a:solidFill>
                          <a:effectLst/>
                          <a:latin typeface="Times New Roman"/>
                          <a:ea typeface="宋体"/>
                          <a:cs typeface="Times New Roman"/>
                        </a:rPr>
                        <a:t>D=0.1cm</a:t>
                      </a:r>
                      <a:endParaRPr lang="zh-CN" sz="1800" kern="100" dirty="0">
                        <a:effectLst/>
                        <a:latin typeface="Calibri"/>
                        <a:ea typeface="宋体"/>
                        <a:cs typeface="Times New Roman"/>
                      </a:endParaRPr>
                    </a:p>
                  </a:txBody>
                  <a:tcPr marL="72957" marR="7295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F0D9"/>
                    </a:solidFill>
                  </a:tcPr>
                </a:tc>
                <a:tc>
                  <a:txBody>
                    <a:bodyPr/>
                    <a:lstStyle/>
                    <a:p>
                      <a:pPr algn="ctr">
                        <a:spcAft>
                          <a:spcPts val="0"/>
                        </a:spcAft>
                      </a:pPr>
                      <a:r>
                        <a:rPr lang="en-US" sz="2000" kern="0" dirty="0" err="1">
                          <a:solidFill>
                            <a:srgbClr val="000000"/>
                          </a:solidFill>
                          <a:effectLst/>
                          <a:latin typeface="Times New Roman"/>
                          <a:ea typeface="宋体"/>
                          <a:cs typeface="Times New Roman"/>
                        </a:rPr>
                        <a:t>NσD</a:t>
                      </a:r>
                      <a:endParaRPr lang="zh-CN" sz="1800" kern="100" dirty="0">
                        <a:effectLst/>
                        <a:latin typeface="Calibri"/>
                        <a:ea typeface="宋体"/>
                        <a:cs typeface="Times New Roman"/>
                      </a:endParaRPr>
                    </a:p>
                  </a:txBody>
                  <a:tcPr marL="72957" marR="7295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spcAft>
                          <a:spcPts val="0"/>
                        </a:spcAft>
                      </a:pPr>
                      <a:r>
                        <a:rPr lang="en-US" sz="2000" b="1" kern="0" dirty="0">
                          <a:solidFill>
                            <a:srgbClr val="FF0000"/>
                          </a:solidFill>
                          <a:effectLst/>
                          <a:latin typeface="Times New Roman"/>
                          <a:ea typeface="宋体"/>
                          <a:cs typeface="Times New Roman"/>
                        </a:rPr>
                        <a:t>7.89</a:t>
                      </a:r>
                      <a:endParaRPr lang="zh-CN" sz="1800" b="1" kern="100" dirty="0">
                        <a:effectLst/>
                        <a:latin typeface="Calibri"/>
                        <a:ea typeface="宋体"/>
                        <a:cs typeface="Times New Roman"/>
                      </a:endParaRPr>
                    </a:p>
                  </a:txBody>
                  <a:tcPr marL="72957" marR="7295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spcAft>
                          <a:spcPts val="0"/>
                        </a:spcAft>
                      </a:pPr>
                      <a:r>
                        <a:rPr lang="en-US" sz="2000" b="1" kern="0" dirty="0">
                          <a:solidFill>
                            <a:srgbClr val="FF0000"/>
                          </a:solidFill>
                          <a:effectLst/>
                          <a:latin typeface="Times New Roman"/>
                          <a:ea typeface="宋体"/>
                          <a:cs typeface="Times New Roman"/>
                        </a:rPr>
                        <a:t>0.039</a:t>
                      </a:r>
                      <a:endParaRPr lang="zh-CN" sz="1800" b="1" kern="100" dirty="0">
                        <a:effectLst/>
                        <a:latin typeface="Calibri"/>
                        <a:ea typeface="宋体"/>
                        <a:cs typeface="Times New Roman"/>
                      </a:endParaRPr>
                    </a:p>
                  </a:txBody>
                  <a:tcPr marL="72957" marR="7295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spcAft>
                          <a:spcPts val="0"/>
                        </a:spcAft>
                      </a:pPr>
                      <a:r>
                        <a:rPr lang="en-US" sz="2000" b="1" kern="0">
                          <a:solidFill>
                            <a:srgbClr val="FF0000"/>
                          </a:solidFill>
                          <a:effectLst/>
                          <a:latin typeface="Times New Roman"/>
                          <a:ea typeface="宋体"/>
                          <a:cs typeface="Times New Roman"/>
                        </a:rPr>
                        <a:t>0.015</a:t>
                      </a:r>
                      <a:endParaRPr lang="zh-CN" sz="1800" b="1" kern="100">
                        <a:effectLst/>
                        <a:latin typeface="Calibri"/>
                        <a:ea typeface="宋体"/>
                        <a:cs typeface="Times New Roman"/>
                      </a:endParaRPr>
                    </a:p>
                  </a:txBody>
                  <a:tcPr marL="72957" marR="7295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745447">
                <a:tc vMerge="1">
                  <a:txBody>
                    <a:bodyPr/>
                    <a:lstStyle/>
                    <a:p>
                      <a:endParaRPr lang="zh-CN" altLang="en-US"/>
                    </a:p>
                  </a:txBody>
                  <a:tcPr/>
                </a:tc>
                <a:tc>
                  <a:txBody>
                    <a:bodyPr/>
                    <a:lstStyle/>
                    <a:p>
                      <a:pPr algn="ctr">
                        <a:spcAft>
                          <a:spcPts val="0"/>
                        </a:spcAft>
                      </a:pPr>
                      <a:r>
                        <a:rPr lang="en-US" sz="2000" kern="0" dirty="0">
                          <a:solidFill>
                            <a:srgbClr val="000000"/>
                          </a:solidFill>
                          <a:effectLst/>
                          <a:latin typeface="Times New Roman"/>
                          <a:ea typeface="宋体"/>
                          <a:cs typeface="Times New Roman"/>
                        </a:rPr>
                        <a:t>D=0.5cm</a:t>
                      </a:r>
                      <a:endParaRPr lang="zh-CN" sz="1800" kern="100" dirty="0">
                        <a:effectLst/>
                        <a:latin typeface="Calibri"/>
                        <a:ea typeface="宋体"/>
                        <a:cs typeface="Times New Roman"/>
                      </a:endParaRPr>
                    </a:p>
                  </a:txBody>
                  <a:tcPr marL="72957" marR="7295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F0D9"/>
                    </a:solidFill>
                  </a:tcPr>
                </a:tc>
                <a:tc>
                  <a:txBody>
                    <a:bodyPr/>
                    <a:lstStyle/>
                    <a:p>
                      <a:pPr algn="ctr">
                        <a:spcAft>
                          <a:spcPts val="0"/>
                        </a:spcAft>
                      </a:pPr>
                      <a:r>
                        <a:rPr lang="en-US" sz="2000" kern="0" dirty="0" err="1">
                          <a:solidFill>
                            <a:srgbClr val="000000"/>
                          </a:solidFill>
                          <a:effectLst/>
                          <a:latin typeface="Times New Roman"/>
                          <a:ea typeface="宋体"/>
                          <a:cs typeface="Times New Roman"/>
                        </a:rPr>
                        <a:t>NσD</a:t>
                      </a:r>
                      <a:endParaRPr lang="zh-CN" sz="1800" kern="100" dirty="0">
                        <a:effectLst/>
                        <a:latin typeface="Calibri"/>
                        <a:ea typeface="宋体"/>
                        <a:cs typeface="Times New Roman"/>
                      </a:endParaRPr>
                    </a:p>
                  </a:txBody>
                  <a:tcPr marL="72957" marR="7295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spcAft>
                          <a:spcPts val="0"/>
                        </a:spcAft>
                      </a:pPr>
                      <a:r>
                        <a:rPr lang="en-US" sz="2000" b="1" kern="0" dirty="0">
                          <a:solidFill>
                            <a:srgbClr val="FF0000"/>
                          </a:solidFill>
                          <a:effectLst/>
                          <a:latin typeface="Times New Roman"/>
                          <a:ea typeface="宋体"/>
                          <a:cs typeface="Times New Roman"/>
                        </a:rPr>
                        <a:t>39.45</a:t>
                      </a:r>
                      <a:endParaRPr lang="zh-CN" sz="1800" b="1" kern="100" dirty="0">
                        <a:effectLst/>
                        <a:latin typeface="Calibri"/>
                        <a:ea typeface="宋体"/>
                        <a:cs typeface="Times New Roman"/>
                      </a:endParaRPr>
                    </a:p>
                  </a:txBody>
                  <a:tcPr marL="72957" marR="7295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spcAft>
                          <a:spcPts val="0"/>
                        </a:spcAft>
                      </a:pPr>
                      <a:r>
                        <a:rPr lang="en-US" sz="2000" b="1" kern="0" dirty="0">
                          <a:solidFill>
                            <a:srgbClr val="FF0000"/>
                          </a:solidFill>
                          <a:effectLst/>
                          <a:latin typeface="Times New Roman"/>
                          <a:ea typeface="宋体"/>
                          <a:cs typeface="Times New Roman"/>
                        </a:rPr>
                        <a:t>0.19</a:t>
                      </a:r>
                      <a:endParaRPr lang="zh-CN" sz="1800" b="1" kern="100" dirty="0">
                        <a:effectLst/>
                        <a:latin typeface="Calibri"/>
                        <a:ea typeface="宋体"/>
                        <a:cs typeface="Times New Roman"/>
                      </a:endParaRPr>
                    </a:p>
                  </a:txBody>
                  <a:tcPr marL="72957" marR="7295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spcAft>
                          <a:spcPts val="0"/>
                        </a:spcAft>
                      </a:pPr>
                      <a:r>
                        <a:rPr lang="en-US" sz="2000" b="1" kern="0" dirty="0">
                          <a:solidFill>
                            <a:srgbClr val="FF0000"/>
                          </a:solidFill>
                          <a:effectLst/>
                          <a:latin typeface="Times New Roman"/>
                          <a:ea typeface="宋体"/>
                          <a:cs typeface="Times New Roman"/>
                        </a:rPr>
                        <a:t>0.074</a:t>
                      </a:r>
                      <a:endParaRPr lang="zh-CN" sz="1800" b="1" kern="100" dirty="0">
                        <a:effectLst/>
                        <a:latin typeface="Calibri"/>
                        <a:ea typeface="宋体"/>
                        <a:cs typeface="Times New Roman"/>
                      </a:endParaRPr>
                    </a:p>
                  </a:txBody>
                  <a:tcPr marL="72957" marR="7295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414855">
                <a:tc rowSpan="3">
                  <a:txBody>
                    <a:bodyPr/>
                    <a:lstStyle/>
                    <a:p>
                      <a:pPr algn="ctr">
                        <a:spcAft>
                          <a:spcPts val="0"/>
                        </a:spcAft>
                      </a:pPr>
                      <a:r>
                        <a:rPr lang="en-US" sz="2000" kern="0" dirty="0">
                          <a:solidFill>
                            <a:srgbClr val="000000"/>
                          </a:solidFill>
                          <a:effectLst/>
                          <a:latin typeface="Times New Roman"/>
                          <a:ea typeface="宋体"/>
                          <a:cs typeface="Times New Roman"/>
                        </a:rPr>
                        <a:t>Ge</a:t>
                      </a:r>
                      <a:endParaRPr lang="zh-CN" sz="1800" kern="100" dirty="0">
                        <a:effectLst/>
                        <a:latin typeface="Calibri"/>
                        <a:ea typeface="宋体"/>
                        <a:cs typeface="Times New Roman"/>
                      </a:endParaRPr>
                    </a:p>
                    <a:p>
                      <a:pPr algn="ctr">
                        <a:spcAft>
                          <a:spcPts val="0"/>
                        </a:spcAft>
                      </a:pPr>
                      <a:r>
                        <a:rPr lang="en-US" sz="2000" kern="0" dirty="0">
                          <a:solidFill>
                            <a:srgbClr val="000000"/>
                          </a:solidFill>
                          <a:effectLst/>
                          <a:latin typeface="Times New Roman"/>
                          <a:ea typeface="宋体"/>
                          <a:cs typeface="Times New Roman"/>
                        </a:rPr>
                        <a:t>N=0.0442×10</a:t>
                      </a:r>
                      <a:r>
                        <a:rPr lang="en-US" sz="2000" kern="0" baseline="30000" dirty="0">
                          <a:solidFill>
                            <a:srgbClr val="000000"/>
                          </a:solidFill>
                          <a:effectLst/>
                          <a:latin typeface="Times New Roman"/>
                          <a:ea typeface="宋体"/>
                          <a:cs typeface="Times New Roman"/>
                        </a:rPr>
                        <a:t>24</a:t>
                      </a:r>
                      <a:r>
                        <a:rPr lang="en-US" sz="2000" kern="0" dirty="0">
                          <a:solidFill>
                            <a:srgbClr val="000000"/>
                          </a:solidFill>
                          <a:effectLst/>
                          <a:latin typeface="Times New Roman"/>
                          <a:ea typeface="宋体"/>
                          <a:cs typeface="Times New Roman"/>
                        </a:rPr>
                        <a:t>/cm</a:t>
                      </a:r>
                      <a:r>
                        <a:rPr lang="en-US" sz="2000" kern="0" baseline="30000" dirty="0">
                          <a:solidFill>
                            <a:srgbClr val="000000"/>
                          </a:solidFill>
                          <a:effectLst/>
                          <a:latin typeface="Times New Roman"/>
                          <a:ea typeface="宋体"/>
                          <a:cs typeface="Times New Roman"/>
                        </a:rPr>
                        <a:t>3</a:t>
                      </a:r>
                      <a:endParaRPr lang="zh-CN" sz="1800" kern="100" dirty="0">
                        <a:effectLst/>
                        <a:latin typeface="Calibri"/>
                        <a:ea typeface="宋体"/>
                        <a:cs typeface="Times New Roman"/>
                      </a:endParaRPr>
                    </a:p>
                  </a:txBody>
                  <a:tcPr marL="72957" marR="7295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tc gridSpan="2">
                  <a:txBody>
                    <a:bodyPr/>
                    <a:lstStyle/>
                    <a:p>
                      <a:pPr algn="ctr">
                        <a:spcAft>
                          <a:spcPts val="0"/>
                        </a:spcAft>
                      </a:pPr>
                      <a:r>
                        <a:rPr lang="en-US" altLang="zh-CN" sz="2000" kern="0" dirty="0">
                          <a:solidFill>
                            <a:srgbClr val="000000"/>
                          </a:solidFill>
                          <a:effectLst/>
                          <a:latin typeface="Times New Roman"/>
                          <a:ea typeface="宋体"/>
                          <a:cs typeface="Times New Roman"/>
                        </a:rPr>
                        <a:t>σ</a:t>
                      </a:r>
                      <a:r>
                        <a:rPr lang="zh-CN" altLang="en-US" sz="2000" kern="0" dirty="0">
                          <a:solidFill>
                            <a:srgbClr val="000000"/>
                          </a:solidFill>
                          <a:effectLst/>
                          <a:latin typeface="Times New Roman"/>
                          <a:ea typeface="宋体"/>
                          <a:cs typeface="Times New Roman"/>
                        </a:rPr>
                        <a:t>（</a:t>
                      </a:r>
                      <a:r>
                        <a:rPr lang="en-US" altLang="zh-CN" sz="2000" kern="0" dirty="0">
                          <a:solidFill>
                            <a:srgbClr val="000000"/>
                          </a:solidFill>
                          <a:effectLst/>
                          <a:latin typeface="Times New Roman"/>
                          <a:ea typeface="宋体"/>
                          <a:cs typeface="Times New Roman"/>
                        </a:rPr>
                        <a:t>barn</a:t>
                      </a:r>
                      <a:r>
                        <a:rPr lang="zh-CN" altLang="en-US" sz="2000" kern="0" dirty="0">
                          <a:solidFill>
                            <a:srgbClr val="000000"/>
                          </a:solidFill>
                          <a:effectLst/>
                          <a:latin typeface="Times New Roman"/>
                          <a:ea typeface="宋体"/>
                          <a:cs typeface="Times New Roman"/>
                        </a:rPr>
                        <a:t>）</a:t>
                      </a:r>
                      <a:endParaRPr lang="zh-CN" sz="1800" kern="100" dirty="0">
                        <a:effectLst/>
                        <a:latin typeface="Calibri"/>
                        <a:ea typeface="宋体"/>
                        <a:cs typeface="Times New Roman"/>
                      </a:endParaRPr>
                    </a:p>
                  </a:txBody>
                  <a:tcPr marL="72957" marR="7295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hMerge="1">
                  <a:txBody>
                    <a:bodyPr/>
                    <a:lstStyle/>
                    <a:p>
                      <a:endParaRPr lang="zh-CN" altLang="en-US"/>
                    </a:p>
                  </a:txBody>
                  <a:tcPr/>
                </a:tc>
                <a:tc>
                  <a:txBody>
                    <a:bodyPr/>
                    <a:lstStyle/>
                    <a:p>
                      <a:pPr algn="ctr">
                        <a:spcAft>
                          <a:spcPts val="0"/>
                        </a:spcAft>
                      </a:pPr>
                      <a:r>
                        <a:rPr lang="en-US" sz="2000" kern="0" dirty="0">
                          <a:solidFill>
                            <a:srgbClr val="0000FF"/>
                          </a:solidFill>
                          <a:effectLst/>
                          <a:latin typeface="Times New Roman"/>
                          <a:ea typeface="宋体"/>
                          <a:cs typeface="Times New Roman"/>
                        </a:rPr>
                        <a:t>4326</a:t>
                      </a:r>
                      <a:endParaRPr lang="zh-CN" sz="1800" kern="100" dirty="0">
                        <a:effectLst/>
                        <a:latin typeface="Calibri"/>
                        <a:ea typeface="宋体"/>
                        <a:cs typeface="Times New Roman"/>
                      </a:endParaRPr>
                    </a:p>
                  </a:txBody>
                  <a:tcPr marL="72957" marR="7295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algn="ctr">
                        <a:spcAft>
                          <a:spcPts val="0"/>
                        </a:spcAft>
                      </a:pPr>
                      <a:r>
                        <a:rPr lang="en-US" sz="2000" kern="0" dirty="0">
                          <a:solidFill>
                            <a:srgbClr val="0000FF"/>
                          </a:solidFill>
                          <a:effectLst/>
                          <a:latin typeface="Times New Roman"/>
                          <a:ea typeface="宋体"/>
                          <a:cs typeface="Times New Roman"/>
                        </a:rPr>
                        <a:t>58.5</a:t>
                      </a:r>
                      <a:endParaRPr lang="zh-CN" sz="1800" kern="100" dirty="0">
                        <a:effectLst/>
                        <a:latin typeface="Calibri"/>
                        <a:ea typeface="宋体"/>
                        <a:cs typeface="Times New Roman"/>
                      </a:endParaRPr>
                    </a:p>
                  </a:txBody>
                  <a:tcPr marL="72957" marR="7295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algn="ctr">
                        <a:spcAft>
                          <a:spcPts val="0"/>
                        </a:spcAft>
                      </a:pPr>
                      <a:r>
                        <a:rPr lang="en-US" sz="2000" kern="0" dirty="0">
                          <a:solidFill>
                            <a:srgbClr val="0000FF"/>
                          </a:solidFill>
                          <a:effectLst/>
                          <a:latin typeface="Times New Roman"/>
                          <a:ea typeface="宋体"/>
                          <a:cs typeface="Times New Roman"/>
                        </a:rPr>
                        <a:t>6.828</a:t>
                      </a:r>
                      <a:endParaRPr lang="zh-CN" sz="1800" kern="100" dirty="0">
                        <a:effectLst/>
                        <a:latin typeface="Calibri"/>
                        <a:ea typeface="宋体"/>
                        <a:cs typeface="Times New Roman"/>
                      </a:endParaRPr>
                    </a:p>
                  </a:txBody>
                  <a:tcPr marL="72957" marR="7295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10004"/>
                  </a:ext>
                </a:extLst>
              </a:tr>
              <a:tr h="649008">
                <a:tc vMerge="1">
                  <a:txBody>
                    <a:bodyPr/>
                    <a:lstStyle/>
                    <a:p>
                      <a:endParaRPr lang="zh-CN" altLang="en-US"/>
                    </a:p>
                  </a:txBody>
                  <a:tcPr/>
                </a:tc>
                <a:tc>
                  <a:txBody>
                    <a:bodyPr/>
                    <a:lstStyle/>
                    <a:p>
                      <a:pPr algn="ctr">
                        <a:spcAft>
                          <a:spcPts val="0"/>
                        </a:spcAft>
                      </a:pPr>
                      <a:r>
                        <a:rPr lang="en-US" sz="2000" kern="0" dirty="0">
                          <a:solidFill>
                            <a:srgbClr val="000000"/>
                          </a:solidFill>
                          <a:effectLst/>
                          <a:latin typeface="Times New Roman"/>
                          <a:ea typeface="宋体"/>
                          <a:cs typeface="Times New Roman"/>
                        </a:rPr>
                        <a:t>D=0.1cm</a:t>
                      </a:r>
                      <a:endParaRPr lang="zh-CN" sz="1800" kern="100" dirty="0">
                        <a:effectLst/>
                        <a:latin typeface="Calibri"/>
                        <a:ea typeface="宋体"/>
                        <a:cs typeface="Times New Roman"/>
                      </a:endParaRPr>
                    </a:p>
                  </a:txBody>
                  <a:tcPr marL="72957" marR="7295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F0D9"/>
                    </a:solidFill>
                  </a:tcPr>
                </a:tc>
                <a:tc>
                  <a:txBody>
                    <a:bodyPr/>
                    <a:lstStyle/>
                    <a:p>
                      <a:pPr algn="ctr">
                        <a:spcAft>
                          <a:spcPts val="0"/>
                        </a:spcAft>
                      </a:pPr>
                      <a:r>
                        <a:rPr lang="en-US" sz="2000" kern="0" dirty="0" err="1">
                          <a:solidFill>
                            <a:srgbClr val="000000"/>
                          </a:solidFill>
                          <a:effectLst/>
                          <a:latin typeface="Times New Roman"/>
                          <a:ea typeface="宋体"/>
                          <a:cs typeface="Times New Roman"/>
                        </a:rPr>
                        <a:t>NσD</a:t>
                      </a:r>
                      <a:endParaRPr lang="zh-CN" sz="1800" kern="100" dirty="0">
                        <a:effectLst/>
                        <a:latin typeface="Calibri"/>
                        <a:ea typeface="宋体"/>
                        <a:cs typeface="Times New Roman"/>
                      </a:endParaRPr>
                    </a:p>
                  </a:txBody>
                  <a:tcPr marL="72957" marR="7295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spcAft>
                          <a:spcPts val="0"/>
                        </a:spcAft>
                      </a:pPr>
                      <a:r>
                        <a:rPr lang="en-US" sz="2000" b="1" kern="0" dirty="0">
                          <a:solidFill>
                            <a:srgbClr val="FF0000"/>
                          </a:solidFill>
                          <a:effectLst/>
                          <a:latin typeface="Times New Roman"/>
                          <a:ea typeface="宋体"/>
                          <a:cs typeface="Times New Roman"/>
                        </a:rPr>
                        <a:t>19.12</a:t>
                      </a:r>
                      <a:endParaRPr lang="zh-CN" sz="1800" b="1" kern="100" dirty="0">
                        <a:effectLst/>
                        <a:latin typeface="Calibri"/>
                        <a:ea typeface="宋体"/>
                        <a:cs typeface="Times New Roman"/>
                      </a:endParaRPr>
                    </a:p>
                  </a:txBody>
                  <a:tcPr marL="72957" marR="7295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spcAft>
                          <a:spcPts val="0"/>
                        </a:spcAft>
                      </a:pPr>
                      <a:r>
                        <a:rPr lang="en-US" sz="2000" b="1" kern="0" dirty="0">
                          <a:solidFill>
                            <a:srgbClr val="FF0000"/>
                          </a:solidFill>
                          <a:effectLst/>
                          <a:latin typeface="Times New Roman"/>
                          <a:ea typeface="宋体"/>
                          <a:cs typeface="Times New Roman"/>
                        </a:rPr>
                        <a:t>0.26</a:t>
                      </a:r>
                      <a:endParaRPr lang="zh-CN" sz="1800" b="1" kern="100" dirty="0">
                        <a:effectLst/>
                        <a:latin typeface="Calibri"/>
                        <a:ea typeface="宋体"/>
                        <a:cs typeface="Times New Roman"/>
                      </a:endParaRPr>
                    </a:p>
                  </a:txBody>
                  <a:tcPr marL="72957" marR="7295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spcAft>
                          <a:spcPts val="0"/>
                        </a:spcAft>
                      </a:pPr>
                      <a:r>
                        <a:rPr lang="en-US" sz="2000" b="1" kern="0">
                          <a:solidFill>
                            <a:srgbClr val="FF0000"/>
                          </a:solidFill>
                          <a:effectLst/>
                          <a:latin typeface="Times New Roman"/>
                          <a:ea typeface="宋体"/>
                          <a:cs typeface="Times New Roman"/>
                        </a:rPr>
                        <a:t>0.030</a:t>
                      </a:r>
                      <a:endParaRPr lang="zh-CN" sz="1800" b="1" kern="100">
                        <a:effectLst/>
                        <a:latin typeface="Calibri"/>
                        <a:ea typeface="宋体"/>
                        <a:cs typeface="Times New Roman"/>
                      </a:endParaRPr>
                    </a:p>
                  </a:txBody>
                  <a:tcPr marL="72957" marR="7295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r h="745447">
                <a:tc vMerge="1">
                  <a:txBody>
                    <a:bodyPr/>
                    <a:lstStyle/>
                    <a:p>
                      <a:endParaRPr lang="zh-CN" altLang="en-US"/>
                    </a:p>
                  </a:txBody>
                  <a:tcPr/>
                </a:tc>
                <a:tc>
                  <a:txBody>
                    <a:bodyPr/>
                    <a:lstStyle/>
                    <a:p>
                      <a:pPr algn="ctr">
                        <a:spcAft>
                          <a:spcPts val="0"/>
                        </a:spcAft>
                      </a:pPr>
                      <a:r>
                        <a:rPr lang="en-US" sz="2000" kern="0" dirty="0">
                          <a:solidFill>
                            <a:srgbClr val="000000"/>
                          </a:solidFill>
                          <a:effectLst/>
                          <a:latin typeface="Times New Roman"/>
                          <a:ea typeface="宋体"/>
                          <a:cs typeface="Times New Roman"/>
                        </a:rPr>
                        <a:t>D=0.5cm</a:t>
                      </a:r>
                      <a:endParaRPr lang="zh-CN" sz="1800" kern="100" dirty="0">
                        <a:effectLst/>
                        <a:latin typeface="Calibri"/>
                        <a:ea typeface="宋体"/>
                        <a:cs typeface="Times New Roman"/>
                      </a:endParaRPr>
                    </a:p>
                  </a:txBody>
                  <a:tcPr marL="72957" marR="7295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F0D9"/>
                    </a:solidFill>
                  </a:tcPr>
                </a:tc>
                <a:tc>
                  <a:txBody>
                    <a:bodyPr/>
                    <a:lstStyle/>
                    <a:p>
                      <a:pPr algn="ctr">
                        <a:spcAft>
                          <a:spcPts val="0"/>
                        </a:spcAft>
                      </a:pPr>
                      <a:r>
                        <a:rPr lang="en-US" sz="2000" kern="0">
                          <a:solidFill>
                            <a:srgbClr val="000000"/>
                          </a:solidFill>
                          <a:effectLst/>
                          <a:latin typeface="Times New Roman"/>
                          <a:ea typeface="宋体"/>
                          <a:cs typeface="Times New Roman"/>
                        </a:rPr>
                        <a:t>NσD</a:t>
                      </a:r>
                      <a:endParaRPr lang="zh-CN" sz="1800" kern="100">
                        <a:effectLst/>
                        <a:latin typeface="Calibri"/>
                        <a:ea typeface="宋体"/>
                        <a:cs typeface="Times New Roman"/>
                      </a:endParaRPr>
                    </a:p>
                  </a:txBody>
                  <a:tcPr marL="72957" marR="7295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spcAft>
                          <a:spcPts val="0"/>
                        </a:spcAft>
                      </a:pPr>
                      <a:r>
                        <a:rPr lang="en-US" sz="2000" b="1" kern="0">
                          <a:solidFill>
                            <a:srgbClr val="FF0000"/>
                          </a:solidFill>
                          <a:effectLst/>
                          <a:latin typeface="Times New Roman"/>
                          <a:ea typeface="宋体"/>
                          <a:cs typeface="Times New Roman"/>
                        </a:rPr>
                        <a:t>95.60</a:t>
                      </a:r>
                      <a:endParaRPr lang="zh-CN" sz="1800" b="1" kern="100">
                        <a:effectLst/>
                        <a:latin typeface="Calibri"/>
                        <a:ea typeface="宋体"/>
                        <a:cs typeface="Times New Roman"/>
                      </a:endParaRPr>
                    </a:p>
                  </a:txBody>
                  <a:tcPr marL="72957" marR="7295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spcAft>
                          <a:spcPts val="0"/>
                        </a:spcAft>
                      </a:pPr>
                      <a:r>
                        <a:rPr lang="en-US" sz="2000" b="1" kern="0" dirty="0">
                          <a:solidFill>
                            <a:srgbClr val="FF0000"/>
                          </a:solidFill>
                          <a:effectLst/>
                          <a:latin typeface="Times New Roman"/>
                          <a:ea typeface="宋体"/>
                          <a:cs typeface="Times New Roman"/>
                        </a:rPr>
                        <a:t>1.29</a:t>
                      </a:r>
                      <a:endParaRPr lang="zh-CN" sz="1800" b="1" kern="100" dirty="0">
                        <a:effectLst/>
                        <a:latin typeface="Calibri"/>
                        <a:ea typeface="宋体"/>
                        <a:cs typeface="Times New Roman"/>
                      </a:endParaRPr>
                    </a:p>
                  </a:txBody>
                  <a:tcPr marL="72957" marR="7295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spcAft>
                          <a:spcPts val="0"/>
                        </a:spcAft>
                      </a:pPr>
                      <a:r>
                        <a:rPr lang="en-US" sz="2000" b="1" kern="0" dirty="0">
                          <a:solidFill>
                            <a:srgbClr val="FF0000"/>
                          </a:solidFill>
                          <a:effectLst/>
                          <a:latin typeface="Times New Roman"/>
                          <a:ea typeface="宋体"/>
                          <a:cs typeface="Times New Roman"/>
                        </a:rPr>
                        <a:t>0.15</a:t>
                      </a:r>
                      <a:endParaRPr lang="zh-CN" sz="1800" b="1" kern="100" dirty="0">
                        <a:effectLst/>
                        <a:latin typeface="Calibri"/>
                        <a:ea typeface="宋体"/>
                        <a:cs typeface="Times New Roman"/>
                      </a:endParaRPr>
                    </a:p>
                  </a:txBody>
                  <a:tcPr marL="72957" marR="7295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4573773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91F4F6D-94C8-442F-BB22-68C900A8EF7A}"/>
              </a:ext>
            </a:extLst>
          </p:cNvPr>
          <p:cNvSpPr>
            <a:spLocks noGrp="1"/>
          </p:cNvSpPr>
          <p:nvPr>
            <p:ph idx="13"/>
          </p:nvPr>
        </p:nvSpPr>
        <p:spPr>
          <a:solidFill>
            <a:schemeClr val="bg1">
              <a:lumMod val="95000"/>
            </a:schemeClr>
          </a:solidFill>
        </p:spPr>
        <p:txBody>
          <a:bodyPr>
            <a:normAutofit fontScale="92500" lnSpcReduction="10000"/>
          </a:bodyPr>
          <a:lstStyle/>
          <a:p>
            <a:r>
              <a:rPr lang="zh-CN" altLang="en-US" dirty="0"/>
              <a:t>第十二章 辐射测量方法</a:t>
            </a:r>
          </a:p>
        </p:txBody>
      </p:sp>
      <p:sp>
        <p:nvSpPr>
          <p:cNvPr id="3" name="内容占位符 2">
            <a:extLst>
              <a:ext uri="{FF2B5EF4-FFF2-40B4-BE49-F238E27FC236}">
                <a16:creationId xmlns:a16="http://schemas.microsoft.com/office/drawing/2014/main" id="{A75CAED3-680C-4758-9290-D7F83464047C}"/>
              </a:ext>
            </a:extLst>
          </p:cNvPr>
          <p:cNvSpPr>
            <a:spLocks noGrp="1"/>
          </p:cNvSpPr>
          <p:nvPr>
            <p:ph idx="14"/>
          </p:nvPr>
        </p:nvSpPr>
        <p:spPr>
          <a:solidFill>
            <a:schemeClr val="accent6">
              <a:lumMod val="20000"/>
              <a:lumOff val="80000"/>
            </a:schemeClr>
          </a:solidFill>
          <a:ln>
            <a:solidFill>
              <a:schemeClr val="bg1"/>
            </a:solidFill>
          </a:ln>
          <a:effectLst>
            <a:outerShdw blurRad="50800" dist="38100" dir="5400000" algn="t" rotWithShape="0">
              <a:prstClr val="black">
                <a:alpha val="40000"/>
              </a:prstClr>
            </a:outerShdw>
          </a:effectLst>
        </p:spPr>
        <p:txBody>
          <a:bodyPr vert="horz" lIns="91440" tIns="45720" rIns="91440" bIns="45720" rtlCol="0">
            <a:normAutofit fontScale="92500" lnSpcReduction="10000"/>
          </a:bodyPr>
          <a:lstStyle/>
          <a:p>
            <a:r>
              <a:rPr lang="en-US" altLang="zh-CN" dirty="0"/>
              <a:t>12.3 </a:t>
            </a:r>
            <a:r>
              <a:rPr lang="zh-CN" altLang="en-US" dirty="0"/>
              <a:t>能量测量</a:t>
            </a:r>
          </a:p>
        </p:txBody>
      </p:sp>
      <p:sp>
        <p:nvSpPr>
          <p:cNvPr id="4" name="内容占位符 3">
            <a:extLst>
              <a:ext uri="{FF2B5EF4-FFF2-40B4-BE49-F238E27FC236}">
                <a16:creationId xmlns:a16="http://schemas.microsoft.com/office/drawing/2014/main" id="{8CB15751-05D1-4CAC-9F8C-D89B3F972815}"/>
              </a:ext>
            </a:extLst>
          </p:cNvPr>
          <p:cNvSpPr>
            <a:spLocks noGrp="1"/>
          </p:cNvSpPr>
          <p:nvPr>
            <p:ph idx="15"/>
          </p:nvPr>
        </p:nvSpPr>
        <p:spPr>
          <a:xfrm>
            <a:off x="5170096" y="1"/>
            <a:ext cx="1516454" cy="284671"/>
          </a:xfrm>
          <a:solidFill>
            <a:schemeClr val="accent4">
              <a:lumMod val="20000"/>
              <a:lumOff val="80000"/>
            </a:schemeClr>
          </a:solidFill>
        </p:spPr>
        <p:txBody>
          <a:bodyPr>
            <a:normAutofit fontScale="92500" lnSpcReduction="10000"/>
          </a:bodyPr>
          <a:lstStyle/>
          <a:p>
            <a:r>
              <a:rPr lang="zh-CN" altLang="en-US" dirty="0"/>
              <a:t>三</a:t>
            </a:r>
            <a:r>
              <a:rPr lang="en-US" altLang="zh-CN" dirty="0"/>
              <a:t>.  </a:t>
            </a:r>
            <a:r>
              <a:rPr lang="el-GR" altLang="zh-CN" dirty="0"/>
              <a:t>γ</a:t>
            </a:r>
            <a:r>
              <a:rPr lang="zh-CN" altLang="en-US" dirty="0"/>
              <a:t>能谱分析</a:t>
            </a:r>
          </a:p>
        </p:txBody>
      </p:sp>
      <p:sp>
        <p:nvSpPr>
          <p:cNvPr id="6" name="内容占位符 5">
            <a:extLst>
              <a:ext uri="{FF2B5EF4-FFF2-40B4-BE49-F238E27FC236}">
                <a16:creationId xmlns:a16="http://schemas.microsoft.com/office/drawing/2014/main" id="{225DD959-7233-4906-B0F2-40D0DD5DFFD4}"/>
              </a:ext>
            </a:extLst>
          </p:cNvPr>
          <p:cNvSpPr>
            <a:spLocks noGrp="1"/>
          </p:cNvSpPr>
          <p:nvPr>
            <p:ph idx="16"/>
          </p:nvPr>
        </p:nvSpPr>
        <p:spPr>
          <a:xfrm>
            <a:off x="6722493" y="1"/>
            <a:ext cx="5469506" cy="284671"/>
          </a:xfrm>
          <a:solidFill>
            <a:srgbClr val="3366FF"/>
          </a:solidFill>
          <a:ln>
            <a:solidFill>
              <a:schemeClr val="bg1"/>
            </a:solidFill>
          </a:ln>
          <a:effectLst>
            <a:outerShdw blurRad="50800" dist="38100" dir="5400000" algn="t" rotWithShape="0">
              <a:prstClr val="black">
                <a:alpha val="40000"/>
              </a:prstClr>
            </a:outerShdw>
          </a:effectLst>
        </p:spPr>
        <p:txBody>
          <a:bodyPr vert="horz" lIns="91440" tIns="45720" rIns="91440" bIns="45720" rtlCol="0">
            <a:normAutofit fontScale="92500" lnSpcReduction="10000"/>
          </a:bodyPr>
          <a:lstStyle/>
          <a:p>
            <a:r>
              <a:rPr lang="zh-CN" altLang="en-US" b="1" dirty="0">
                <a:solidFill>
                  <a:srgbClr val="FFFF00"/>
                </a:solidFill>
              </a:rPr>
              <a:t>小结</a:t>
            </a:r>
            <a:r>
              <a:rPr lang="zh-CN" altLang="en-US" b="1">
                <a:solidFill>
                  <a:srgbClr val="FFFF00"/>
                </a:solidFill>
              </a:rPr>
              <a:t>（关于</a:t>
            </a:r>
            <a:r>
              <a:rPr lang="en-US" altLang="zh-CN" b="1" dirty="0">
                <a:solidFill>
                  <a:srgbClr val="FFFF00"/>
                </a:solidFill>
              </a:rPr>
              <a:t>γ</a:t>
            </a:r>
            <a:r>
              <a:rPr lang="zh-CN" altLang="en-US" b="1" dirty="0">
                <a:solidFill>
                  <a:srgbClr val="FFFF00"/>
                </a:solidFill>
              </a:rPr>
              <a:t>探测效率）</a:t>
            </a:r>
          </a:p>
        </p:txBody>
      </p:sp>
      <p:sp>
        <p:nvSpPr>
          <p:cNvPr id="10" name="内容占位符 2">
            <a:extLst>
              <a:ext uri="{FF2B5EF4-FFF2-40B4-BE49-F238E27FC236}">
                <a16:creationId xmlns:a16="http://schemas.microsoft.com/office/drawing/2014/main" id="{2A599D54-863A-465E-AB5F-C7ACA25B0944}"/>
              </a:ext>
            </a:extLst>
          </p:cNvPr>
          <p:cNvSpPr txBox="1">
            <a:spLocks/>
          </p:cNvSpPr>
          <p:nvPr/>
        </p:nvSpPr>
        <p:spPr>
          <a:xfrm>
            <a:off x="285750" y="692696"/>
            <a:ext cx="11714906" cy="5950251"/>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200000"/>
              </a:lnSpc>
              <a:spcAft>
                <a:spcPts val="3600"/>
              </a:spcAft>
            </a:pP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对</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γ</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的探测</a:t>
            </a:r>
            <a:r>
              <a:rPr lang="zh-CN" altLang="en-US" sz="20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效率</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，是由</a:t>
            </a:r>
            <a:r>
              <a:rPr lang="zh-CN" altLang="en-US" sz="20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三个因素的乘积</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决定的，</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N</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a:t>
            </a:r>
            <a:r>
              <a:rPr lang="el-GR" altLang="zh-CN" sz="2000" dirty="0">
                <a:latin typeface="Times New Roman" panose="02020603050405020304" pitchFamily="18" charset="0"/>
                <a:ea typeface="楷体" panose="02010609060101010101" pitchFamily="49" charset="-122"/>
                <a:cs typeface="Times New Roman" panose="02020603050405020304" pitchFamily="18" charset="0"/>
              </a:rPr>
              <a:t>σ</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和</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D</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0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N</a:t>
            </a:r>
            <a:r>
              <a:rPr lang="el-GR" altLang="zh-CN" sz="20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σ</a:t>
            </a:r>
            <a:r>
              <a:rPr lang="en-US" altLang="zh-CN" sz="20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D</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乘积大，则效率就高，反之就小。单独强调任何一个因素的贡献都是有失偏颇的。</a:t>
            </a:r>
            <a:endParaRPr lang="en-US" altLang="zh-CN" sz="2000" dirty="0">
              <a:latin typeface="Times New Roman" panose="02020603050405020304" pitchFamily="18" charset="0"/>
              <a:ea typeface="楷体" panose="02010609060101010101" pitchFamily="49" charset="-122"/>
              <a:cs typeface="Times New Roman" panose="02020603050405020304" pitchFamily="18" charset="0"/>
            </a:endParaRPr>
          </a:p>
          <a:p>
            <a:pPr>
              <a:lnSpc>
                <a:spcPct val="200000"/>
              </a:lnSpc>
              <a:spcAft>
                <a:spcPts val="3600"/>
              </a:spcAft>
            </a:pP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对</a:t>
            </a:r>
            <a:r>
              <a:rPr lang="zh-CN" altLang="en-US" sz="20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高能</a:t>
            </a:r>
            <a:r>
              <a:rPr lang="en-US" altLang="zh-CN" sz="20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γ</a:t>
            </a:r>
            <a:r>
              <a:rPr lang="zh-CN" altLang="en-US" sz="20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射线</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，选择</a:t>
            </a:r>
            <a:r>
              <a:rPr lang="zh-CN" altLang="en-US" sz="20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高</a:t>
            </a:r>
            <a:r>
              <a:rPr lang="en-US" altLang="zh-CN" sz="20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Z</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材料，使</a:t>
            </a:r>
            <a:r>
              <a:rPr lang="el-GR" altLang="zh-CN" sz="2000" dirty="0">
                <a:latin typeface="Times New Roman" panose="02020603050405020304" pitchFamily="18" charset="0"/>
                <a:ea typeface="楷体" panose="02010609060101010101" pitchFamily="49" charset="-122"/>
                <a:cs typeface="Times New Roman" panose="02020603050405020304" pitchFamily="18" charset="0"/>
              </a:rPr>
              <a:t>σ</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变大，再辅以适当的</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N</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和</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D</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，即可实现高效率。</a:t>
            </a:r>
            <a:endParaRPr lang="en-US" altLang="zh-CN" sz="2000" dirty="0">
              <a:latin typeface="Times New Roman" panose="02020603050405020304" pitchFamily="18" charset="0"/>
              <a:ea typeface="楷体" panose="02010609060101010101" pitchFamily="49" charset="-122"/>
              <a:cs typeface="Times New Roman" panose="02020603050405020304" pitchFamily="18" charset="0"/>
            </a:endParaRPr>
          </a:p>
          <a:p>
            <a:pPr>
              <a:lnSpc>
                <a:spcPct val="200000"/>
              </a:lnSpc>
              <a:spcAft>
                <a:spcPts val="3600"/>
              </a:spcAft>
            </a:pP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对于</a:t>
            </a:r>
            <a:r>
              <a:rPr lang="zh-CN" altLang="en-US" sz="20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低能</a:t>
            </a:r>
            <a:r>
              <a:rPr lang="en-US" altLang="zh-CN" sz="20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γ</a:t>
            </a:r>
            <a:r>
              <a:rPr lang="zh-CN" altLang="en-US" sz="20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射线</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，不论对什么</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Z</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a:t>
            </a:r>
            <a:r>
              <a:rPr lang="el-GR" altLang="zh-CN" sz="20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σ</a:t>
            </a:r>
            <a:r>
              <a:rPr lang="zh-CN" altLang="en-US" sz="20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已经不小</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，因此只要</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N</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和</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D</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也不是很小，则</a:t>
            </a:r>
            <a:r>
              <a:rPr lang="en-US" altLang="zh-CN" sz="20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N</a:t>
            </a:r>
            <a:r>
              <a:rPr lang="el-GR" altLang="zh-CN" sz="20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σ</a:t>
            </a:r>
            <a:r>
              <a:rPr lang="en-US" altLang="zh-CN" sz="20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D</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就</a:t>
            </a:r>
            <a:r>
              <a:rPr lang="zh-CN" altLang="en-US" sz="20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相当可观</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了，能够实现高的效率，此时</a:t>
            </a:r>
            <a:r>
              <a:rPr lang="zh-CN" altLang="en-US" sz="20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不必刻意</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选择</a:t>
            </a:r>
            <a:r>
              <a:rPr lang="zh-CN" altLang="en-US" sz="20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高原子序数</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和大体积探测器。</a:t>
            </a:r>
            <a:endParaRPr lang="en-US" altLang="zh-CN" sz="2000" dirty="0">
              <a:latin typeface="Times New Roman" panose="02020603050405020304" pitchFamily="18" charset="0"/>
              <a:ea typeface="楷体" panose="02010609060101010101" pitchFamily="49" charset="-122"/>
              <a:cs typeface="Times New Roman" panose="02020603050405020304" pitchFamily="18" charset="0"/>
            </a:endParaRPr>
          </a:p>
          <a:p>
            <a:pPr>
              <a:lnSpc>
                <a:spcPct val="200000"/>
              </a:lnSpc>
              <a:spcAft>
                <a:spcPts val="3600"/>
              </a:spcAft>
            </a:pP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甚至，选择了</a:t>
            </a:r>
            <a:r>
              <a:rPr lang="zh-CN" altLang="en-US" sz="20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高原子序数探测器</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，还会导致</a:t>
            </a:r>
            <a:r>
              <a:rPr lang="zh-CN" altLang="en-US" sz="20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不利</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的</a:t>
            </a:r>
            <a:r>
              <a:rPr lang="zh-CN" altLang="en-US" sz="20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后果</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a:t>
            </a:r>
          </a:p>
        </p:txBody>
      </p:sp>
    </p:spTree>
    <p:extLst>
      <p:ext uri="{BB962C8B-B14F-4D97-AF65-F5344CB8AC3E}">
        <p14:creationId xmlns:p14="http://schemas.microsoft.com/office/powerpoint/2010/main" val="42599675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91F4F6D-94C8-442F-BB22-68C900A8EF7A}"/>
              </a:ext>
            </a:extLst>
          </p:cNvPr>
          <p:cNvSpPr>
            <a:spLocks noGrp="1"/>
          </p:cNvSpPr>
          <p:nvPr>
            <p:ph idx="13"/>
          </p:nvPr>
        </p:nvSpPr>
        <p:spPr>
          <a:solidFill>
            <a:schemeClr val="bg1">
              <a:lumMod val="95000"/>
            </a:schemeClr>
          </a:solidFill>
        </p:spPr>
        <p:txBody>
          <a:bodyPr>
            <a:normAutofit fontScale="92500" lnSpcReduction="10000"/>
          </a:bodyPr>
          <a:lstStyle/>
          <a:p>
            <a:r>
              <a:rPr lang="zh-CN" altLang="en-US" dirty="0"/>
              <a:t>第十二章 辐射测量方法</a:t>
            </a:r>
          </a:p>
        </p:txBody>
      </p:sp>
      <p:sp>
        <p:nvSpPr>
          <p:cNvPr id="3" name="内容占位符 2">
            <a:extLst>
              <a:ext uri="{FF2B5EF4-FFF2-40B4-BE49-F238E27FC236}">
                <a16:creationId xmlns:a16="http://schemas.microsoft.com/office/drawing/2014/main" id="{A75CAED3-680C-4758-9290-D7F83464047C}"/>
              </a:ext>
            </a:extLst>
          </p:cNvPr>
          <p:cNvSpPr>
            <a:spLocks noGrp="1"/>
          </p:cNvSpPr>
          <p:nvPr>
            <p:ph idx="14"/>
          </p:nvPr>
        </p:nvSpPr>
        <p:spPr>
          <a:solidFill>
            <a:schemeClr val="accent6">
              <a:lumMod val="20000"/>
              <a:lumOff val="80000"/>
            </a:schemeClr>
          </a:solidFill>
          <a:ln>
            <a:solidFill>
              <a:schemeClr val="bg1"/>
            </a:solidFill>
          </a:ln>
          <a:effectLst>
            <a:outerShdw blurRad="50800" dist="38100" dir="5400000" algn="t" rotWithShape="0">
              <a:prstClr val="black">
                <a:alpha val="40000"/>
              </a:prstClr>
            </a:outerShdw>
          </a:effectLst>
        </p:spPr>
        <p:txBody>
          <a:bodyPr vert="horz" lIns="91440" tIns="45720" rIns="91440" bIns="45720" rtlCol="0">
            <a:normAutofit fontScale="92500" lnSpcReduction="10000"/>
          </a:bodyPr>
          <a:lstStyle/>
          <a:p>
            <a:r>
              <a:rPr lang="en-US" altLang="zh-CN" dirty="0"/>
              <a:t>12.3 </a:t>
            </a:r>
            <a:r>
              <a:rPr lang="zh-CN" altLang="en-US" dirty="0"/>
              <a:t>能量测量</a:t>
            </a:r>
          </a:p>
        </p:txBody>
      </p:sp>
      <p:sp>
        <p:nvSpPr>
          <p:cNvPr id="4" name="内容占位符 3">
            <a:extLst>
              <a:ext uri="{FF2B5EF4-FFF2-40B4-BE49-F238E27FC236}">
                <a16:creationId xmlns:a16="http://schemas.microsoft.com/office/drawing/2014/main" id="{8CB15751-05D1-4CAC-9F8C-D89B3F972815}"/>
              </a:ext>
            </a:extLst>
          </p:cNvPr>
          <p:cNvSpPr>
            <a:spLocks noGrp="1"/>
          </p:cNvSpPr>
          <p:nvPr>
            <p:ph idx="15"/>
          </p:nvPr>
        </p:nvSpPr>
        <p:spPr>
          <a:xfrm>
            <a:off x="5170096" y="1"/>
            <a:ext cx="1516454" cy="284671"/>
          </a:xfrm>
          <a:solidFill>
            <a:schemeClr val="accent4">
              <a:lumMod val="20000"/>
              <a:lumOff val="80000"/>
            </a:schemeClr>
          </a:solidFill>
        </p:spPr>
        <p:txBody>
          <a:bodyPr>
            <a:normAutofit fontScale="92500" lnSpcReduction="10000"/>
          </a:bodyPr>
          <a:lstStyle/>
          <a:p>
            <a:r>
              <a:rPr lang="zh-CN" altLang="en-US" dirty="0"/>
              <a:t>三</a:t>
            </a:r>
            <a:r>
              <a:rPr lang="en-US" altLang="zh-CN" dirty="0"/>
              <a:t>.  </a:t>
            </a:r>
            <a:r>
              <a:rPr lang="el-GR" altLang="zh-CN" dirty="0"/>
              <a:t>γ</a:t>
            </a:r>
            <a:r>
              <a:rPr lang="zh-CN" altLang="en-US" dirty="0"/>
              <a:t>能谱分析</a:t>
            </a:r>
          </a:p>
        </p:txBody>
      </p:sp>
      <p:sp>
        <p:nvSpPr>
          <p:cNvPr id="6" name="内容占位符 5">
            <a:extLst>
              <a:ext uri="{FF2B5EF4-FFF2-40B4-BE49-F238E27FC236}">
                <a16:creationId xmlns:a16="http://schemas.microsoft.com/office/drawing/2014/main" id="{225DD959-7233-4906-B0F2-40D0DD5DFFD4}"/>
              </a:ext>
            </a:extLst>
          </p:cNvPr>
          <p:cNvSpPr>
            <a:spLocks noGrp="1"/>
          </p:cNvSpPr>
          <p:nvPr>
            <p:ph idx="16"/>
          </p:nvPr>
        </p:nvSpPr>
        <p:spPr>
          <a:xfrm>
            <a:off x="6722493" y="1"/>
            <a:ext cx="5469506" cy="284671"/>
          </a:xfrm>
          <a:solidFill>
            <a:srgbClr val="FFFF00"/>
          </a:solidFill>
        </p:spPr>
        <p:txBody>
          <a:bodyPr>
            <a:normAutofit fontScale="92500" lnSpcReduction="10000"/>
          </a:bodyPr>
          <a:lstStyle/>
          <a:p>
            <a:r>
              <a:rPr lang="zh-CN" altLang="en-US" sz="1600" b="1" dirty="0">
                <a:solidFill>
                  <a:srgbClr val="0000FF"/>
                </a:solidFill>
                <a:latin typeface="Times New Roman" panose="02020603050405020304" pitchFamily="18" charset="0"/>
                <a:cs typeface="Times New Roman" panose="02020603050405020304" pitchFamily="18" charset="0"/>
              </a:rPr>
              <a:t>低能</a:t>
            </a:r>
            <a:r>
              <a:rPr lang="en-US" altLang="zh-CN" sz="1600" b="1" dirty="0">
                <a:solidFill>
                  <a:srgbClr val="0000FF"/>
                </a:solidFill>
                <a:latin typeface="Times New Roman" panose="02020603050405020304" pitchFamily="18" charset="0"/>
                <a:cs typeface="Times New Roman" panose="02020603050405020304" pitchFamily="18" charset="0"/>
              </a:rPr>
              <a:t>x</a:t>
            </a:r>
            <a:r>
              <a:rPr lang="zh-CN" altLang="en-US" sz="1600" b="1" dirty="0">
                <a:solidFill>
                  <a:srgbClr val="0000FF"/>
                </a:solidFill>
                <a:latin typeface="Times New Roman" panose="02020603050405020304" pitchFamily="18" charset="0"/>
                <a:cs typeface="Times New Roman" panose="02020603050405020304" pitchFamily="18" charset="0"/>
              </a:rPr>
              <a:t>、</a:t>
            </a:r>
            <a:r>
              <a:rPr lang="en-US" altLang="zh-CN" sz="1600" b="1" dirty="0">
                <a:solidFill>
                  <a:srgbClr val="0000FF"/>
                </a:solidFill>
                <a:latin typeface="Times New Roman" panose="02020603050405020304" pitchFamily="18" charset="0"/>
                <a:cs typeface="Times New Roman" panose="02020603050405020304" pitchFamily="18" charset="0"/>
              </a:rPr>
              <a:t>γ</a:t>
            </a:r>
            <a:r>
              <a:rPr lang="zh-CN" altLang="en-US" sz="1600" b="1" dirty="0">
                <a:solidFill>
                  <a:srgbClr val="0000FF"/>
                </a:solidFill>
                <a:latin typeface="Times New Roman" panose="02020603050405020304" pitchFamily="18" charset="0"/>
                <a:cs typeface="Times New Roman" panose="02020603050405020304" pitchFamily="18" charset="0"/>
              </a:rPr>
              <a:t>能谱的特点</a:t>
            </a:r>
          </a:p>
        </p:txBody>
      </p:sp>
      <p:pic>
        <p:nvPicPr>
          <p:cNvPr id="8" name="Picture 2" descr="x-escape">
            <a:extLst>
              <a:ext uri="{FF2B5EF4-FFF2-40B4-BE49-F238E27FC236}">
                <a16:creationId xmlns:a16="http://schemas.microsoft.com/office/drawing/2014/main" id="{23D3F411-8DA7-4496-AB64-66D06EC6413C}"/>
              </a:ext>
            </a:extLst>
          </p:cNvPr>
          <p:cNvPicPr>
            <a:picLocks noChangeAspect="1" noChangeArrowheads="1"/>
          </p:cNvPicPr>
          <p:nvPr/>
        </p:nvPicPr>
        <p:blipFill rotWithShape="1">
          <a:blip r:embed="rId2">
            <a:lum contrast="24000"/>
            <a:extLst>
              <a:ext uri="{28A0092B-C50C-407E-A947-70E740481C1C}">
                <a14:useLocalDpi xmlns:a14="http://schemas.microsoft.com/office/drawing/2010/main" val="0"/>
              </a:ext>
            </a:extLst>
          </a:blip>
          <a:srcRect l="8341" t="6919" r="7055" b="5868"/>
          <a:stretch/>
        </p:blipFill>
        <p:spPr bwMode="auto">
          <a:xfrm>
            <a:off x="1492838" y="447675"/>
            <a:ext cx="8606542" cy="6210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293364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91F4F6D-94C8-442F-BB22-68C900A8EF7A}"/>
              </a:ext>
            </a:extLst>
          </p:cNvPr>
          <p:cNvSpPr>
            <a:spLocks noGrp="1"/>
          </p:cNvSpPr>
          <p:nvPr>
            <p:ph idx="13"/>
          </p:nvPr>
        </p:nvSpPr>
        <p:spPr>
          <a:solidFill>
            <a:schemeClr val="bg1">
              <a:lumMod val="95000"/>
            </a:schemeClr>
          </a:solidFill>
        </p:spPr>
        <p:txBody>
          <a:bodyPr>
            <a:normAutofit fontScale="92500" lnSpcReduction="10000"/>
          </a:bodyPr>
          <a:lstStyle/>
          <a:p>
            <a:r>
              <a:rPr lang="zh-CN" altLang="en-US" dirty="0"/>
              <a:t>第十二章 辐射测量方法</a:t>
            </a:r>
          </a:p>
        </p:txBody>
      </p:sp>
      <p:sp>
        <p:nvSpPr>
          <p:cNvPr id="3" name="内容占位符 2">
            <a:extLst>
              <a:ext uri="{FF2B5EF4-FFF2-40B4-BE49-F238E27FC236}">
                <a16:creationId xmlns:a16="http://schemas.microsoft.com/office/drawing/2014/main" id="{A75CAED3-680C-4758-9290-D7F83464047C}"/>
              </a:ext>
            </a:extLst>
          </p:cNvPr>
          <p:cNvSpPr>
            <a:spLocks noGrp="1"/>
          </p:cNvSpPr>
          <p:nvPr>
            <p:ph idx="14"/>
          </p:nvPr>
        </p:nvSpPr>
        <p:spPr>
          <a:solidFill>
            <a:schemeClr val="accent6">
              <a:lumMod val="20000"/>
              <a:lumOff val="80000"/>
            </a:schemeClr>
          </a:solidFill>
          <a:ln>
            <a:solidFill>
              <a:schemeClr val="bg1"/>
            </a:solidFill>
          </a:ln>
          <a:effectLst>
            <a:outerShdw blurRad="50800" dist="38100" dir="5400000" algn="t" rotWithShape="0">
              <a:prstClr val="black">
                <a:alpha val="40000"/>
              </a:prstClr>
            </a:outerShdw>
          </a:effectLst>
        </p:spPr>
        <p:txBody>
          <a:bodyPr vert="horz" lIns="91440" tIns="45720" rIns="91440" bIns="45720" rtlCol="0">
            <a:normAutofit fontScale="92500" lnSpcReduction="10000"/>
          </a:bodyPr>
          <a:lstStyle/>
          <a:p>
            <a:r>
              <a:rPr lang="en-US" altLang="zh-CN" dirty="0"/>
              <a:t>12.3 </a:t>
            </a:r>
            <a:r>
              <a:rPr lang="zh-CN" altLang="en-US" dirty="0"/>
              <a:t>能量测量</a:t>
            </a:r>
          </a:p>
        </p:txBody>
      </p:sp>
      <p:sp>
        <p:nvSpPr>
          <p:cNvPr id="4" name="内容占位符 3">
            <a:extLst>
              <a:ext uri="{FF2B5EF4-FFF2-40B4-BE49-F238E27FC236}">
                <a16:creationId xmlns:a16="http://schemas.microsoft.com/office/drawing/2014/main" id="{8CB15751-05D1-4CAC-9F8C-D89B3F972815}"/>
              </a:ext>
            </a:extLst>
          </p:cNvPr>
          <p:cNvSpPr>
            <a:spLocks noGrp="1"/>
          </p:cNvSpPr>
          <p:nvPr>
            <p:ph idx="15"/>
          </p:nvPr>
        </p:nvSpPr>
        <p:spPr>
          <a:xfrm>
            <a:off x="5170096" y="1"/>
            <a:ext cx="1516454" cy="284671"/>
          </a:xfrm>
          <a:solidFill>
            <a:schemeClr val="accent4">
              <a:lumMod val="20000"/>
              <a:lumOff val="80000"/>
            </a:schemeClr>
          </a:solidFill>
        </p:spPr>
        <p:txBody>
          <a:bodyPr>
            <a:normAutofit fontScale="92500" lnSpcReduction="10000"/>
          </a:bodyPr>
          <a:lstStyle/>
          <a:p>
            <a:r>
              <a:rPr lang="zh-CN" altLang="en-US" dirty="0"/>
              <a:t>三</a:t>
            </a:r>
            <a:r>
              <a:rPr lang="en-US" altLang="zh-CN" dirty="0"/>
              <a:t>.  </a:t>
            </a:r>
            <a:r>
              <a:rPr lang="el-GR" altLang="zh-CN" dirty="0"/>
              <a:t>γ</a:t>
            </a:r>
            <a:r>
              <a:rPr lang="zh-CN" altLang="en-US" dirty="0"/>
              <a:t>能谱分析</a:t>
            </a:r>
          </a:p>
        </p:txBody>
      </p:sp>
      <p:sp>
        <p:nvSpPr>
          <p:cNvPr id="6" name="内容占位符 5">
            <a:extLst>
              <a:ext uri="{FF2B5EF4-FFF2-40B4-BE49-F238E27FC236}">
                <a16:creationId xmlns:a16="http://schemas.microsoft.com/office/drawing/2014/main" id="{225DD959-7233-4906-B0F2-40D0DD5DFFD4}"/>
              </a:ext>
            </a:extLst>
          </p:cNvPr>
          <p:cNvSpPr>
            <a:spLocks noGrp="1"/>
          </p:cNvSpPr>
          <p:nvPr>
            <p:ph idx="16"/>
          </p:nvPr>
        </p:nvSpPr>
        <p:spPr>
          <a:xfrm>
            <a:off x="6722493" y="1"/>
            <a:ext cx="5469506" cy="284671"/>
          </a:xfrm>
          <a:solidFill>
            <a:srgbClr val="FFFF00"/>
          </a:solidFill>
        </p:spPr>
        <p:txBody>
          <a:bodyPr>
            <a:normAutofit fontScale="92500" lnSpcReduction="10000"/>
          </a:bodyPr>
          <a:lstStyle/>
          <a:p>
            <a:r>
              <a:rPr lang="zh-CN" altLang="en-US" sz="1600" b="1" dirty="0">
                <a:solidFill>
                  <a:srgbClr val="0000FF"/>
                </a:solidFill>
                <a:latin typeface="Times New Roman" panose="02020603050405020304" pitchFamily="18" charset="0"/>
                <a:cs typeface="Times New Roman" panose="02020603050405020304" pitchFamily="18" charset="0"/>
              </a:rPr>
              <a:t>低能</a:t>
            </a:r>
            <a:r>
              <a:rPr lang="en-US" altLang="zh-CN" sz="1600" b="1" dirty="0">
                <a:solidFill>
                  <a:srgbClr val="0000FF"/>
                </a:solidFill>
                <a:latin typeface="Times New Roman" panose="02020603050405020304" pitchFamily="18" charset="0"/>
                <a:cs typeface="Times New Roman" panose="02020603050405020304" pitchFamily="18" charset="0"/>
              </a:rPr>
              <a:t>x</a:t>
            </a:r>
            <a:r>
              <a:rPr lang="zh-CN" altLang="en-US" sz="1600" b="1" dirty="0">
                <a:solidFill>
                  <a:srgbClr val="0000FF"/>
                </a:solidFill>
                <a:latin typeface="Times New Roman" panose="02020603050405020304" pitchFamily="18" charset="0"/>
                <a:cs typeface="Times New Roman" panose="02020603050405020304" pitchFamily="18" charset="0"/>
              </a:rPr>
              <a:t>、</a:t>
            </a:r>
            <a:r>
              <a:rPr lang="en-US" altLang="zh-CN" sz="1600" b="1" dirty="0">
                <a:solidFill>
                  <a:srgbClr val="0000FF"/>
                </a:solidFill>
                <a:latin typeface="Times New Roman" panose="02020603050405020304" pitchFamily="18" charset="0"/>
                <a:cs typeface="Times New Roman" panose="02020603050405020304" pitchFamily="18" charset="0"/>
              </a:rPr>
              <a:t>γ</a:t>
            </a:r>
            <a:r>
              <a:rPr lang="zh-CN" altLang="en-US" sz="1600" b="1" dirty="0">
                <a:solidFill>
                  <a:srgbClr val="0000FF"/>
                </a:solidFill>
                <a:latin typeface="Times New Roman" panose="02020603050405020304" pitchFamily="18" charset="0"/>
                <a:cs typeface="Times New Roman" panose="02020603050405020304" pitchFamily="18" charset="0"/>
              </a:rPr>
              <a:t>能谱的特点</a:t>
            </a:r>
          </a:p>
        </p:txBody>
      </p:sp>
      <p:sp>
        <p:nvSpPr>
          <p:cNvPr id="7" name="Text Box 4">
            <a:extLst>
              <a:ext uri="{FF2B5EF4-FFF2-40B4-BE49-F238E27FC236}">
                <a16:creationId xmlns:a16="http://schemas.microsoft.com/office/drawing/2014/main" id="{9393D549-B8FE-4803-B980-FE10D1AD9C57}"/>
              </a:ext>
            </a:extLst>
          </p:cNvPr>
          <p:cNvSpPr txBox="1">
            <a:spLocks noChangeArrowheads="1"/>
          </p:cNvSpPr>
          <p:nvPr/>
        </p:nvSpPr>
        <p:spPr bwMode="auto">
          <a:xfrm>
            <a:off x="333450" y="783460"/>
            <a:ext cx="7563328" cy="4612096"/>
          </a:xfrm>
          <a:prstGeom prst="rect">
            <a:avLst/>
          </a:prstGeom>
          <a:noFill/>
          <a:ln w="9525">
            <a:solidFill>
              <a:srgbClr val="66FF33"/>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a:lnSpc>
                <a:spcPct val="200000"/>
              </a:lnSpc>
              <a:spcBef>
                <a:spcPct val="10000"/>
              </a:spcBef>
              <a:spcAft>
                <a:spcPts val="1200"/>
              </a:spcAft>
              <a:buFont typeface="Arial" panose="020B0604020202020204" pitchFamily="34" charset="0"/>
              <a:buChar char="•"/>
              <a:defRPr/>
            </a:pPr>
            <a:r>
              <a:rPr lang="zh-CN" altLang="en-US" sz="2000" b="1" dirty="0">
                <a:solidFill>
                  <a:srgbClr val="FF0000"/>
                </a:solidFill>
                <a:latin typeface="黑体" panose="02010609060101010101" pitchFamily="49" charset="-122"/>
                <a:ea typeface="黑体" panose="02010609060101010101" pitchFamily="49" charset="-122"/>
                <a:cs typeface="Times New Roman" panose="02020603050405020304" pitchFamily="18" charset="0"/>
              </a:rPr>
              <a:t>减少窗吸收</a:t>
            </a:r>
            <a:r>
              <a:rPr lang="en-US" altLang="zh-CN" sz="2000"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用铍窗正比计数器、 铍窗</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Si(Li)</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探测器测量。</a:t>
            </a:r>
          </a:p>
          <a:p>
            <a:pPr marL="342900" indent="-342900">
              <a:lnSpc>
                <a:spcPct val="200000"/>
              </a:lnSpc>
              <a:spcBef>
                <a:spcPct val="10000"/>
              </a:spcBef>
              <a:spcAft>
                <a:spcPts val="1200"/>
              </a:spcAft>
              <a:buFont typeface="Arial" panose="020B0604020202020204" pitchFamily="34" charset="0"/>
              <a:buChar char="•"/>
              <a:defRPr/>
            </a:pPr>
            <a:r>
              <a:rPr lang="zh-CN" altLang="en-US" sz="2000" b="1" dirty="0">
                <a:solidFill>
                  <a:srgbClr val="FF0000"/>
                </a:solidFill>
                <a:latin typeface="黑体" panose="02010609060101010101" pitchFamily="49" charset="-122"/>
                <a:ea typeface="黑体" panose="02010609060101010101" pitchFamily="49" charset="-122"/>
                <a:cs typeface="Times New Roman" panose="02020603050405020304" pitchFamily="18" charset="0"/>
                <a:sym typeface="Symbol" pitchFamily="18" charset="2"/>
              </a:rPr>
              <a:t>光电效应</a:t>
            </a:r>
            <a:r>
              <a:rPr lang="en-US" altLang="zh-CN" sz="2000" b="1" dirty="0">
                <a:solidFill>
                  <a:srgbClr val="FF0000"/>
                </a:solidFill>
                <a:latin typeface="黑体" panose="02010609060101010101" pitchFamily="49" charset="-122"/>
                <a:ea typeface="黑体" panose="02010609060101010101" pitchFamily="49" charset="-122"/>
                <a:cs typeface="Times New Roman" panose="02020603050405020304" pitchFamily="18" charset="0"/>
                <a:sym typeface="Symbol" pitchFamily="18" charset="2"/>
              </a:rPr>
              <a:t>——</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sym typeface="Symbol" pitchFamily="18" charset="2"/>
              </a:rPr>
              <a:t>探测</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低能</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X</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射线和</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sym typeface="Symbol" pitchFamily="18" charset="2"/>
              </a:rPr>
              <a:t>射线的主要相互作用。</a:t>
            </a:r>
            <a:endParaRPr lang="en-US" altLang="zh-CN" sz="2000" dirty="0">
              <a:latin typeface="Times New Roman" panose="02020603050405020304" pitchFamily="18" charset="0"/>
              <a:ea typeface="楷体" panose="02010609060101010101" pitchFamily="49" charset="-122"/>
              <a:cs typeface="Times New Roman" panose="02020603050405020304" pitchFamily="18" charset="0"/>
              <a:sym typeface="Symbol" pitchFamily="18" charset="2"/>
            </a:endParaRPr>
          </a:p>
          <a:p>
            <a:pPr marL="342900" lvl="1" indent="-342900">
              <a:lnSpc>
                <a:spcPct val="200000"/>
              </a:lnSpc>
              <a:spcBef>
                <a:spcPct val="10000"/>
              </a:spcBef>
              <a:spcAft>
                <a:spcPts val="1200"/>
              </a:spcAft>
              <a:buFont typeface="Arial" panose="020B0604020202020204" pitchFamily="34" charset="0"/>
              <a:buChar char="•"/>
              <a:defRPr/>
            </a:pPr>
            <a:r>
              <a:rPr lang="zh-CN" altLang="en-US" sz="2000" dirty="0">
                <a:latin typeface="Times New Roman" panose="02020603050405020304" pitchFamily="18" charset="0"/>
                <a:ea typeface="楷体" panose="02010609060101010101" pitchFamily="49" charset="-122"/>
                <a:cs typeface="Times New Roman" panose="02020603050405020304" pitchFamily="18" charset="0"/>
                <a:sym typeface="Symbol" pitchFamily="18" charset="2"/>
              </a:rPr>
              <a:t>有明显的</a:t>
            </a:r>
            <a:r>
              <a:rPr lang="en-US" altLang="zh-CN" sz="20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sym typeface="Symbol" pitchFamily="18" charset="2"/>
              </a:rPr>
              <a:t>X</a:t>
            </a:r>
            <a:r>
              <a:rPr lang="zh-CN" altLang="en-US" sz="2000" b="1" dirty="0">
                <a:solidFill>
                  <a:srgbClr val="FF0000"/>
                </a:solidFill>
                <a:latin typeface="黑体" panose="02010609060101010101" pitchFamily="49" charset="-122"/>
                <a:ea typeface="黑体" panose="02010609060101010101" pitchFamily="49" charset="-122"/>
                <a:cs typeface="Times New Roman" panose="02020603050405020304" pitchFamily="18" charset="0"/>
                <a:sym typeface="Symbol" pitchFamily="18" charset="2"/>
              </a:rPr>
              <a:t>射线逃逸峰（光电峰）</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sym typeface="Symbol" pitchFamily="18" charset="2"/>
              </a:rPr>
              <a:t>，由探测器介质决定：</a:t>
            </a:r>
            <a:endParaRPr lang="en-US" altLang="zh-CN" sz="2000" dirty="0">
              <a:latin typeface="Times New Roman" panose="02020603050405020304" pitchFamily="18" charset="0"/>
              <a:ea typeface="楷体" panose="02010609060101010101" pitchFamily="49" charset="-122"/>
              <a:cs typeface="Times New Roman" panose="02020603050405020304" pitchFamily="18" charset="0"/>
              <a:sym typeface="Symbol" pitchFamily="18" charset="2"/>
            </a:endParaRPr>
          </a:p>
          <a:p>
            <a:pPr lvl="1">
              <a:lnSpc>
                <a:spcPct val="200000"/>
              </a:lnSpc>
              <a:spcBef>
                <a:spcPct val="10000"/>
              </a:spcBef>
              <a:spcAft>
                <a:spcPts val="1200"/>
              </a:spcAft>
              <a:buFontTx/>
              <a:buChar char="•"/>
            </a:pP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碘逃逸</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28.6keV</a:t>
            </a:r>
          </a:p>
          <a:p>
            <a:pPr lvl="1">
              <a:lnSpc>
                <a:spcPct val="200000"/>
              </a:lnSpc>
              <a:spcBef>
                <a:spcPct val="10000"/>
              </a:spcBef>
              <a:spcAft>
                <a:spcPts val="1200"/>
              </a:spcAft>
              <a:buFontTx/>
              <a:buChar char="•"/>
            </a:pP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锗逃逸</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9.89keV</a:t>
            </a:r>
          </a:p>
          <a:p>
            <a:pPr lvl="1">
              <a:lnSpc>
                <a:spcPct val="200000"/>
              </a:lnSpc>
              <a:spcBef>
                <a:spcPct val="10000"/>
              </a:spcBef>
              <a:spcAft>
                <a:spcPts val="1200"/>
              </a:spcAft>
              <a:buFontTx/>
              <a:buChar char="•"/>
            </a:pP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硅逃逸</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1.74keV</a:t>
            </a:r>
            <a:endParaRPr lang="zh-CN" altLang="en-US" sz="2000"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9" name="Picture 6" descr="12-28">
            <a:extLst>
              <a:ext uri="{FF2B5EF4-FFF2-40B4-BE49-F238E27FC236}">
                <a16:creationId xmlns:a16="http://schemas.microsoft.com/office/drawing/2014/main" id="{976FC19A-2CF0-43DD-BBC0-A638439DE91B}"/>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 r="-1191"/>
          <a:stretch/>
        </p:blipFill>
        <p:spPr bwMode="auto">
          <a:xfrm>
            <a:off x="8837637" y="2727505"/>
            <a:ext cx="2811438" cy="4130494"/>
          </a:xfrm>
          <a:prstGeom prst="rect">
            <a:avLst/>
          </a:prstGeom>
          <a:solidFill>
            <a:srgbClr val="CCFFCC"/>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10" name="Picture 2">
            <a:extLst>
              <a:ext uri="{FF2B5EF4-FFF2-40B4-BE49-F238E27FC236}">
                <a16:creationId xmlns:a16="http://schemas.microsoft.com/office/drawing/2014/main" id="{EDE20D47-B152-45BE-85E3-22AAED5047C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23468" y="284672"/>
            <a:ext cx="3682413" cy="22469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734965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6">
            <a:extLst>
              <a:ext uri="{FF2B5EF4-FFF2-40B4-BE49-F238E27FC236}">
                <a16:creationId xmlns:a16="http://schemas.microsoft.com/office/drawing/2014/main" id="{E8F38B39-DB10-4F92-8E29-B9B01BA9BE96}"/>
              </a:ext>
            </a:extLst>
          </p:cNvPr>
          <p:cNvGrpSpPr>
            <a:grpSpLocks/>
          </p:cNvGrpSpPr>
          <p:nvPr/>
        </p:nvGrpSpPr>
        <p:grpSpPr bwMode="auto">
          <a:xfrm>
            <a:off x="5591944" y="404664"/>
            <a:ext cx="4643437" cy="3243262"/>
            <a:chOff x="0" y="2251"/>
            <a:chExt cx="2925" cy="2043"/>
          </a:xfrm>
        </p:grpSpPr>
        <p:graphicFrame>
          <p:nvGraphicFramePr>
            <p:cNvPr id="23" name="Object 6">
              <a:extLst>
                <a:ext uri="{FF2B5EF4-FFF2-40B4-BE49-F238E27FC236}">
                  <a16:creationId xmlns:a16="http://schemas.microsoft.com/office/drawing/2014/main" id="{ECA59B84-C931-4114-A952-24D43DD037CF}"/>
                </a:ext>
              </a:extLst>
            </p:cNvPr>
            <p:cNvGraphicFramePr>
              <a:graphicFrameLocks noChangeAspect="1"/>
            </p:cNvGraphicFramePr>
            <p:nvPr/>
          </p:nvGraphicFramePr>
          <p:xfrm>
            <a:off x="0" y="2251"/>
            <a:ext cx="2925" cy="2043"/>
          </p:xfrm>
          <a:graphic>
            <a:graphicData uri="http://schemas.openxmlformats.org/presentationml/2006/ole">
              <mc:AlternateContent xmlns:mc="http://schemas.openxmlformats.org/markup-compatibility/2006">
                <mc:Choice xmlns:v="urn:schemas-microsoft-com:vml" Requires="v">
                  <p:oleObj spid="_x0000_s501772" name="Graph" r:id="rId3" imgW="4156253" imgH="2901696" progId="Origin50.Graph">
                    <p:embed/>
                  </p:oleObj>
                </mc:Choice>
                <mc:Fallback>
                  <p:oleObj name="Graph" r:id="rId3" imgW="4156253" imgH="2901696" progId="Origin50.Graph">
                    <p:embed/>
                    <p:pic>
                      <p:nvPicPr>
                        <p:cNvPr id="23" name="Object 6">
                          <a:extLst>
                            <a:ext uri="{FF2B5EF4-FFF2-40B4-BE49-F238E27FC236}">
                              <a16:creationId xmlns:a16="http://schemas.microsoft.com/office/drawing/2014/main" id="{ECA59B84-C931-4114-A952-24D43DD037C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4774" t="4759" r="4774" b="4759"/>
                        <a:stretch>
                          <a:fillRect/>
                        </a:stretch>
                      </p:blipFill>
                      <p:spPr bwMode="auto">
                        <a:xfrm>
                          <a:off x="0" y="2251"/>
                          <a:ext cx="2925" cy="2043"/>
                        </a:xfrm>
                        <a:prstGeom prst="rect">
                          <a:avLst/>
                        </a:prstGeom>
                        <a:noFill/>
                        <a:ln>
                          <a:noFill/>
                        </a:ln>
                        <a:effectLst/>
                        <a:extLst>
                          <a:ext uri="{909E8E84-426E-40DD-AFC4-6F175D3DCCD1}">
                            <a14:hiddenFill xmlns:a14="http://schemas.microsoft.com/office/drawing/2010/main">
                              <a:solidFill>
                                <a:schemeClr val="bg2"/>
                              </a:solidFill>
                            </a14:hiddenFill>
                          </a:ext>
                          <a:ext uri="{91240B29-F687-4F45-9708-019B960494DF}">
                            <a14:hiddenLine xmlns:a14="http://schemas.microsoft.com/office/drawing/2010/main" w="19050" algn="ctr">
                              <a:solidFill>
                                <a:srgbClr val="66FF33"/>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4" name="Text Box 22">
              <a:extLst>
                <a:ext uri="{FF2B5EF4-FFF2-40B4-BE49-F238E27FC236}">
                  <a16:creationId xmlns:a16="http://schemas.microsoft.com/office/drawing/2014/main" id="{068ADAC9-E937-4A4E-916C-0B8A7DE59DB8}"/>
                </a:ext>
              </a:extLst>
            </p:cNvPr>
            <p:cNvSpPr txBox="1">
              <a:spLocks noChangeArrowheads="1"/>
            </p:cNvSpPr>
            <p:nvPr/>
          </p:nvSpPr>
          <p:spPr bwMode="auto">
            <a:xfrm>
              <a:off x="476" y="2795"/>
              <a:ext cx="1088" cy="243"/>
            </a:xfrm>
            <a:prstGeom prst="rect">
              <a:avLst/>
            </a:prstGeom>
            <a:solidFill>
              <a:srgbClr val="FFFF00"/>
            </a:solidFill>
            <a:ln w="19050"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2057400" indent="-2057400" eaLnBrk="0" hangingPunct="0">
                <a:defRPr kumimoji="1">
                  <a:solidFill>
                    <a:schemeClr val="tx1"/>
                  </a:solidFill>
                  <a:latin typeface="Times New Roman" pitchFamily="18" charset="0"/>
                  <a:ea typeface="华文仿宋" pitchFamily="2" charset="-122"/>
                </a:defRPr>
              </a:lvl1pPr>
              <a:lvl2pPr marL="742950" indent="-285750" eaLnBrk="0" hangingPunct="0">
                <a:defRPr kumimoji="1">
                  <a:solidFill>
                    <a:schemeClr val="tx1"/>
                  </a:solidFill>
                  <a:latin typeface="Times New Roman" pitchFamily="18" charset="0"/>
                  <a:ea typeface="华文仿宋" pitchFamily="2" charset="-122"/>
                </a:defRPr>
              </a:lvl2pPr>
              <a:lvl3pPr marL="1143000" indent="-228600" eaLnBrk="0" hangingPunct="0">
                <a:defRPr kumimoji="1">
                  <a:solidFill>
                    <a:schemeClr val="tx1"/>
                  </a:solidFill>
                  <a:latin typeface="Times New Roman" pitchFamily="18" charset="0"/>
                  <a:ea typeface="华文仿宋" pitchFamily="2" charset="-122"/>
                </a:defRPr>
              </a:lvl3pPr>
              <a:lvl4pPr marL="1600200" indent="-228600" eaLnBrk="0" hangingPunct="0">
                <a:defRPr kumimoji="1">
                  <a:solidFill>
                    <a:schemeClr val="tx1"/>
                  </a:solidFill>
                  <a:latin typeface="Times New Roman" pitchFamily="18" charset="0"/>
                  <a:ea typeface="华文仿宋" pitchFamily="2" charset="-122"/>
                </a:defRPr>
              </a:lvl4pPr>
              <a:lvl5pPr marL="2057400" indent="-228600" eaLnBrk="0" hangingPunct="0">
                <a:defRPr kumimoji="1">
                  <a:solidFill>
                    <a:schemeClr val="tx1"/>
                  </a:solidFill>
                  <a:latin typeface="Times New Roman" pitchFamily="18" charset="0"/>
                  <a:ea typeface="华文仿宋" pitchFamily="2" charset="-122"/>
                </a:defRPr>
              </a:lvl5pPr>
              <a:lvl6pPr marL="2514600" indent="-228600" eaLnBrk="0" fontAlgn="base" hangingPunct="0">
                <a:spcBef>
                  <a:spcPct val="20000"/>
                </a:spcBef>
                <a:spcAft>
                  <a:spcPct val="0"/>
                </a:spcAft>
                <a:defRPr kumimoji="1">
                  <a:solidFill>
                    <a:schemeClr val="tx1"/>
                  </a:solidFill>
                  <a:latin typeface="Times New Roman" pitchFamily="18" charset="0"/>
                  <a:ea typeface="华文仿宋" pitchFamily="2" charset="-122"/>
                </a:defRPr>
              </a:lvl6pPr>
              <a:lvl7pPr marL="2971800" indent="-228600" eaLnBrk="0" fontAlgn="base" hangingPunct="0">
                <a:spcBef>
                  <a:spcPct val="20000"/>
                </a:spcBef>
                <a:spcAft>
                  <a:spcPct val="0"/>
                </a:spcAft>
                <a:defRPr kumimoji="1">
                  <a:solidFill>
                    <a:schemeClr val="tx1"/>
                  </a:solidFill>
                  <a:latin typeface="Times New Roman" pitchFamily="18" charset="0"/>
                  <a:ea typeface="华文仿宋" pitchFamily="2" charset="-122"/>
                </a:defRPr>
              </a:lvl7pPr>
              <a:lvl8pPr marL="3429000" indent="-228600" eaLnBrk="0" fontAlgn="base" hangingPunct="0">
                <a:spcBef>
                  <a:spcPct val="20000"/>
                </a:spcBef>
                <a:spcAft>
                  <a:spcPct val="0"/>
                </a:spcAft>
                <a:defRPr kumimoji="1">
                  <a:solidFill>
                    <a:schemeClr val="tx1"/>
                  </a:solidFill>
                  <a:latin typeface="Times New Roman" pitchFamily="18" charset="0"/>
                  <a:ea typeface="华文仿宋" pitchFamily="2" charset="-122"/>
                </a:defRPr>
              </a:lvl8pPr>
              <a:lvl9pPr marL="3886200" indent="-228600" eaLnBrk="0" fontAlgn="base" hangingPunct="0">
                <a:spcBef>
                  <a:spcPct val="20000"/>
                </a:spcBef>
                <a:spcAft>
                  <a:spcPct val="0"/>
                </a:spcAft>
                <a:defRPr kumimoji="1">
                  <a:solidFill>
                    <a:schemeClr val="tx1"/>
                  </a:solidFill>
                  <a:latin typeface="Times New Roman" pitchFamily="18" charset="0"/>
                  <a:ea typeface="华文仿宋" pitchFamily="2" charset="-122"/>
                </a:defRPr>
              </a:lvl9pPr>
            </a:lstStyle>
            <a:p>
              <a:pPr eaLnBrk="1" hangingPunct="1"/>
              <a:r>
                <a:rPr lang="en-US" altLang="zh-CN"/>
                <a:t>30keV</a:t>
              </a:r>
              <a:r>
                <a:rPr lang="zh-CN" altLang="en-US"/>
                <a:t>光子入射</a:t>
              </a:r>
            </a:p>
          </p:txBody>
        </p:sp>
      </p:grpSp>
      <p:grpSp>
        <p:nvGrpSpPr>
          <p:cNvPr id="25" name="Group 27">
            <a:extLst>
              <a:ext uri="{FF2B5EF4-FFF2-40B4-BE49-F238E27FC236}">
                <a16:creationId xmlns:a16="http://schemas.microsoft.com/office/drawing/2014/main" id="{3E057FEE-0E63-4603-8607-E8C6CD69A74C}"/>
              </a:ext>
            </a:extLst>
          </p:cNvPr>
          <p:cNvGrpSpPr>
            <a:grpSpLocks/>
          </p:cNvGrpSpPr>
          <p:nvPr/>
        </p:nvGrpSpPr>
        <p:grpSpPr bwMode="auto">
          <a:xfrm>
            <a:off x="1091381" y="404664"/>
            <a:ext cx="4643438" cy="3243262"/>
            <a:chOff x="2835" y="2251"/>
            <a:chExt cx="2925" cy="2043"/>
          </a:xfrm>
        </p:grpSpPr>
        <p:graphicFrame>
          <p:nvGraphicFramePr>
            <p:cNvPr id="26" name="Object 7">
              <a:extLst>
                <a:ext uri="{FF2B5EF4-FFF2-40B4-BE49-F238E27FC236}">
                  <a16:creationId xmlns:a16="http://schemas.microsoft.com/office/drawing/2014/main" id="{2D5C8FD9-145E-4E8D-8560-D2453A5BBB25}"/>
                </a:ext>
              </a:extLst>
            </p:cNvPr>
            <p:cNvGraphicFramePr>
              <a:graphicFrameLocks noChangeAspect="1"/>
            </p:cNvGraphicFramePr>
            <p:nvPr/>
          </p:nvGraphicFramePr>
          <p:xfrm>
            <a:off x="2835" y="2251"/>
            <a:ext cx="2925" cy="2043"/>
          </p:xfrm>
          <a:graphic>
            <a:graphicData uri="http://schemas.openxmlformats.org/presentationml/2006/ole">
              <mc:AlternateContent xmlns:mc="http://schemas.openxmlformats.org/markup-compatibility/2006">
                <mc:Choice xmlns:v="urn:schemas-microsoft-com:vml" Requires="v">
                  <p:oleObj spid="_x0000_s501773" name="Graph" r:id="rId5" imgW="4155480" imgH="2901600" progId="Origin50.Graph">
                    <p:embed/>
                  </p:oleObj>
                </mc:Choice>
                <mc:Fallback>
                  <p:oleObj name="Graph" r:id="rId5" imgW="4155480" imgH="2901600" progId="Origin50.Graph">
                    <p:embed/>
                    <p:pic>
                      <p:nvPicPr>
                        <p:cNvPr id="26" name="Object 7">
                          <a:extLst>
                            <a:ext uri="{FF2B5EF4-FFF2-40B4-BE49-F238E27FC236}">
                              <a16:creationId xmlns:a16="http://schemas.microsoft.com/office/drawing/2014/main" id="{2D5C8FD9-145E-4E8D-8560-D2453A5BBB25}"/>
                            </a:ext>
                          </a:extLst>
                        </p:cNvPr>
                        <p:cNvPicPr>
                          <a:picLocks noChangeAspect="1" noChangeArrowheads="1"/>
                        </p:cNvPicPr>
                        <p:nvPr/>
                      </p:nvPicPr>
                      <p:blipFill>
                        <a:blip r:embed="rId6"/>
                        <a:srcRect l="4774" t="4759" r="4774" b="4759"/>
                        <a:stretch>
                          <a:fillRect/>
                        </a:stretch>
                      </p:blipFill>
                      <p:spPr bwMode="auto">
                        <a:xfrm>
                          <a:off x="2835" y="2251"/>
                          <a:ext cx="2925" cy="2043"/>
                        </a:xfrm>
                        <a:prstGeom prst="rect">
                          <a:avLst/>
                        </a:prstGeom>
                        <a:noFill/>
                        <a:ln>
                          <a:noFill/>
                        </a:ln>
                        <a:effectLst/>
                        <a:extLst>
                          <a:ext uri="{909E8E84-426E-40DD-AFC4-6F175D3DCCD1}">
                            <a14:hiddenFill xmlns:a14="http://schemas.microsoft.com/office/drawing/2010/main">
                              <a:solidFill>
                                <a:schemeClr val="bg2"/>
                              </a:solidFill>
                            </a14:hiddenFill>
                          </a:ext>
                          <a:ext uri="{91240B29-F687-4F45-9708-019B960494DF}">
                            <a14:hiddenLine xmlns:a14="http://schemas.microsoft.com/office/drawing/2010/main" w="19050" algn="ctr">
                              <a:solidFill>
                                <a:srgbClr val="66FF33"/>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7" name="Text Box 23">
              <a:extLst>
                <a:ext uri="{FF2B5EF4-FFF2-40B4-BE49-F238E27FC236}">
                  <a16:creationId xmlns:a16="http://schemas.microsoft.com/office/drawing/2014/main" id="{85DD0D29-862E-4A5F-A601-690BD1E0FE4F}"/>
                </a:ext>
              </a:extLst>
            </p:cNvPr>
            <p:cNvSpPr txBox="1">
              <a:spLocks noChangeArrowheads="1"/>
            </p:cNvSpPr>
            <p:nvPr/>
          </p:nvSpPr>
          <p:spPr bwMode="auto">
            <a:xfrm>
              <a:off x="3334" y="2795"/>
              <a:ext cx="1088" cy="243"/>
            </a:xfrm>
            <a:prstGeom prst="rect">
              <a:avLst/>
            </a:prstGeom>
            <a:solidFill>
              <a:srgbClr val="FFFF00"/>
            </a:solidFill>
            <a:ln w="19050"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2057400" indent="-2057400" eaLnBrk="0" hangingPunct="0">
                <a:defRPr kumimoji="1">
                  <a:solidFill>
                    <a:schemeClr val="tx1"/>
                  </a:solidFill>
                  <a:latin typeface="Times New Roman" pitchFamily="18" charset="0"/>
                  <a:ea typeface="华文仿宋" pitchFamily="2" charset="-122"/>
                </a:defRPr>
              </a:lvl1pPr>
              <a:lvl2pPr marL="742950" indent="-285750" eaLnBrk="0" hangingPunct="0">
                <a:defRPr kumimoji="1">
                  <a:solidFill>
                    <a:schemeClr val="tx1"/>
                  </a:solidFill>
                  <a:latin typeface="Times New Roman" pitchFamily="18" charset="0"/>
                  <a:ea typeface="华文仿宋" pitchFamily="2" charset="-122"/>
                </a:defRPr>
              </a:lvl2pPr>
              <a:lvl3pPr marL="1143000" indent="-228600" eaLnBrk="0" hangingPunct="0">
                <a:defRPr kumimoji="1">
                  <a:solidFill>
                    <a:schemeClr val="tx1"/>
                  </a:solidFill>
                  <a:latin typeface="Times New Roman" pitchFamily="18" charset="0"/>
                  <a:ea typeface="华文仿宋" pitchFamily="2" charset="-122"/>
                </a:defRPr>
              </a:lvl3pPr>
              <a:lvl4pPr marL="1600200" indent="-228600" eaLnBrk="0" hangingPunct="0">
                <a:defRPr kumimoji="1">
                  <a:solidFill>
                    <a:schemeClr val="tx1"/>
                  </a:solidFill>
                  <a:latin typeface="Times New Roman" pitchFamily="18" charset="0"/>
                  <a:ea typeface="华文仿宋" pitchFamily="2" charset="-122"/>
                </a:defRPr>
              </a:lvl4pPr>
              <a:lvl5pPr marL="2057400" indent="-228600" eaLnBrk="0" hangingPunct="0">
                <a:defRPr kumimoji="1">
                  <a:solidFill>
                    <a:schemeClr val="tx1"/>
                  </a:solidFill>
                  <a:latin typeface="Times New Roman" pitchFamily="18" charset="0"/>
                  <a:ea typeface="华文仿宋" pitchFamily="2" charset="-122"/>
                </a:defRPr>
              </a:lvl5pPr>
              <a:lvl6pPr marL="2514600" indent="-228600" eaLnBrk="0" fontAlgn="base" hangingPunct="0">
                <a:spcBef>
                  <a:spcPct val="20000"/>
                </a:spcBef>
                <a:spcAft>
                  <a:spcPct val="0"/>
                </a:spcAft>
                <a:defRPr kumimoji="1">
                  <a:solidFill>
                    <a:schemeClr val="tx1"/>
                  </a:solidFill>
                  <a:latin typeface="Times New Roman" pitchFamily="18" charset="0"/>
                  <a:ea typeface="华文仿宋" pitchFamily="2" charset="-122"/>
                </a:defRPr>
              </a:lvl6pPr>
              <a:lvl7pPr marL="2971800" indent="-228600" eaLnBrk="0" fontAlgn="base" hangingPunct="0">
                <a:spcBef>
                  <a:spcPct val="20000"/>
                </a:spcBef>
                <a:spcAft>
                  <a:spcPct val="0"/>
                </a:spcAft>
                <a:defRPr kumimoji="1">
                  <a:solidFill>
                    <a:schemeClr val="tx1"/>
                  </a:solidFill>
                  <a:latin typeface="Times New Roman" pitchFamily="18" charset="0"/>
                  <a:ea typeface="华文仿宋" pitchFamily="2" charset="-122"/>
                </a:defRPr>
              </a:lvl7pPr>
              <a:lvl8pPr marL="3429000" indent="-228600" eaLnBrk="0" fontAlgn="base" hangingPunct="0">
                <a:spcBef>
                  <a:spcPct val="20000"/>
                </a:spcBef>
                <a:spcAft>
                  <a:spcPct val="0"/>
                </a:spcAft>
                <a:defRPr kumimoji="1">
                  <a:solidFill>
                    <a:schemeClr val="tx1"/>
                  </a:solidFill>
                  <a:latin typeface="Times New Roman" pitchFamily="18" charset="0"/>
                  <a:ea typeface="华文仿宋" pitchFamily="2" charset="-122"/>
                </a:defRPr>
              </a:lvl8pPr>
              <a:lvl9pPr marL="3886200" indent="-228600" eaLnBrk="0" fontAlgn="base" hangingPunct="0">
                <a:spcBef>
                  <a:spcPct val="20000"/>
                </a:spcBef>
                <a:spcAft>
                  <a:spcPct val="0"/>
                </a:spcAft>
                <a:defRPr kumimoji="1">
                  <a:solidFill>
                    <a:schemeClr val="tx1"/>
                  </a:solidFill>
                  <a:latin typeface="Times New Roman" pitchFamily="18" charset="0"/>
                  <a:ea typeface="华文仿宋" pitchFamily="2" charset="-122"/>
                </a:defRPr>
              </a:lvl9pPr>
            </a:lstStyle>
            <a:p>
              <a:pPr eaLnBrk="1" hangingPunct="1"/>
              <a:r>
                <a:rPr lang="en-US" altLang="zh-CN"/>
                <a:t>40keV</a:t>
              </a:r>
              <a:r>
                <a:rPr lang="zh-CN" altLang="en-US"/>
                <a:t>光子入射</a:t>
              </a:r>
            </a:p>
          </p:txBody>
        </p:sp>
      </p:grpSp>
      <p:sp>
        <p:nvSpPr>
          <p:cNvPr id="2" name="内容占位符 1">
            <a:extLst>
              <a:ext uri="{FF2B5EF4-FFF2-40B4-BE49-F238E27FC236}">
                <a16:creationId xmlns:a16="http://schemas.microsoft.com/office/drawing/2014/main" id="{D91F4F6D-94C8-442F-BB22-68C900A8EF7A}"/>
              </a:ext>
            </a:extLst>
          </p:cNvPr>
          <p:cNvSpPr>
            <a:spLocks noGrp="1"/>
          </p:cNvSpPr>
          <p:nvPr>
            <p:ph idx="13"/>
          </p:nvPr>
        </p:nvSpPr>
        <p:spPr>
          <a:solidFill>
            <a:schemeClr val="bg1">
              <a:lumMod val="95000"/>
            </a:schemeClr>
          </a:solidFill>
        </p:spPr>
        <p:txBody>
          <a:bodyPr>
            <a:normAutofit fontScale="92500" lnSpcReduction="10000"/>
          </a:bodyPr>
          <a:lstStyle/>
          <a:p>
            <a:r>
              <a:rPr lang="zh-CN" altLang="en-US" dirty="0"/>
              <a:t>第十二章 辐射测量方法</a:t>
            </a:r>
          </a:p>
        </p:txBody>
      </p:sp>
      <p:sp>
        <p:nvSpPr>
          <p:cNvPr id="3" name="内容占位符 2">
            <a:extLst>
              <a:ext uri="{FF2B5EF4-FFF2-40B4-BE49-F238E27FC236}">
                <a16:creationId xmlns:a16="http://schemas.microsoft.com/office/drawing/2014/main" id="{A75CAED3-680C-4758-9290-D7F83464047C}"/>
              </a:ext>
            </a:extLst>
          </p:cNvPr>
          <p:cNvSpPr>
            <a:spLocks noGrp="1"/>
          </p:cNvSpPr>
          <p:nvPr>
            <p:ph idx="14"/>
          </p:nvPr>
        </p:nvSpPr>
        <p:spPr>
          <a:xfrm>
            <a:off x="2355010" y="1"/>
            <a:ext cx="1388315" cy="284671"/>
          </a:xfrm>
          <a:solidFill>
            <a:schemeClr val="accent6">
              <a:lumMod val="20000"/>
              <a:lumOff val="80000"/>
            </a:schemeClr>
          </a:solidFill>
          <a:ln>
            <a:solidFill>
              <a:schemeClr val="bg1"/>
            </a:solidFill>
          </a:ln>
          <a:effectLst>
            <a:outerShdw blurRad="50800" dist="38100" dir="5400000" algn="t" rotWithShape="0">
              <a:prstClr val="black">
                <a:alpha val="40000"/>
              </a:prstClr>
            </a:outerShdw>
          </a:effectLst>
        </p:spPr>
        <p:txBody>
          <a:bodyPr vert="horz" lIns="91440" tIns="45720" rIns="91440" bIns="45720" rtlCol="0">
            <a:normAutofit fontScale="92500" lnSpcReduction="10000"/>
          </a:bodyPr>
          <a:lstStyle/>
          <a:p>
            <a:r>
              <a:rPr lang="en-US" altLang="zh-CN" dirty="0"/>
              <a:t>12.3 </a:t>
            </a:r>
            <a:r>
              <a:rPr lang="zh-CN" altLang="en-US" dirty="0"/>
              <a:t>能量测量</a:t>
            </a:r>
          </a:p>
        </p:txBody>
      </p:sp>
      <p:sp>
        <p:nvSpPr>
          <p:cNvPr id="4" name="内容占位符 3">
            <a:extLst>
              <a:ext uri="{FF2B5EF4-FFF2-40B4-BE49-F238E27FC236}">
                <a16:creationId xmlns:a16="http://schemas.microsoft.com/office/drawing/2014/main" id="{8CB15751-05D1-4CAC-9F8C-D89B3F972815}"/>
              </a:ext>
            </a:extLst>
          </p:cNvPr>
          <p:cNvSpPr>
            <a:spLocks noGrp="1"/>
          </p:cNvSpPr>
          <p:nvPr>
            <p:ph idx="15"/>
          </p:nvPr>
        </p:nvSpPr>
        <p:spPr>
          <a:xfrm>
            <a:off x="3779446" y="1"/>
            <a:ext cx="1516454" cy="284671"/>
          </a:xfrm>
          <a:solidFill>
            <a:schemeClr val="accent4">
              <a:lumMod val="20000"/>
              <a:lumOff val="80000"/>
            </a:schemeClr>
          </a:solidFill>
        </p:spPr>
        <p:txBody>
          <a:bodyPr>
            <a:normAutofit fontScale="92500" lnSpcReduction="10000"/>
          </a:bodyPr>
          <a:lstStyle/>
          <a:p>
            <a:r>
              <a:rPr lang="zh-CN" altLang="en-US" dirty="0"/>
              <a:t>三</a:t>
            </a:r>
            <a:r>
              <a:rPr lang="en-US" altLang="zh-CN" dirty="0"/>
              <a:t>.  </a:t>
            </a:r>
            <a:r>
              <a:rPr lang="el-GR" altLang="zh-CN" dirty="0"/>
              <a:t>γ</a:t>
            </a:r>
            <a:r>
              <a:rPr lang="zh-CN" altLang="en-US" dirty="0"/>
              <a:t>能谱分析</a:t>
            </a:r>
          </a:p>
        </p:txBody>
      </p:sp>
      <p:sp>
        <p:nvSpPr>
          <p:cNvPr id="6" name="内容占位符 5">
            <a:extLst>
              <a:ext uri="{FF2B5EF4-FFF2-40B4-BE49-F238E27FC236}">
                <a16:creationId xmlns:a16="http://schemas.microsoft.com/office/drawing/2014/main" id="{225DD959-7233-4906-B0F2-40D0DD5DFFD4}"/>
              </a:ext>
            </a:extLst>
          </p:cNvPr>
          <p:cNvSpPr>
            <a:spLocks noGrp="1"/>
          </p:cNvSpPr>
          <p:nvPr>
            <p:ph idx="16"/>
          </p:nvPr>
        </p:nvSpPr>
        <p:spPr>
          <a:xfrm>
            <a:off x="5331843" y="1"/>
            <a:ext cx="1916682" cy="284671"/>
          </a:xfrm>
          <a:solidFill>
            <a:srgbClr val="FFFF00"/>
          </a:solidFill>
        </p:spPr>
        <p:txBody>
          <a:bodyPr>
            <a:normAutofit fontScale="92500" lnSpcReduction="10000"/>
          </a:bodyPr>
          <a:lstStyle/>
          <a:p>
            <a:r>
              <a:rPr lang="zh-CN" altLang="en-US" sz="1600" b="1" dirty="0">
                <a:solidFill>
                  <a:srgbClr val="0000FF"/>
                </a:solidFill>
                <a:latin typeface="Times New Roman" panose="02020603050405020304" pitchFamily="18" charset="0"/>
                <a:cs typeface="Times New Roman" panose="02020603050405020304" pitchFamily="18" charset="0"/>
              </a:rPr>
              <a:t>低能</a:t>
            </a:r>
            <a:r>
              <a:rPr lang="en-US" altLang="zh-CN" sz="1600" b="1" dirty="0">
                <a:solidFill>
                  <a:srgbClr val="0000FF"/>
                </a:solidFill>
                <a:latin typeface="Times New Roman" panose="02020603050405020304" pitchFamily="18" charset="0"/>
                <a:cs typeface="Times New Roman" panose="02020603050405020304" pitchFamily="18" charset="0"/>
              </a:rPr>
              <a:t>x</a:t>
            </a:r>
            <a:r>
              <a:rPr lang="zh-CN" altLang="en-US" sz="1600" b="1" dirty="0">
                <a:solidFill>
                  <a:srgbClr val="0000FF"/>
                </a:solidFill>
                <a:latin typeface="Times New Roman" panose="02020603050405020304" pitchFamily="18" charset="0"/>
                <a:cs typeface="Times New Roman" panose="02020603050405020304" pitchFamily="18" charset="0"/>
              </a:rPr>
              <a:t>、</a:t>
            </a:r>
            <a:r>
              <a:rPr lang="en-US" altLang="zh-CN" sz="1600" b="1" dirty="0">
                <a:solidFill>
                  <a:srgbClr val="0000FF"/>
                </a:solidFill>
                <a:latin typeface="Times New Roman" panose="02020603050405020304" pitchFamily="18" charset="0"/>
                <a:cs typeface="Times New Roman" panose="02020603050405020304" pitchFamily="18" charset="0"/>
              </a:rPr>
              <a:t>γ</a:t>
            </a:r>
            <a:r>
              <a:rPr lang="zh-CN" altLang="en-US" sz="1600" b="1" dirty="0">
                <a:solidFill>
                  <a:srgbClr val="0000FF"/>
                </a:solidFill>
                <a:latin typeface="Times New Roman" panose="02020603050405020304" pitchFamily="18" charset="0"/>
                <a:cs typeface="Times New Roman" panose="02020603050405020304" pitchFamily="18" charset="0"/>
              </a:rPr>
              <a:t>能谱的特点</a:t>
            </a:r>
          </a:p>
        </p:txBody>
      </p:sp>
      <p:sp>
        <p:nvSpPr>
          <p:cNvPr id="11" name="Rectangle 11">
            <a:extLst>
              <a:ext uri="{FF2B5EF4-FFF2-40B4-BE49-F238E27FC236}">
                <a16:creationId xmlns:a16="http://schemas.microsoft.com/office/drawing/2014/main" id="{1D9A9923-C8C4-471C-A666-E753095CA333}"/>
              </a:ext>
            </a:extLst>
          </p:cNvPr>
          <p:cNvSpPr>
            <a:spLocks noChangeArrowheads="1"/>
          </p:cNvSpPr>
          <p:nvPr/>
        </p:nvSpPr>
        <p:spPr bwMode="auto">
          <a:xfrm>
            <a:off x="9383097" y="-4253"/>
            <a:ext cx="503237" cy="577850"/>
          </a:xfrm>
          <a:prstGeom prst="rect">
            <a:avLst/>
          </a:prstGeom>
          <a:solidFill>
            <a:srgbClr val="66FF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2057400" indent="-2057400" algn="ctr"/>
            <a:endParaRPr lang="zh-CN" altLang="zh-CN"/>
          </a:p>
        </p:txBody>
      </p:sp>
      <p:sp>
        <p:nvSpPr>
          <p:cNvPr id="12" name="Text Box 19">
            <a:extLst>
              <a:ext uri="{FF2B5EF4-FFF2-40B4-BE49-F238E27FC236}">
                <a16:creationId xmlns:a16="http://schemas.microsoft.com/office/drawing/2014/main" id="{CD576EEB-B3B6-42EB-A5A1-E5CD0D37F1F0}"/>
              </a:ext>
            </a:extLst>
          </p:cNvPr>
          <p:cNvSpPr txBox="1">
            <a:spLocks noChangeArrowheads="1"/>
          </p:cNvSpPr>
          <p:nvPr/>
        </p:nvSpPr>
        <p:spPr bwMode="auto">
          <a:xfrm>
            <a:off x="9938722" y="25909"/>
            <a:ext cx="2146300" cy="366713"/>
          </a:xfrm>
          <a:prstGeom prst="rect">
            <a:avLst/>
          </a:prstGeom>
          <a:noFill/>
          <a:ln>
            <a:noFill/>
          </a:ln>
          <a:effectLst/>
          <a:extLst>
            <a:ext uri="{909E8E84-426E-40DD-AFC4-6F175D3DCCD1}">
              <a14:hiddenFill xmlns:a14="http://schemas.microsoft.com/office/drawing/2010/main">
                <a:solidFill>
                  <a:schemeClr val="bg2"/>
                </a:solidFill>
              </a14:hiddenFill>
            </a:ext>
            <a:ext uri="{91240B29-F687-4F45-9708-019B960494DF}">
              <a14:hiddenLine xmlns:a14="http://schemas.microsoft.com/office/drawing/2010/main" w="19050" algn="ctr">
                <a:solidFill>
                  <a:srgbClr val="66FF33"/>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2057400" indent="-2057400" eaLnBrk="0" hangingPunct="0">
              <a:defRPr kumimoji="1">
                <a:solidFill>
                  <a:schemeClr val="tx1"/>
                </a:solidFill>
                <a:latin typeface="Times New Roman" pitchFamily="18" charset="0"/>
                <a:ea typeface="华文仿宋" pitchFamily="2" charset="-122"/>
              </a:defRPr>
            </a:lvl1pPr>
            <a:lvl2pPr marL="742950" indent="-285750" eaLnBrk="0" hangingPunct="0">
              <a:defRPr kumimoji="1">
                <a:solidFill>
                  <a:schemeClr val="tx1"/>
                </a:solidFill>
                <a:latin typeface="Times New Roman" pitchFamily="18" charset="0"/>
                <a:ea typeface="华文仿宋" pitchFamily="2" charset="-122"/>
              </a:defRPr>
            </a:lvl2pPr>
            <a:lvl3pPr marL="1143000" indent="-228600" eaLnBrk="0" hangingPunct="0">
              <a:defRPr kumimoji="1">
                <a:solidFill>
                  <a:schemeClr val="tx1"/>
                </a:solidFill>
                <a:latin typeface="Times New Roman" pitchFamily="18" charset="0"/>
                <a:ea typeface="华文仿宋" pitchFamily="2" charset="-122"/>
              </a:defRPr>
            </a:lvl3pPr>
            <a:lvl4pPr marL="1600200" indent="-228600" eaLnBrk="0" hangingPunct="0">
              <a:defRPr kumimoji="1">
                <a:solidFill>
                  <a:schemeClr val="tx1"/>
                </a:solidFill>
                <a:latin typeface="Times New Roman" pitchFamily="18" charset="0"/>
                <a:ea typeface="华文仿宋" pitchFamily="2" charset="-122"/>
              </a:defRPr>
            </a:lvl4pPr>
            <a:lvl5pPr marL="2057400" indent="-228600" eaLnBrk="0" hangingPunct="0">
              <a:defRPr kumimoji="1">
                <a:solidFill>
                  <a:schemeClr val="tx1"/>
                </a:solidFill>
                <a:latin typeface="Times New Roman" pitchFamily="18" charset="0"/>
                <a:ea typeface="华文仿宋" pitchFamily="2" charset="-122"/>
              </a:defRPr>
            </a:lvl5pPr>
            <a:lvl6pPr marL="2514600" indent="-228600" eaLnBrk="0" fontAlgn="base" hangingPunct="0">
              <a:spcBef>
                <a:spcPct val="20000"/>
              </a:spcBef>
              <a:spcAft>
                <a:spcPct val="0"/>
              </a:spcAft>
              <a:defRPr kumimoji="1">
                <a:solidFill>
                  <a:schemeClr val="tx1"/>
                </a:solidFill>
                <a:latin typeface="Times New Roman" pitchFamily="18" charset="0"/>
                <a:ea typeface="华文仿宋" pitchFamily="2" charset="-122"/>
              </a:defRPr>
            </a:lvl6pPr>
            <a:lvl7pPr marL="2971800" indent="-228600" eaLnBrk="0" fontAlgn="base" hangingPunct="0">
              <a:spcBef>
                <a:spcPct val="20000"/>
              </a:spcBef>
              <a:spcAft>
                <a:spcPct val="0"/>
              </a:spcAft>
              <a:defRPr kumimoji="1">
                <a:solidFill>
                  <a:schemeClr val="tx1"/>
                </a:solidFill>
                <a:latin typeface="Times New Roman" pitchFamily="18" charset="0"/>
                <a:ea typeface="华文仿宋" pitchFamily="2" charset="-122"/>
              </a:defRPr>
            </a:lvl7pPr>
            <a:lvl8pPr marL="3429000" indent="-228600" eaLnBrk="0" fontAlgn="base" hangingPunct="0">
              <a:spcBef>
                <a:spcPct val="20000"/>
              </a:spcBef>
              <a:spcAft>
                <a:spcPct val="0"/>
              </a:spcAft>
              <a:defRPr kumimoji="1">
                <a:solidFill>
                  <a:schemeClr val="tx1"/>
                </a:solidFill>
                <a:latin typeface="Times New Roman" pitchFamily="18" charset="0"/>
                <a:ea typeface="华文仿宋" pitchFamily="2" charset="-122"/>
              </a:defRPr>
            </a:lvl8pPr>
            <a:lvl9pPr marL="3886200" indent="-228600" eaLnBrk="0" fontAlgn="base" hangingPunct="0">
              <a:spcBef>
                <a:spcPct val="20000"/>
              </a:spcBef>
              <a:spcAft>
                <a:spcPct val="0"/>
              </a:spcAft>
              <a:defRPr kumimoji="1">
                <a:solidFill>
                  <a:schemeClr val="tx1"/>
                </a:solidFill>
                <a:latin typeface="Times New Roman" pitchFamily="18" charset="0"/>
                <a:ea typeface="华文仿宋" pitchFamily="2" charset="-122"/>
              </a:defRPr>
            </a:lvl9pPr>
          </a:lstStyle>
          <a:p>
            <a:pPr eaLnBrk="1" hangingPunct="1"/>
            <a:r>
              <a:rPr lang="en-US" altLang="zh-CN"/>
              <a:t>2cm Ge(Li) </a:t>
            </a:r>
            <a:r>
              <a:rPr lang="zh-CN" altLang="en-US"/>
              <a:t>或 </a:t>
            </a:r>
            <a:r>
              <a:rPr lang="en-US" altLang="zh-CN"/>
              <a:t>Si(Li)</a:t>
            </a:r>
          </a:p>
        </p:txBody>
      </p:sp>
      <p:sp>
        <p:nvSpPr>
          <p:cNvPr id="13" name="Freeform 15">
            <a:extLst>
              <a:ext uri="{FF2B5EF4-FFF2-40B4-BE49-F238E27FC236}">
                <a16:creationId xmlns:a16="http://schemas.microsoft.com/office/drawing/2014/main" id="{C291957C-A94E-45EA-B422-6D45A989A321}"/>
              </a:ext>
            </a:extLst>
          </p:cNvPr>
          <p:cNvSpPr>
            <a:spLocks/>
          </p:cNvSpPr>
          <p:nvPr/>
        </p:nvSpPr>
        <p:spPr bwMode="auto">
          <a:xfrm rot="16200000">
            <a:off x="8791577" y="-112532"/>
            <a:ext cx="76200" cy="762000"/>
          </a:xfrm>
          <a:custGeom>
            <a:avLst/>
            <a:gdLst>
              <a:gd name="T0" fmla="*/ 2147483647 w 160"/>
              <a:gd name="T1" fmla="*/ 0 h 768"/>
              <a:gd name="T2" fmla="*/ 2147483647 w 160"/>
              <a:gd name="T3" fmla="*/ 2147483647 h 768"/>
              <a:gd name="T4" fmla="*/ 2147483647 w 160"/>
              <a:gd name="T5" fmla="*/ 2147483647 h 768"/>
              <a:gd name="T6" fmla="*/ 2147483647 w 160"/>
              <a:gd name="T7" fmla="*/ 2147483647 h 768"/>
              <a:gd name="T8" fmla="*/ 2147483647 w 160"/>
              <a:gd name="T9" fmla="*/ 2147483647 h 768"/>
              <a:gd name="T10" fmla="*/ 2147483647 w 160"/>
              <a:gd name="T11" fmla="*/ 2147483647 h 768"/>
              <a:gd name="T12" fmla="*/ 2147483647 w 160"/>
              <a:gd name="T13" fmla="*/ 2147483647 h 768"/>
              <a:gd name="T14" fmla="*/ 2147483647 w 160"/>
              <a:gd name="T15" fmla="*/ 2147483647 h 768"/>
              <a:gd name="T16" fmla="*/ 2147483647 w 160"/>
              <a:gd name="T17" fmla="*/ 2147483647 h 768"/>
              <a:gd name="T18" fmla="*/ 2147483647 w 160"/>
              <a:gd name="T19" fmla="*/ 2147483647 h 76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0" h="768">
                <a:moveTo>
                  <a:pt x="112" y="0"/>
                </a:moveTo>
                <a:cubicBezTo>
                  <a:pt x="60" y="8"/>
                  <a:pt x="8" y="16"/>
                  <a:pt x="16" y="48"/>
                </a:cubicBezTo>
                <a:cubicBezTo>
                  <a:pt x="24" y="80"/>
                  <a:pt x="160" y="160"/>
                  <a:pt x="160" y="192"/>
                </a:cubicBezTo>
                <a:cubicBezTo>
                  <a:pt x="160" y="224"/>
                  <a:pt x="16" y="208"/>
                  <a:pt x="16" y="240"/>
                </a:cubicBezTo>
                <a:cubicBezTo>
                  <a:pt x="16" y="272"/>
                  <a:pt x="160" y="352"/>
                  <a:pt x="160" y="384"/>
                </a:cubicBezTo>
                <a:cubicBezTo>
                  <a:pt x="160" y="416"/>
                  <a:pt x="16" y="400"/>
                  <a:pt x="16" y="432"/>
                </a:cubicBezTo>
                <a:cubicBezTo>
                  <a:pt x="16" y="464"/>
                  <a:pt x="160" y="544"/>
                  <a:pt x="160" y="576"/>
                </a:cubicBezTo>
                <a:cubicBezTo>
                  <a:pt x="160" y="608"/>
                  <a:pt x="32" y="608"/>
                  <a:pt x="16" y="624"/>
                </a:cubicBezTo>
                <a:cubicBezTo>
                  <a:pt x="0" y="640"/>
                  <a:pt x="56" y="648"/>
                  <a:pt x="64" y="672"/>
                </a:cubicBezTo>
                <a:cubicBezTo>
                  <a:pt x="72" y="696"/>
                  <a:pt x="68" y="732"/>
                  <a:pt x="64" y="768"/>
                </a:cubicBezTo>
              </a:path>
            </a:pathLst>
          </a:custGeom>
          <a:noFill/>
          <a:ln w="9525">
            <a:solidFill>
              <a:schemeClr val="tx1"/>
            </a:solidFill>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4" name="Group 28">
            <a:extLst>
              <a:ext uri="{FF2B5EF4-FFF2-40B4-BE49-F238E27FC236}">
                <a16:creationId xmlns:a16="http://schemas.microsoft.com/office/drawing/2014/main" id="{3BA7F7D0-4E34-435E-A7FA-66A168C10B07}"/>
              </a:ext>
            </a:extLst>
          </p:cNvPr>
          <p:cNvGrpSpPr>
            <a:grpSpLocks/>
          </p:cNvGrpSpPr>
          <p:nvPr/>
        </p:nvGrpSpPr>
        <p:grpSpPr bwMode="auto">
          <a:xfrm>
            <a:off x="5591944" y="3500289"/>
            <a:ext cx="4643437" cy="3243262"/>
            <a:chOff x="0" y="321"/>
            <a:chExt cx="2925" cy="2043"/>
          </a:xfrm>
        </p:grpSpPr>
        <p:graphicFrame>
          <p:nvGraphicFramePr>
            <p:cNvPr id="15" name="Object 4">
              <a:extLst>
                <a:ext uri="{FF2B5EF4-FFF2-40B4-BE49-F238E27FC236}">
                  <a16:creationId xmlns:a16="http://schemas.microsoft.com/office/drawing/2014/main" id="{291DAE01-40A4-4697-8010-27FE9E8A7FCB}"/>
                </a:ext>
              </a:extLst>
            </p:cNvPr>
            <p:cNvGraphicFramePr>
              <a:graphicFrameLocks noChangeAspect="1"/>
            </p:cNvGraphicFramePr>
            <p:nvPr/>
          </p:nvGraphicFramePr>
          <p:xfrm>
            <a:off x="0" y="321"/>
            <a:ext cx="2925" cy="2043"/>
          </p:xfrm>
          <a:graphic>
            <a:graphicData uri="http://schemas.openxmlformats.org/presentationml/2006/ole">
              <mc:AlternateContent xmlns:mc="http://schemas.openxmlformats.org/markup-compatibility/2006">
                <mc:Choice xmlns:v="urn:schemas-microsoft-com:vml" Requires="v">
                  <p:oleObj spid="_x0000_s501774" name="Graph" r:id="rId7" imgW="4156253" imgH="2901696" progId="Origin50.Graph">
                    <p:embed/>
                  </p:oleObj>
                </mc:Choice>
                <mc:Fallback>
                  <p:oleObj name="Graph" r:id="rId7" imgW="4156253" imgH="2901696" progId="Origin50.Graph">
                    <p:embed/>
                    <p:pic>
                      <p:nvPicPr>
                        <p:cNvPr id="15" name="Object 4">
                          <a:extLst>
                            <a:ext uri="{FF2B5EF4-FFF2-40B4-BE49-F238E27FC236}">
                              <a16:creationId xmlns:a16="http://schemas.microsoft.com/office/drawing/2014/main" id="{291DAE01-40A4-4697-8010-27FE9E8A7FC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l="4774" t="4759" r="4774" b="4759"/>
                        <a:stretch>
                          <a:fillRect/>
                        </a:stretch>
                      </p:blipFill>
                      <p:spPr bwMode="auto">
                        <a:xfrm>
                          <a:off x="0" y="321"/>
                          <a:ext cx="2925" cy="2043"/>
                        </a:xfrm>
                        <a:prstGeom prst="rect">
                          <a:avLst/>
                        </a:prstGeom>
                        <a:noFill/>
                        <a:ln>
                          <a:noFill/>
                        </a:ln>
                        <a:effectLst/>
                        <a:extLst>
                          <a:ext uri="{909E8E84-426E-40DD-AFC4-6F175D3DCCD1}">
                            <a14:hiddenFill xmlns:a14="http://schemas.microsoft.com/office/drawing/2010/main">
                              <a:solidFill>
                                <a:schemeClr val="bg2"/>
                              </a:solidFill>
                            </a14:hiddenFill>
                          </a:ext>
                          <a:ext uri="{91240B29-F687-4F45-9708-019B960494DF}">
                            <a14:hiddenLine xmlns:a14="http://schemas.microsoft.com/office/drawing/2010/main" w="19050" algn="ctr">
                              <a:solidFill>
                                <a:srgbClr val="66FF33"/>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6" name="Line 8">
              <a:extLst>
                <a:ext uri="{FF2B5EF4-FFF2-40B4-BE49-F238E27FC236}">
                  <a16:creationId xmlns:a16="http://schemas.microsoft.com/office/drawing/2014/main" id="{13B8E506-7A40-4789-BFA3-50E0665F7487}"/>
                </a:ext>
              </a:extLst>
            </p:cNvPr>
            <p:cNvSpPr>
              <a:spLocks noChangeShapeType="1"/>
            </p:cNvSpPr>
            <p:nvPr/>
          </p:nvSpPr>
          <p:spPr bwMode="auto">
            <a:xfrm>
              <a:off x="793" y="1891"/>
              <a:ext cx="1407" cy="0"/>
            </a:xfrm>
            <a:prstGeom prst="line">
              <a:avLst/>
            </a:prstGeom>
            <a:noFill/>
            <a:ln w="19050">
              <a:solidFill>
                <a:srgbClr val="FF0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graphicFrame>
          <p:nvGraphicFramePr>
            <p:cNvPr id="17" name="Object 9">
              <a:extLst>
                <a:ext uri="{FF2B5EF4-FFF2-40B4-BE49-F238E27FC236}">
                  <a16:creationId xmlns:a16="http://schemas.microsoft.com/office/drawing/2014/main" id="{B3D411CC-216B-4FA9-BF5D-ABE414BC5D43}"/>
                </a:ext>
              </a:extLst>
            </p:cNvPr>
            <p:cNvGraphicFramePr>
              <a:graphicFrameLocks noChangeAspect="1"/>
            </p:cNvGraphicFramePr>
            <p:nvPr/>
          </p:nvGraphicFramePr>
          <p:xfrm>
            <a:off x="1247" y="1710"/>
            <a:ext cx="454" cy="167"/>
          </p:xfrm>
          <a:graphic>
            <a:graphicData uri="http://schemas.openxmlformats.org/presentationml/2006/ole">
              <mc:AlternateContent xmlns:mc="http://schemas.openxmlformats.org/markup-compatibility/2006">
                <mc:Choice xmlns:v="urn:schemas-microsoft-com:vml" Requires="v">
                  <p:oleObj spid="_x0000_s501775" name="Equation" r:id="rId9" imgW="482181" imgH="177646" progId="Equation.DSMT4">
                    <p:embed/>
                  </p:oleObj>
                </mc:Choice>
                <mc:Fallback>
                  <p:oleObj name="Equation" r:id="rId9" imgW="482181" imgH="177646" progId="Equation.DSMT4">
                    <p:embed/>
                    <p:pic>
                      <p:nvPicPr>
                        <p:cNvPr id="17" name="Object 9">
                          <a:extLst>
                            <a:ext uri="{FF2B5EF4-FFF2-40B4-BE49-F238E27FC236}">
                              <a16:creationId xmlns:a16="http://schemas.microsoft.com/office/drawing/2014/main" id="{B3D411CC-216B-4FA9-BF5D-ABE414BC5D4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247" y="1710"/>
                          <a:ext cx="454" cy="167"/>
                        </a:xfrm>
                        <a:prstGeom prst="rect">
                          <a:avLst/>
                        </a:prstGeom>
                        <a:solidFill>
                          <a:srgbClr val="FFFF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8" name="Text Box 20">
              <a:extLst>
                <a:ext uri="{FF2B5EF4-FFF2-40B4-BE49-F238E27FC236}">
                  <a16:creationId xmlns:a16="http://schemas.microsoft.com/office/drawing/2014/main" id="{666579EB-38D1-4961-888E-B8E27037C7A2}"/>
                </a:ext>
              </a:extLst>
            </p:cNvPr>
            <p:cNvSpPr txBox="1">
              <a:spLocks noChangeArrowheads="1"/>
            </p:cNvSpPr>
            <p:nvPr/>
          </p:nvSpPr>
          <p:spPr bwMode="auto">
            <a:xfrm>
              <a:off x="476" y="866"/>
              <a:ext cx="1088" cy="243"/>
            </a:xfrm>
            <a:prstGeom prst="rect">
              <a:avLst/>
            </a:prstGeom>
            <a:solidFill>
              <a:srgbClr val="FFFF00"/>
            </a:solidFill>
            <a:ln w="19050"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2057400" indent="-2057400" eaLnBrk="0" hangingPunct="0">
                <a:defRPr kumimoji="1">
                  <a:solidFill>
                    <a:schemeClr val="tx1"/>
                  </a:solidFill>
                  <a:latin typeface="Times New Roman" pitchFamily="18" charset="0"/>
                  <a:ea typeface="华文仿宋" pitchFamily="2" charset="-122"/>
                </a:defRPr>
              </a:lvl1pPr>
              <a:lvl2pPr marL="742950" indent="-285750" eaLnBrk="0" hangingPunct="0">
                <a:defRPr kumimoji="1">
                  <a:solidFill>
                    <a:schemeClr val="tx1"/>
                  </a:solidFill>
                  <a:latin typeface="Times New Roman" pitchFamily="18" charset="0"/>
                  <a:ea typeface="华文仿宋" pitchFamily="2" charset="-122"/>
                </a:defRPr>
              </a:lvl2pPr>
              <a:lvl3pPr marL="1143000" indent="-228600" eaLnBrk="0" hangingPunct="0">
                <a:defRPr kumimoji="1">
                  <a:solidFill>
                    <a:schemeClr val="tx1"/>
                  </a:solidFill>
                  <a:latin typeface="Times New Roman" pitchFamily="18" charset="0"/>
                  <a:ea typeface="华文仿宋" pitchFamily="2" charset="-122"/>
                </a:defRPr>
              </a:lvl3pPr>
              <a:lvl4pPr marL="1600200" indent="-228600" eaLnBrk="0" hangingPunct="0">
                <a:defRPr kumimoji="1">
                  <a:solidFill>
                    <a:schemeClr val="tx1"/>
                  </a:solidFill>
                  <a:latin typeface="Times New Roman" pitchFamily="18" charset="0"/>
                  <a:ea typeface="华文仿宋" pitchFamily="2" charset="-122"/>
                </a:defRPr>
              </a:lvl4pPr>
              <a:lvl5pPr marL="2057400" indent="-228600" eaLnBrk="0" hangingPunct="0">
                <a:defRPr kumimoji="1">
                  <a:solidFill>
                    <a:schemeClr val="tx1"/>
                  </a:solidFill>
                  <a:latin typeface="Times New Roman" pitchFamily="18" charset="0"/>
                  <a:ea typeface="华文仿宋" pitchFamily="2" charset="-122"/>
                </a:defRPr>
              </a:lvl5pPr>
              <a:lvl6pPr marL="2514600" indent="-228600" eaLnBrk="0" fontAlgn="base" hangingPunct="0">
                <a:spcBef>
                  <a:spcPct val="20000"/>
                </a:spcBef>
                <a:spcAft>
                  <a:spcPct val="0"/>
                </a:spcAft>
                <a:defRPr kumimoji="1">
                  <a:solidFill>
                    <a:schemeClr val="tx1"/>
                  </a:solidFill>
                  <a:latin typeface="Times New Roman" pitchFamily="18" charset="0"/>
                  <a:ea typeface="华文仿宋" pitchFamily="2" charset="-122"/>
                </a:defRPr>
              </a:lvl6pPr>
              <a:lvl7pPr marL="2971800" indent="-228600" eaLnBrk="0" fontAlgn="base" hangingPunct="0">
                <a:spcBef>
                  <a:spcPct val="20000"/>
                </a:spcBef>
                <a:spcAft>
                  <a:spcPct val="0"/>
                </a:spcAft>
                <a:defRPr kumimoji="1">
                  <a:solidFill>
                    <a:schemeClr val="tx1"/>
                  </a:solidFill>
                  <a:latin typeface="Times New Roman" pitchFamily="18" charset="0"/>
                  <a:ea typeface="华文仿宋" pitchFamily="2" charset="-122"/>
                </a:defRPr>
              </a:lvl7pPr>
              <a:lvl8pPr marL="3429000" indent="-228600" eaLnBrk="0" fontAlgn="base" hangingPunct="0">
                <a:spcBef>
                  <a:spcPct val="20000"/>
                </a:spcBef>
                <a:spcAft>
                  <a:spcPct val="0"/>
                </a:spcAft>
                <a:defRPr kumimoji="1">
                  <a:solidFill>
                    <a:schemeClr val="tx1"/>
                  </a:solidFill>
                  <a:latin typeface="Times New Roman" pitchFamily="18" charset="0"/>
                  <a:ea typeface="华文仿宋" pitchFamily="2" charset="-122"/>
                </a:defRPr>
              </a:lvl8pPr>
              <a:lvl9pPr marL="3886200" indent="-228600" eaLnBrk="0" fontAlgn="base" hangingPunct="0">
                <a:spcBef>
                  <a:spcPct val="20000"/>
                </a:spcBef>
                <a:spcAft>
                  <a:spcPct val="0"/>
                </a:spcAft>
                <a:defRPr kumimoji="1">
                  <a:solidFill>
                    <a:schemeClr val="tx1"/>
                  </a:solidFill>
                  <a:latin typeface="Times New Roman" pitchFamily="18" charset="0"/>
                  <a:ea typeface="华文仿宋" pitchFamily="2" charset="-122"/>
                </a:defRPr>
              </a:lvl9pPr>
            </a:lstStyle>
            <a:p>
              <a:pPr eaLnBrk="1" hangingPunct="1"/>
              <a:r>
                <a:rPr lang="en-US" altLang="zh-CN"/>
                <a:t>12keV</a:t>
              </a:r>
              <a:r>
                <a:rPr lang="zh-CN" altLang="en-US"/>
                <a:t>光子入射</a:t>
              </a:r>
            </a:p>
          </p:txBody>
        </p:sp>
      </p:grpSp>
      <p:grpSp>
        <p:nvGrpSpPr>
          <p:cNvPr id="19" name="Group 25">
            <a:extLst>
              <a:ext uri="{FF2B5EF4-FFF2-40B4-BE49-F238E27FC236}">
                <a16:creationId xmlns:a16="http://schemas.microsoft.com/office/drawing/2014/main" id="{BEA8F263-2CF2-4EA2-86B0-F3498534B4D0}"/>
              </a:ext>
            </a:extLst>
          </p:cNvPr>
          <p:cNvGrpSpPr>
            <a:grpSpLocks/>
          </p:cNvGrpSpPr>
          <p:nvPr/>
        </p:nvGrpSpPr>
        <p:grpSpPr bwMode="auto">
          <a:xfrm>
            <a:off x="1091381" y="3500289"/>
            <a:ext cx="4643438" cy="3243262"/>
            <a:chOff x="2835" y="300"/>
            <a:chExt cx="2925" cy="2043"/>
          </a:xfrm>
        </p:grpSpPr>
        <p:graphicFrame>
          <p:nvGraphicFramePr>
            <p:cNvPr id="20" name="Object 5">
              <a:extLst>
                <a:ext uri="{FF2B5EF4-FFF2-40B4-BE49-F238E27FC236}">
                  <a16:creationId xmlns:a16="http://schemas.microsoft.com/office/drawing/2014/main" id="{DE900176-F993-46DE-A3B9-311AA813784C}"/>
                </a:ext>
              </a:extLst>
            </p:cNvPr>
            <p:cNvGraphicFramePr>
              <a:graphicFrameLocks noChangeAspect="1"/>
            </p:cNvGraphicFramePr>
            <p:nvPr/>
          </p:nvGraphicFramePr>
          <p:xfrm>
            <a:off x="2835" y="300"/>
            <a:ext cx="2925" cy="2043"/>
          </p:xfrm>
          <a:graphic>
            <a:graphicData uri="http://schemas.openxmlformats.org/presentationml/2006/ole">
              <mc:AlternateContent xmlns:mc="http://schemas.openxmlformats.org/markup-compatibility/2006">
                <mc:Choice xmlns:v="urn:schemas-microsoft-com:vml" Requires="v">
                  <p:oleObj spid="_x0000_s501776" name="Graph" r:id="rId11" imgW="4156253" imgH="2901696" progId="Origin50.Graph">
                    <p:embed/>
                  </p:oleObj>
                </mc:Choice>
                <mc:Fallback>
                  <p:oleObj name="Graph" r:id="rId11" imgW="4156253" imgH="2901696" progId="Origin50.Graph">
                    <p:embed/>
                    <p:pic>
                      <p:nvPicPr>
                        <p:cNvPr id="20" name="Object 5">
                          <a:extLst>
                            <a:ext uri="{FF2B5EF4-FFF2-40B4-BE49-F238E27FC236}">
                              <a16:creationId xmlns:a16="http://schemas.microsoft.com/office/drawing/2014/main" id="{DE900176-F993-46DE-A3B9-311AA813784C}"/>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l="4774" t="4759" r="4774" b="4759"/>
                        <a:stretch>
                          <a:fillRect/>
                        </a:stretch>
                      </p:blipFill>
                      <p:spPr bwMode="auto">
                        <a:xfrm>
                          <a:off x="2835" y="300"/>
                          <a:ext cx="2925" cy="2043"/>
                        </a:xfrm>
                        <a:prstGeom prst="rect">
                          <a:avLst/>
                        </a:prstGeom>
                        <a:noFill/>
                        <a:ln>
                          <a:noFill/>
                        </a:ln>
                        <a:effectLst/>
                        <a:extLst>
                          <a:ext uri="{909E8E84-426E-40DD-AFC4-6F175D3DCCD1}">
                            <a14:hiddenFill xmlns:a14="http://schemas.microsoft.com/office/drawing/2010/main">
                              <a:solidFill>
                                <a:schemeClr val="bg2"/>
                              </a:solidFill>
                            </a14:hiddenFill>
                          </a:ext>
                          <a:ext uri="{91240B29-F687-4F45-9708-019B960494DF}">
                            <a14:hiddenLine xmlns:a14="http://schemas.microsoft.com/office/drawing/2010/main" w="19050" algn="ctr">
                              <a:solidFill>
                                <a:srgbClr val="66FF33"/>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1" name="Text Box 21">
              <a:extLst>
                <a:ext uri="{FF2B5EF4-FFF2-40B4-BE49-F238E27FC236}">
                  <a16:creationId xmlns:a16="http://schemas.microsoft.com/office/drawing/2014/main" id="{F1E4CC49-5F1F-4F1E-A3FF-EB3DBCAF762B}"/>
                </a:ext>
              </a:extLst>
            </p:cNvPr>
            <p:cNvSpPr txBox="1">
              <a:spLocks noChangeArrowheads="1"/>
            </p:cNvSpPr>
            <p:nvPr/>
          </p:nvSpPr>
          <p:spPr bwMode="auto">
            <a:xfrm>
              <a:off x="3334" y="845"/>
              <a:ext cx="1088" cy="243"/>
            </a:xfrm>
            <a:prstGeom prst="rect">
              <a:avLst/>
            </a:prstGeom>
            <a:solidFill>
              <a:srgbClr val="FFFF00"/>
            </a:solidFill>
            <a:ln w="19050"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2057400" indent="-2057400" eaLnBrk="0" hangingPunct="0">
                <a:defRPr kumimoji="1">
                  <a:solidFill>
                    <a:schemeClr val="tx1"/>
                  </a:solidFill>
                  <a:latin typeface="Times New Roman" pitchFamily="18" charset="0"/>
                  <a:ea typeface="华文仿宋" pitchFamily="2" charset="-122"/>
                </a:defRPr>
              </a:lvl1pPr>
              <a:lvl2pPr marL="742950" indent="-285750" eaLnBrk="0" hangingPunct="0">
                <a:defRPr kumimoji="1">
                  <a:solidFill>
                    <a:schemeClr val="tx1"/>
                  </a:solidFill>
                  <a:latin typeface="Times New Roman" pitchFamily="18" charset="0"/>
                  <a:ea typeface="华文仿宋" pitchFamily="2" charset="-122"/>
                </a:defRPr>
              </a:lvl2pPr>
              <a:lvl3pPr marL="1143000" indent="-228600" eaLnBrk="0" hangingPunct="0">
                <a:defRPr kumimoji="1">
                  <a:solidFill>
                    <a:schemeClr val="tx1"/>
                  </a:solidFill>
                  <a:latin typeface="Times New Roman" pitchFamily="18" charset="0"/>
                  <a:ea typeface="华文仿宋" pitchFamily="2" charset="-122"/>
                </a:defRPr>
              </a:lvl3pPr>
              <a:lvl4pPr marL="1600200" indent="-228600" eaLnBrk="0" hangingPunct="0">
                <a:defRPr kumimoji="1">
                  <a:solidFill>
                    <a:schemeClr val="tx1"/>
                  </a:solidFill>
                  <a:latin typeface="Times New Roman" pitchFamily="18" charset="0"/>
                  <a:ea typeface="华文仿宋" pitchFamily="2" charset="-122"/>
                </a:defRPr>
              </a:lvl4pPr>
              <a:lvl5pPr marL="2057400" indent="-228600" eaLnBrk="0" hangingPunct="0">
                <a:defRPr kumimoji="1">
                  <a:solidFill>
                    <a:schemeClr val="tx1"/>
                  </a:solidFill>
                  <a:latin typeface="Times New Roman" pitchFamily="18" charset="0"/>
                  <a:ea typeface="华文仿宋" pitchFamily="2" charset="-122"/>
                </a:defRPr>
              </a:lvl5pPr>
              <a:lvl6pPr marL="2514600" indent="-228600" eaLnBrk="0" fontAlgn="base" hangingPunct="0">
                <a:spcBef>
                  <a:spcPct val="20000"/>
                </a:spcBef>
                <a:spcAft>
                  <a:spcPct val="0"/>
                </a:spcAft>
                <a:defRPr kumimoji="1">
                  <a:solidFill>
                    <a:schemeClr val="tx1"/>
                  </a:solidFill>
                  <a:latin typeface="Times New Roman" pitchFamily="18" charset="0"/>
                  <a:ea typeface="华文仿宋" pitchFamily="2" charset="-122"/>
                </a:defRPr>
              </a:lvl6pPr>
              <a:lvl7pPr marL="2971800" indent="-228600" eaLnBrk="0" fontAlgn="base" hangingPunct="0">
                <a:spcBef>
                  <a:spcPct val="20000"/>
                </a:spcBef>
                <a:spcAft>
                  <a:spcPct val="0"/>
                </a:spcAft>
                <a:defRPr kumimoji="1">
                  <a:solidFill>
                    <a:schemeClr val="tx1"/>
                  </a:solidFill>
                  <a:latin typeface="Times New Roman" pitchFamily="18" charset="0"/>
                  <a:ea typeface="华文仿宋" pitchFamily="2" charset="-122"/>
                </a:defRPr>
              </a:lvl7pPr>
              <a:lvl8pPr marL="3429000" indent="-228600" eaLnBrk="0" fontAlgn="base" hangingPunct="0">
                <a:spcBef>
                  <a:spcPct val="20000"/>
                </a:spcBef>
                <a:spcAft>
                  <a:spcPct val="0"/>
                </a:spcAft>
                <a:defRPr kumimoji="1">
                  <a:solidFill>
                    <a:schemeClr val="tx1"/>
                  </a:solidFill>
                  <a:latin typeface="Times New Roman" pitchFamily="18" charset="0"/>
                  <a:ea typeface="华文仿宋" pitchFamily="2" charset="-122"/>
                </a:defRPr>
              </a:lvl8pPr>
              <a:lvl9pPr marL="3886200" indent="-228600" eaLnBrk="0" fontAlgn="base" hangingPunct="0">
                <a:spcBef>
                  <a:spcPct val="20000"/>
                </a:spcBef>
                <a:spcAft>
                  <a:spcPct val="0"/>
                </a:spcAft>
                <a:defRPr kumimoji="1">
                  <a:solidFill>
                    <a:schemeClr val="tx1"/>
                  </a:solidFill>
                  <a:latin typeface="Times New Roman" pitchFamily="18" charset="0"/>
                  <a:ea typeface="华文仿宋" pitchFamily="2" charset="-122"/>
                </a:defRPr>
              </a:lvl9pPr>
            </a:lstStyle>
            <a:p>
              <a:pPr eaLnBrk="1" hangingPunct="1"/>
              <a:r>
                <a:rPr lang="en-US" altLang="zh-CN"/>
                <a:t>20keV</a:t>
              </a:r>
              <a:r>
                <a:rPr lang="zh-CN" altLang="en-US"/>
                <a:t>光子入射</a:t>
              </a:r>
            </a:p>
          </p:txBody>
        </p:sp>
      </p:grpSp>
    </p:spTree>
    <p:extLst>
      <p:ext uri="{BB962C8B-B14F-4D97-AF65-F5344CB8AC3E}">
        <p14:creationId xmlns:p14="http://schemas.microsoft.com/office/powerpoint/2010/main" val="17615684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left)">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wipe(left)">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wipe(left)">
                                      <p:cBhvr>
                                        <p:cTn id="17" dur="500"/>
                                        <p:tgtEl>
                                          <p:spTgt spid="1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wipe(left)">
                                      <p:cBhvr>
                                        <p:cTn id="2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91F4F6D-94C8-442F-BB22-68C900A8EF7A}"/>
              </a:ext>
            </a:extLst>
          </p:cNvPr>
          <p:cNvSpPr>
            <a:spLocks noGrp="1"/>
          </p:cNvSpPr>
          <p:nvPr>
            <p:ph idx="13"/>
          </p:nvPr>
        </p:nvSpPr>
        <p:spPr>
          <a:solidFill>
            <a:schemeClr val="bg1">
              <a:lumMod val="95000"/>
            </a:schemeClr>
          </a:solidFill>
        </p:spPr>
        <p:txBody>
          <a:bodyPr>
            <a:normAutofit fontScale="92500" lnSpcReduction="10000"/>
          </a:bodyPr>
          <a:lstStyle/>
          <a:p>
            <a:r>
              <a:rPr lang="zh-CN" altLang="en-US" dirty="0"/>
              <a:t>第十二章 辐射测量方法</a:t>
            </a:r>
          </a:p>
        </p:txBody>
      </p:sp>
      <p:sp>
        <p:nvSpPr>
          <p:cNvPr id="3" name="内容占位符 2">
            <a:extLst>
              <a:ext uri="{FF2B5EF4-FFF2-40B4-BE49-F238E27FC236}">
                <a16:creationId xmlns:a16="http://schemas.microsoft.com/office/drawing/2014/main" id="{A75CAED3-680C-4758-9290-D7F83464047C}"/>
              </a:ext>
            </a:extLst>
          </p:cNvPr>
          <p:cNvSpPr>
            <a:spLocks noGrp="1"/>
          </p:cNvSpPr>
          <p:nvPr>
            <p:ph idx="14"/>
          </p:nvPr>
        </p:nvSpPr>
        <p:spPr>
          <a:solidFill>
            <a:schemeClr val="accent6">
              <a:lumMod val="20000"/>
              <a:lumOff val="80000"/>
            </a:schemeClr>
          </a:solidFill>
          <a:ln>
            <a:solidFill>
              <a:schemeClr val="bg1"/>
            </a:solidFill>
          </a:ln>
          <a:effectLst>
            <a:outerShdw blurRad="50800" dist="38100" dir="5400000" algn="t" rotWithShape="0">
              <a:prstClr val="black">
                <a:alpha val="40000"/>
              </a:prstClr>
            </a:outerShdw>
          </a:effectLst>
        </p:spPr>
        <p:txBody>
          <a:bodyPr vert="horz" lIns="91440" tIns="45720" rIns="91440" bIns="45720" rtlCol="0">
            <a:normAutofit fontScale="92500" lnSpcReduction="10000"/>
          </a:bodyPr>
          <a:lstStyle/>
          <a:p>
            <a:r>
              <a:rPr lang="en-US" altLang="zh-CN" dirty="0"/>
              <a:t>12.3 </a:t>
            </a:r>
            <a:r>
              <a:rPr lang="zh-CN" altLang="en-US" dirty="0"/>
              <a:t>能量测量</a:t>
            </a:r>
          </a:p>
        </p:txBody>
      </p:sp>
      <p:sp>
        <p:nvSpPr>
          <p:cNvPr id="4" name="内容占位符 3">
            <a:extLst>
              <a:ext uri="{FF2B5EF4-FFF2-40B4-BE49-F238E27FC236}">
                <a16:creationId xmlns:a16="http://schemas.microsoft.com/office/drawing/2014/main" id="{8CB15751-05D1-4CAC-9F8C-D89B3F972815}"/>
              </a:ext>
            </a:extLst>
          </p:cNvPr>
          <p:cNvSpPr>
            <a:spLocks noGrp="1"/>
          </p:cNvSpPr>
          <p:nvPr>
            <p:ph idx="15"/>
          </p:nvPr>
        </p:nvSpPr>
        <p:spPr>
          <a:xfrm>
            <a:off x="5170096" y="1"/>
            <a:ext cx="1516454" cy="284671"/>
          </a:xfrm>
          <a:solidFill>
            <a:schemeClr val="accent4">
              <a:lumMod val="20000"/>
              <a:lumOff val="80000"/>
            </a:schemeClr>
          </a:solidFill>
        </p:spPr>
        <p:txBody>
          <a:bodyPr>
            <a:normAutofit fontScale="92500" lnSpcReduction="10000"/>
          </a:bodyPr>
          <a:lstStyle/>
          <a:p>
            <a:r>
              <a:rPr lang="zh-CN" altLang="en-US" dirty="0"/>
              <a:t>三</a:t>
            </a:r>
            <a:r>
              <a:rPr lang="en-US" altLang="zh-CN" dirty="0"/>
              <a:t>.  </a:t>
            </a:r>
            <a:r>
              <a:rPr lang="el-GR" altLang="zh-CN" dirty="0"/>
              <a:t>γ</a:t>
            </a:r>
            <a:r>
              <a:rPr lang="zh-CN" altLang="en-US" dirty="0"/>
              <a:t>能谱分析</a:t>
            </a:r>
          </a:p>
        </p:txBody>
      </p:sp>
      <p:sp>
        <p:nvSpPr>
          <p:cNvPr id="6" name="内容占位符 5">
            <a:extLst>
              <a:ext uri="{FF2B5EF4-FFF2-40B4-BE49-F238E27FC236}">
                <a16:creationId xmlns:a16="http://schemas.microsoft.com/office/drawing/2014/main" id="{225DD959-7233-4906-B0F2-40D0DD5DFFD4}"/>
              </a:ext>
            </a:extLst>
          </p:cNvPr>
          <p:cNvSpPr>
            <a:spLocks noGrp="1"/>
          </p:cNvSpPr>
          <p:nvPr>
            <p:ph idx="16"/>
          </p:nvPr>
        </p:nvSpPr>
        <p:spPr>
          <a:xfrm>
            <a:off x="6722493" y="1"/>
            <a:ext cx="5469506" cy="284671"/>
          </a:xfrm>
          <a:solidFill>
            <a:srgbClr val="FFFF00"/>
          </a:solidFill>
        </p:spPr>
        <p:txBody>
          <a:bodyPr>
            <a:normAutofit fontScale="92500" lnSpcReduction="10000"/>
          </a:bodyPr>
          <a:lstStyle/>
          <a:p>
            <a:r>
              <a:rPr lang="en-US" altLang="zh-CN" sz="1600" b="1" dirty="0">
                <a:solidFill>
                  <a:srgbClr val="0000FF"/>
                </a:solidFill>
                <a:latin typeface="Times New Roman" panose="02020603050405020304" pitchFamily="18" charset="0"/>
                <a:cs typeface="Times New Roman" panose="02020603050405020304" pitchFamily="18" charset="0"/>
              </a:rPr>
              <a:t>III </a:t>
            </a:r>
            <a:r>
              <a:rPr lang="zh-CN" altLang="en-US" b="1" dirty="0">
                <a:solidFill>
                  <a:srgbClr val="0000FF"/>
                </a:solidFill>
                <a:latin typeface="Times New Roman" panose="02020603050405020304" pitchFamily="18" charset="0"/>
                <a:cs typeface="Times New Roman" panose="02020603050405020304" pitchFamily="18" charset="0"/>
              </a:rPr>
              <a:t>射线来源？（源  </a:t>
            </a:r>
            <a:r>
              <a:rPr lang="en-US" altLang="zh-CN" b="1" dirty="0">
                <a:solidFill>
                  <a:srgbClr val="0000FF"/>
                </a:solidFill>
                <a:latin typeface="Times New Roman" panose="02020603050405020304" pitchFamily="18" charset="0"/>
                <a:cs typeface="Times New Roman" panose="02020603050405020304" pitchFamily="18" charset="0"/>
              </a:rPr>
              <a:t>vs  </a:t>
            </a:r>
            <a:r>
              <a:rPr lang="zh-CN" altLang="en-US" b="1" dirty="0">
                <a:solidFill>
                  <a:srgbClr val="0000FF"/>
                </a:solidFill>
                <a:latin typeface="Times New Roman" panose="02020603050405020304" pitchFamily="18" charset="0"/>
                <a:cs typeface="Times New Roman" panose="02020603050405020304" pitchFamily="18" charset="0"/>
              </a:rPr>
              <a:t>环境）、</a:t>
            </a:r>
            <a:r>
              <a:rPr lang="en-US" altLang="zh-CN" b="1" dirty="0">
                <a:solidFill>
                  <a:srgbClr val="0000FF"/>
                </a:solidFill>
                <a:latin typeface="Times New Roman" panose="02020603050405020304" pitchFamily="18" charset="0"/>
                <a:cs typeface="Times New Roman" panose="02020603050405020304" pitchFamily="18" charset="0"/>
              </a:rPr>
              <a:t>IV</a:t>
            </a:r>
            <a:r>
              <a:rPr lang="zh-CN" altLang="en-US" b="1" dirty="0">
                <a:solidFill>
                  <a:srgbClr val="0000FF"/>
                </a:solidFill>
                <a:latin typeface="Times New Roman" panose="02020603050405020304" pitchFamily="18" charset="0"/>
                <a:cs typeface="Times New Roman" panose="02020603050405020304" pitchFamily="18" charset="0"/>
              </a:rPr>
              <a:t>堆积问题</a:t>
            </a:r>
            <a:r>
              <a:rPr lang="zh-CN" altLang="en-US" sz="1600" dirty="0">
                <a:latin typeface="楷体" panose="02010609060101010101" pitchFamily="49" charset="-122"/>
                <a:ea typeface="楷体" panose="02010609060101010101" pitchFamily="49" charset="-122"/>
                <a:cs typeface="Times New Roman" pitchFamily="18" charset="0"/>
              </a:rPr>
              <a:t>：</a:t>
            </a:r>
            <a:r>
              <a:rPr lang="zh-CN" altLang="en-US" sz="1600" dirty="0">
                <a:solidFill>
                  <a:srgbClr val="FF0000"/>
                </a:solidFill>
                <a:latin typeface="楷体" panose="02010609060101010101" pitchFamily="49" charset="-122"/>
                <a:ea typeface="楷体" panose="02010609060101010101" pitchFamily="49" charset="-122"/>
                <a:cs typeface="Times New Roman" pitchFamily="18" charset="0"/>
              </a:rPr>
              <a:t>能量特征“峰”</a:t>
            </a:r>
          </a:p>
        </p:txBody>
      </p:sp>
      <p:grpSp>
        <p:nvGrpSpPr>
          <p:cNvPr id="11" name="Group 3">
            <a:extLst>
              <a:ext uri="{FF2B5EF4-FFF2-40B4-BE49-F238E27FC236}">
                <a16:creationId xmlns:a16="http://schemas.microsoft.com/office/drawing/2014/main" id="{5BE0F5F0-846A-46EC-B82E-BA0138BBAC77}"/>
              </a:ext>
            </a:extLst>
          </p:cNvPr>
          <p:cNvGrpSpPr>
            <a:grpSpLocks/>
          </p:cNvGrpSpPr>
          <p:nvPr/>
        </p:nvGrpSpPr>
        <p:grpSpPr bwMode="auto">
          <a:xfrm>
            <a:off x="1522488" y="1412617"/>
            <a:ext cx="3776662" cy="461962"/>
            <a:chOff x="567" y="935"/>
            <a:chExt cx="2379" cy="291"/>
          </a:xfrm>
        </p:grpSpPr>
        <p:sp>
          <p:nvSpPr>
            <p:cNvPr id="12" name="Text Box 4">
              <a:extLst>
                <a:ext uri="{FF2B5EF4-FFF2-40B4-BE49-F238E27FC236}">
                  <a16:creationId xmlns:a16="http://schemas.microsoft.com/office/drawing/2014/main" id="{E17CA2AB-E531-4965-A79F-4048AE294490}"/>
                </a:ext>
              </a:extLst>
            </p:cNvPr>
            <p:cNvSpPr txBox="1">
              <a:spLocks noChangeArrowheads="1"/>
            </p:cNvSpPr>
            <p:nvPr/>
          </p:nvSpPr>
          <p:spPr bwMode="auto">
            <a:xfrm>
              <a:off x="567" y="935"/>
              <a:ext cx="841" cy="291"/>
            </a:xfrm>
            <a:prstGeom prst="rect">
              <a:avLst/>
            </a:prstGeom>
            <a:solidFill>
              <a:srgbClr val="FFFF00"/>
            </a:solidFill>
            <a:ln w="57150">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a:solidFill>
                    <a:schemeClr val="tx1"/>
                  </a:solidFill>
                  <a:latin typeface="Times New Roman" pitchFamily="18" charset="0"/>
                  <a:ea typeface="华文仿宋" pitchFamily="2" charset="-122"/>
                </a:defRPr>
              </a:lvl1pPr>
              <a:lvl2pPr marL="742950" indent="-285750" eaLnBrk="0" hangingPunct="0">
                <a:defRPr kumimoji="1">
                  <a:solidFill>
                    <a:schemeClr val="tx1"/>
                  </a:solidFill>
                  <a:latin typeface="Times New Roman" pitchFamily="18" charset="0"/>
                  <a:ea typeface="华文仿宋" pitchFamily="2" charset="-122"/>
                </a:defRPr>
              </a:lvl2pPr>
              <a:lvl3pPr marL="1143000" indent="-228600" eaLnBrk="0" hangingPunct="0">
                <a:defRPr kumimoji="1">
                  <a:solidFill>
                    <a:schemeClr val="tx1"/>
                  </a:solidFill>
                  <a:latin typeface="Times New Roman" pitchFamily="18" charset="0"/>
                  <a:ea typeface="华文仿宋" pitchFamily="2" charset="-122"/>
                </a:defRPr>
              </a:lvl3pPr>
              <a:lvl4pPr marL="1600200" indent="-228600" eaLnBrk="0" hangingPunct="0">
                <a:defRPr kumimoji="1">
                  <a:solidFill>
                    <a:schemeClr val="tx1"/>
                  </a:solidFill>
                  <a:latin typeface="Times New Roman" pitchFamily="18" charset="0"/>
                  <a:ea typeface="华文仿宋" pitchFamily="2" charset="-122"/>
                </a:defRPr>
              </a:lvl4pPr>
              <a:lvl5pPr marL="2057400" indent="-228600" eaLnBrk="0" hangingPunct="0">
                <a:defRPr kumimoji="1">
                  <a:solidFill>
                    <a:schemeClr val="tx1"/>
                  </a:solidFill>
                  <a:latin typeface="Times New Roman" pitchFamily="18" charset="0"/>
                  <a:ea typeface="华文仿宋" pitchFamily="2" charset="-122"/>
                </a:defRPr>
              </a:lvl5pPr>
              <a:lvl6pPr marL="2514600" indent="-228600" eaLnBrk="0" fontAlgn="base" hangingPunct="0">
                <a:spcBef>
                  <a:spcPct val="20000"/>
                </a:spcBef>
                <a:spcAft>
                  <a:spcPct val="0"/>
                </a:spcAft>
                <a:defRPr kumimoji="1">
                  <a:solidFill>
                    <a:schemeClr val="tx1"/>
                  </a:solidFill>
                  <a:latin typeface="Times New Roman" pitchFamily="18" charset="0"/>
                  <a:ea typeface="华文仿宋" pitchFamily="2" charset="-122"/>
                </a:defRPr>
              </a:lvl6pPr>
              <a:lvl7pPr marL="2971800" indent="-228600" eaLnBrk="0" fontAlgn="base" hangingPunct="0">
                <a:spcBef>
                  <a:spcPct val="20000"/>
                </a:spcBef>
                <a:spcAft>
                  <a:spcPct val="0"/>
                </a:spcAft>
                <a:defRPr kumimoji="1">
                  <a:solidFill>
                    <a:schemeClr val="tx1"/>
                  </a:solidFill>
                  <a:latin typeface="Times New Roman" pitchFamily="18" charset="0"/>
                  <a:ea typeface="华文仿宋" pitchFamily="2" charset="-122"/>
                </a:defRPr>
              </a:lvl7pPr>
              <a:lvl8pPr marL="3429000" indent="-228600" eaLnBrk="0" fontAlgn="base" hangingPunct="0">
                <a:spcBef>
                  <a:spcPct val="20000"/>
                </a:spcBef>
                <a:spcAft>
                  <a:spcPct val="0"/>
                </a:spcAft>
                <a:defRPr kumimoji="1">
                  <a:solidFill>
                    <a:schemeClr val="tx1"/>
                  </a:solidFill>
                  <a:latin typeface="Times New Roman" pitchFamily="18" charset="0"/>
                  <a:ea typeface="华文仿宋" pitchFamily="2" charset="-122"/>
                </a:defRPr>
              </a:lvl8pPr>
              <a:lvl9pPr marL="3886200" indent="-228600" eaLnBrk="0" fontAlgn="base" hangingPunct="0">
                <a:spcBef>
                  <a:spcPct val="20000"/>
                </a:spcBef>
                <a:spcAft>
                  <a:spcPct val="0"/>
                </a:spcAft>
                <a:defRPr kumimoji="1">
                  <a:solidFill>
                    <a:schemeClr val="tx1"/>
                  </a:solidFill>
                  <a:latin typeface="Times New Roman" pitchFamily="18" charset="0"/>
                  <a:ea typeface="华文仿宋" pitchFamily="2" charset="-122"/>
                </a:defRPr>
              </a:lvl9pPr>
            </a:lstStyle>
            <a:p>
              <a:pPr eaLnBrk="1" hangingPunct="1">
                <a:spcBef>
                  <a:spcPct val="10000"/>
                </a:spcBef>
              </a:pPr>
              <a:r>
                <a:rPr lang="zh-CN" altLang="en-US" sz="2400" b="1">
                  <a:solidFill>
                    <a:srgbClr val="0000FF"/>
                  </a:solidFill>
                </a:rPr>
                <a:t>全能峰</a:t>
              </a:r>
            </a:p>
          </p:txBody>
        </p:sp>
        <p:graphicFrame>
          <p:nvGraphicFramePr>
            <p:cNvPr id="13" name="Object 5">
              <a:extLst>
                <a:ext uri="{FF2B5EF4-FFF2-40B4-BE49-F238E27FC236}">
                  <a16:creationId xmlns:a16="http://schemas.microsoft.com/office/drawing/2014/main" id="{651A6D7B-390F-48B0-95AD-0F6313E3E702}"/>
                </a:ext>
              </a:extLst>
            </p:cNvPr>
            <p:cNvGraphicFramePr>
              <a:graphicFrameLocks noChangeAspect="1"/>
            </p:cNvGraphicFramePr>
            <p:nvPr/>
          </p:nvGraphicFramePr>
          <p:xfrm>
            <a:off x="2402" y="940"/>
            <a:ext cx="544" cy="246"/>
          </p:xfrm>
          <a:graphic>
            <a:graphicData uri="http://schemas.openxmlformats.org/presentationml/2006/ole">
              <mc:AlternateContent xmlns:mc="http://schemas.openxmlformats.org/markup-compatibility/2006">
                <mc:Choice xmlns:v="urn:schemas-microsoft-com:vml" Requires="v">
                  <p:oleObj spid="_x0000_s502804" name="Equation" r:id="rId3" imgW="476244" imgH="180900" progId="Equation.DSMT4">
                    <p:embed/>
                  </p:oleObj>
                </mc:Choice>
                <mc:Fallback>
                  <p:oleObj name="Equation" r:id="rId3" imgW="476244" imgH="180900" progId="Equation.DSMT4">
                    <p:embed/>
                    <p:pic>
                      <p:nvPicPr>
                        <p:cNvPr id="13" name="Object 5">
                          <a:extLst>
                            <a:ext uri="{FF2B5EF4-FFF2-40B4-BE49-F238E27FC236}">
                              <a16:creationId xmlns:a16="http://schemas.microsoft.com/office/drawing/2014/main" id="{651A6D7B-390F-48B0-95AD-0F6313E3E70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02" y="940"/>
                          <a:ext cx="544" cy="246"/>
                        </a:xfrm>
                        <a:prstGeom prst="rect">
                          <a:avLst/>
                        </a:prstGeom>
                        <a:solidFill>
                          <a:srgbClr val="FFFF00"/>
                        </a:solidFill>
                        <a:ln w="57150">
                          <a:solidFill>
                            <a:srgbClr val="FF0000"/>
                          </a:solidFill>
                          <a:miter lim="800000"/>
                          <a:headEnd/>
                          <a:tailEnd/>
                        </a:ln>
                      </p:spPr>
                    </p:pic>
                  </p:oleObj>
                </mc:Fallback>
              </mc:AlternateContent>
            </a:graphicData>
          </a:graphic>
        </p:graphicFrame>
      </p:grpSp>
      <p:grpSp>
        <p:nvGrpSpPr>
          <p:cNvPr id="14" name="Group 6">
            <a:extLst>
              <a:ext uri="{FF2B5EF4-FFF2-40B4-BE49-F238E27FC236}">
                <a16:creationId xmlns:a16="http://schemas.microsoft.com/office/drawing/2014/main" id="{35B2130C-3643-451A-ACC6-9396D5067873}"/>
              </a:ext>
            </a:extLst>
          </p:cNvPr>
          <p:cNvGrpSpPr>
            <a:grpSpLocks/>
          </p:cNvGrpSpPr>
          <p:nvPr/>
        </p:nvGrpSpPr>
        <p:grpSpPr bwMode="auto">
          <a:xfrm>
            <a:off x="1522488" y="3574792"/>
            <a:ext cx="4565650" cy="461962"/>
            <a:chOff x="567" y="2297"/>
            <a:chExt cx="2876" cy="291"/>
          </a:xfrm>
        </p:grpSpPr>
        <p:sp>
          <p:nvSpPr>
            <p:cNvPr id="15" name="Text Box 7">
              <a:extLst>
                <a:ext uri="{FF2B5EF4-FFF2-40B4-BE49-F238E27FC236}">
                  <a16:creationId xmlns:a16="http://schemas.microsoft.com/office/drawing/2014/main" id="{6DF3739E-41DF-4AAE-8EFE-EBB1D3C8A85A}"/>
                </a:ext>
              </a:extLst>
            </p:cNvPr>
            <p:cNvSpPr txBox="1">
              <a:spLocks noChangeArrowheads="1"/>
            </p:cNvSpPr>
            <p:nvPr/>
          </p:nvSpPr>
          <p:spPr bwMode="auto">
            <a:xfrm>
              <a:off x="567" y="2297"/>
              <a:ext cx="1119" cy="291"/>
            </a:xfrm>
            <a:prstGeom prst="rect">
              <a:avLst/>
            </a:prstGeom>
            <a:solidFill>
              <a:srgbClr val="FFFF00"/>
            </a:solidFill>
            <a:ln w="38100" cmpd="dbl">
              <a:solidFill>
                <a:srgbClr val="66FF33"/>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a:solidFill>
                    <a:schemeClr val="tx1"/>
                  </a:solidFill>
                  <a:latin typeface="Times New Roman" pitchFamily="18" charset="0"/>
                  <a:ea typeface="华文仿宋" pitchFamily="2" charset="-122"/>
                </a:defRPr>
              </a:lvl1pPr>
              <a:lvl2pPr marL="742950" indent="-285750" eaLnBrk="0" hangingPunct="0">
                <a:defRPr kumimoji="1">
                  <a:solidFill>
                    <a:schemeClr val="tx1"/>
                  </a:solidFill>
                  <a:latin typeface="Times New Roman" pitchFamily="18" charset="0"/>
                  <a:ea typeface="华文仿宋" pitchFamily="2" charset="-122"/>
                </a:defRPr>
              </a:lvl2pPr>
              <a:lvl3pPr marL="1143000" indent="-228600" eaLnBrk="0" hangingPunct="0">
                <a:defRPr kumimoji="1">
                  <a:solidFill>
                    <a:schemeClr val="tx1"/>
                  </a:solidFill>
                  <a:latin typeface="Times New Roman" pitchFamily="18" charset="0"/>
                  <a:ea typeface="华文仿宋" pitchFamily="2" charset="-122"/>
                </a:defRPr>
              </a:lvl3pPr>
              <a:lvl4pPr marL="1600200" indent="-228600" eaLnBrk="0" hangingPunct="0">
                <a:defRPr kumimoji="1">
                  <a:solidFill>
                    <a:schemeClr val="tx1"/>
                  </a:solidFill>
                  <a:latin typeface="Times New Roman" pitchFamily="18" charset="0"/>
                  <a:ea typeface="华文仿宋" pitchFamily="2" charset="-122"/>
                </a:defRPr>
              </a:lvl4pPr>
              <a:lvl5pPr marL="2057400" indent="-228600" eaLnBrk="0" hangingPunct="0">
                <a:defRPr kumimoji="1">
                  <a:solidFill>
                    <a:schemeClr val="tx1"/>
                  </a:solidFill>
                  <a:latin typeface="Times New Roman" pitchFamily="18" charset="0"/>
                  <a:ea typeface="华文仿宋" pitchFamily="2" charset="-122"/>
                </a:defRPr>
              </a:lvl5pPr>
              <a:lvl6pPr marL="2514600" indent="-228600" eaLnBrk="0" fontAlgn="base" hangingPunct="0">
                <a:spcBef>
                  <a:spcPct val="20000"/>
                </a:spcBef>
                <a:spcAft>
                  <a:spcPct val="0"/>
                </a:spcAft>
                <a:defRPr kumimoji="1">
                  <a:solidFill>
                    <a:schemeClr val="tx1"/>
                  </a:solidFill>
                  <a:latin typeface="Times New Roman" pitchFamily="18" charset="0"/>
                  <a:ea typeface="华文仿宋" pitchFamily="2" charset="-122"/>
                </a:defRPr>
              </a:lvl6pPr>
              <a:lvl7pPr marL="2971800" indent="-228600" eaLnBrk="0" fontAlgn="base" hangingPunct="0">
                <a:spcBef>
                  <a:spcPct val="20000"/>
                </a:spcBef>
                <a:spcAft>
                  <a:spcPct val="0"/>
                </a:spcAft>
                <a:defRPr kumimoji="1">
                  <a:solidFill>
                    <a:schemeClr val="tx1"/>
                  </a:solidFill>
                  <a:latin typeface="Times New Roman" pitchFamily="18" charset="0"/>
                  <a:ea typeface="华文仿宋" pitchFamily="2" charset="-122"/>
                </a:defRPr>
              </a:lvl7pPr>
              <a:lvl8pPr marL="3429000" indent="-228600" eaLnBrk="0" fontAlgn="base" hangingPunct="0">
                <a:spcBef>
                  <a:spcPct val="20000"/>
                </a:spcBef>
                <a:spcAft>
                  <a:spcPct val="0"/>
                </a:spcAft>
                <a:defRPr kumimoji="1">
                  <a:solidFill>
                    <a:schemeClr val="tx1"/>
                  </a:solidFill>
                  <a:latin typeface="Times New Roman" pitchFamily="18" charset="0"/>
                  <a:ea typeface="华文仿宋" pitchFamily="2" charset="-122"/>
                </a:defRPr>
              </a:lvl8pPr>
              <a:lvl9pPr marL="3886200" indent="-228600" eaLnBrk="0" fontAlgn="base" hangingPunct="0">
                <a:spcBef>
                  <a:spcPct val="20000"/>
                </a:spcBef>
                <a:spcAft>
                  <a:spcPct val="0"/>
                </a:spcAft>
                <a:defRPr kumimoji="1">
                  <a:solidFill>
                    <a:schemeClr val="tx1"/>
                  </a:solidFill>
                  <a:latin typeface="Times New Roman" pitchFamily="18" charset="0"/>
                  <a:ea typeface="华文仿宋" pitchFamily="2" charset="-122"/>
                </a:defRPr>
              </a:lvl9pPr>
            </a:lstStyle>
            <a:p>
              <a:pPr eaLnBrk="1" hangingPunct="1">
                <a:spcBef>
                  <a:spcPct val="10000"/>
                </a:spcBef>
              </a:pPr>
              <a:r>
                <a:rPr lang="zh-CN" altLang="en-US" sz="2400" b="1">
                  <a:solidFill>
                    <a:srgbClr val="0000FF"/>
                  </a:solidFill>
                </a:rPr>
                <a:t>单逃逸峰</a:t>
              </a:r>
            </a:p>
          </p:txBody>
        </p:sp>
        <p:graphicFrame>
          <p:nvGraphicFramePr>
            <p:cNvPr id="16" name="Object 8">
              <a:extLst>
                <a:ext uri="{FF2B5EF4-FFF2-40B4-BE49-F238E27FC236}">
                  <a16:creationId xmlns:a16="http://schemas.microsoft.com/office/drawing/2014/main" id="{071D3EF7-E4EB-4B8A-AFF9-BD90DC0184EF}"/>
                </a:ext>
              </a:extLst>
            </p:cNvPr>
            <p:cNvGraphicFramePr>
              <a:graphicFrameLocks noChangeAspect="1"/>
            </p:cNvGraphicFramePr>
            <p:nvPr/>
          </p:nvGraphicFramePr>
          <p:xfrm>
            <a:off x="2401" y="2316"/>
            <a:ext cx="1042" cy="267"/>
          </p:xfrm>
          <a:graphic>
            <a:graphicData uri="http://schemas.openxmlformats.org/presentationml/2006/ole">
              <mc:AlternateContent xmlns:mc="http://schemas.openxmlformats.org/markup-compatibility/2006">
                <mc:Choice xmlns:v="urn:schemas-microsoft-com:vml" Requires="v">
                  <p:oleObj spid="_x0000_s502805" name="Equation" r:id="rId5" imgW="885766" imgH="180900" progId="Equation.DSMT4">
                    <p:embed/>
                  </p:oleObj>
                </mc:Choice>
                <mc:Fallback>
                  <p:oleObj name="Equation" r:id="rId5" imgW="885766" imgH="180900" progId="Equation.DSMT4">
                    <p:embed/>
                    <p:pic>
                      <p:nvPicPr>
                        <p:cNvPr id="16" name="Object 8">
                          <a:extLst>
                            <a:ext uri="{FF2B5EF4-FFF2-40B4-BE49-F238E27FC236}">
                              <a16:creationId xmlns:a16="http://schemas.microsoft.com/office/drawing/2014/main" id="{071D3EF7-E4EB-4B8A-AFF9-BD90DC0184E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01" y="2316"/>
                          <a:ext cx="1042" cy="267"/>
                        </a:xfrm>
                        <a:prstGeom prst="rect">
                          <a:avLst/>
                        </a:prstGeom>
                        <a:solidFill>
                          <a:srgbClr val="FFFF00"/>
                        </a:solidFill>
                        <a:ln w="19050">
                          <a:solidFill>
                            <a:srgbClr val="FF0000"/>
                          </a:solidFill>
                          <a:miter lim="800000"/>
                          <a:headEnd/>
                          <a:tailEnd/>
                        </a:ln>
                      </p:spPr>
                    </p:pic>
                  </p:oleObj>
                </mc:Fallback>
              </mc:AlternateContent>
            </a:graphicData>
          </a:graphic>
        </p:graphicFrame>
      </p:grpSp>
      <p:grpSp>
        <p:nvGrpSpPr>
          <p:cNvPr id="17" name="Group 9">
            <a:extLst>
              <a:ext uri="{FF2B5EF4-FFF2-40B4-BE49-F238E27FC236}">
                <a16:creationId xmlns:a16="http://schemas.microsoft.com/office/drawing/2014/main" id="{6D971DE5-C9F4-42D8-A6C4-DF4B6D5D492F}"/>
              </a:ext>
            </a:extLst>
          </p:cNvPr>
          <p:cNvGrpSpPr>
            <a:grpSpLocks/>
          </p:cNvGrpSpPr>
          <p:nvPr/>
        </p:nvGrpSpPr>
        <p:grpSpPr bwMode="auto">
          <a:xfrm>
            <a:off x="1522488" y="1958717"/>
            <a:ext cx="5111750" cy="565150"/>
            <a:chOff x="567" y="1279"/>
            <a:chExt cx="3220" cy="356"/>
          </a:xfrm>
        </p:grpSpPr>
        <p:sp>
          <p:nvSpPr>
            <p:cNvPr id="18" name="Text Box 10">
              <a:extLst>
                <a:ext uri="{FF2B5EF4-FFF2-40B4-BE49-F238E27FC236}">
                  <a16:creationId xmlns:a16="http://schemas.microsoft.com/office/drawing/2014/main" id="{71B4E2C4-6FBF-4D64-BFB6-399BCE153547}"/>
                </a:ext>
              </a:extLst>
            </p:cNvPr>
            <p:cNvSpPr txBox="1">
              <a:spLocks noChangeArrowheads="1"/>
            </p:cNvSpPr>
            <p:nvPr/>
          </p:nvSpPr>
          <p:spPr bwMode="auto">
            <a:xfrm>
              <a:off x="567" y="1344"/>
              <a:ext cx="1769" cy="291"/>
            </a:xfrm>
            <a:prstGeom prst="rect">
              <a:avLst/>
            </a:prstGeom>
            <a:solidFill>
              <a:srgbClr val="FFFF00"/>
            </a:solidFill>
            <a:ln w="38100" cmpd="dbl">
              <a:solidFill>
                <a:srgbClr val="66FF33"/>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a:solidFill>
                    <a:schemeClr val="tx1"/>
                  </a:solidFill>
                  <a:latin typeface="Times New Roman" pitchFamily="18" charset="0"/>
                  <a:ea typeface="华文仿宋" pitchFamily="2" charset="-122"/>
                </a:defRPr>
              </a:lvl1pPr>
              <a:lvl2pPr marL="742950" indent="-285750" eaLnBrk="0" hangingPunct="0">
                <a:defRPr kumimoji="1">
                  <a:solidFill>
                    <a:schemeClr val="tx1"/>
                  </a:solidFill>
                  <a:latin typeface="Times New Roman" pitchFamily="18" charset="0"/>
                  <a:ea typeface="华文仿宋" pitchFamily="2" charset="-122"/>
                </a:defRPr>
              </a:lvl2pPr>
              <a:lvl3pPr marL="1143000" indent="-228600" eaLnBrk="0" hangingPunct="0">
                <a:defRPr kumimoji="1">
                  <a:solidFill>
                    <a:schemeClr val="tx1"/>
                  </a:solidFill>
                  <a:latin typeface="Times New Roman" pitchFamily="18" charset="0"/>
                  <a:ea typeface="华文仿宋" pitchFamily="2" charset="-122"/>
                </a:defRPr>
              </a:lvl3pPr>
              <a:lvl4pPr marL="1600200" indent="-228600" eaLnBrk="0" hangingPunct="0">
                <a:defRPr kumimoji="1">
                  <a:solidFill>
                    <a:schemeClr val="tx1"/>
                  </a:solidFill>
                  <a:latin typeface="Times New Roman" pitchFamily="18" charset="0"/>
                  <a:ea typeface="华文仿宋" pitchFamily="2" charset="-122"/>
                </a:defRPr>
              </a:lvl4pPr>
              <a:lvl5pPr marL="2057400" indent="-228600" eaLnBrk="0" hangingPunct="0">
                <a:defRPr kumimoji="1">
                  <a:solidFill>
                    <a:schemeClr val="tx1"/>
                  </a:solidFill>
                  <a:latin typeface="Times New Roman" pitchFamily="18" charset="0"/>
                  <a:ea typeface="华文仿宋" pitchFamily="2" charset="-122"/>
                </a:defRPr>
              </a:lvl5pPr>
              <a:lvl6pPr marL="2514600" indent="-228600" eaLnBrk="0" fontAlgn="base" hangingPunct="0">
                <a:spcBef>
                  <a:spcPct val="20000"/>
                </a:spcBef>
                <a:spcAft>
                  <a:spcPct val="0"/>
                </a:spcAft>
                <a:defRPr kumimoji="1">
                  <a:solidFill>
                    <a:schemeClr val="tx1"/>
                  </a:solidFill>
                  <a:latin typeface="Times New Roman" pitchFamily="18" charset="0"/>
                  <a:ea typeface="华文仿宋" pitchFamily="2" charset="-122"/>
                </a:defRPr>
              </a:lvl6pPr>
              <a:lvl7pPr marL="2971800" indent="-228600" eaLnBrk="0" fontAlgn="base" hangingPunct="0">
                <a:spcBef>
                  <a:spcPct val="20000"/>
                </a:spcBef>
                <a:spcAft>
                  <a:spcPct val="0"/>
                </a:spcAft>
                <a:defRPr kumimoji="1">
                  <a:solidFill>
                    <a:schemeClr val="tx1"/>
                  </a:solidFill>
                  <a:latin typeface="Times New Roman" pitchFamily="18" charset="0"/>
                  <a:ea typeface="华文仿宋" pitchFamily="2" charset="-122"/>
                </a:defRPr>
              </a:lvl7pPr>
              <a:lvl8pPr marL="3429000" indent="-228600" eaLnBrk="0" fontAlgn="base" hangingPunct="0">
                <a:spcBef>
                  <a:spcPct val="20000"/>
                </a:spcBef>
                <a:spcAft>
                  <a:spcPct val="0"/>
                </a:spcAft>
                <a:defRPr kumimoji="1">
                  <a:solidFill>
                    <a:schemeClr val="tx1"/>
                  </a:solidFill>
                  <a:latin typeface="Times New Roman" pitchFamily="18" charset="0"/>
                  <a:ea typeface="华文仿宋" pitchFamily="2" charset="-122"/>
                </a:defRPr>
              </a:lvl8pPr>
              <a:lvl9pPr marL="3886200" indent="-228600" eaLnBrk="0" fontAlgn="base" hangingPunct="0">
                <a:spcBef>
                  <a:spcPct val="20000"/>
                </a:spcBef>
                <a:spcAft>
                  <a:spcPct val="0"/>
                </a:spcAft>
                <a:defRPr kumimoji="1">
                  <a:solidFill>
                    <a:schemeClr val="tx1"/>
                  </a:solidFill>
                  <a:latin typeface="Times New Roman" pitchFamily="18" charset="0"/>
                  <a:ea typeface="华文仿宋" pitchFamily="2" charset="-122"/>
                </a:defRPr>
              </a:lvl9pPr>
            </a:lstStyle>
            <a:p>
              <a:pPr eaLnBrk="1" hangingPunct="1">
                <a:spcBef>
                  <a:spcPct val="10000"/>
                </a:spcBef>
              </a:pPr>
              <a:r>
                <a:rPr lang="en-US" altLang="zh-CN" sz="2400" b="1">
                  <a:solidFill>
                    <a:srgbClr val="0000FF"/>
                  </a:solidFill>
                </a:rPr>
                <a:t>I</a:t>
              </a:r>
              <a:r>
                <a:rPr lang="zh-CN" altLang="en-US" sz="2400" b="1">
                  <a:solidFill>
                    <a:srgbClr val="0000FF"/>
                  </a:solidFill>
                </a:rPr>
                <a:t>（</a:t>
              </a:r>
              <a:r>
                <a:rPr lang="en-US" altLang="zh-CN" sz="2400" b="1">
                  <a:solidFill>
                    <a:srgbClr val="0000FF"/>
                  </a:solidFill>
                </a:rPr>
                <a:t>Ge</a:t>
              </a:r>
              <a:r>
                <a:rPr lang="zh-CN" altLang="en-US" sz="2400" b="1">
                  <a:solidFill>
                    <a:srgbClr val="0000FF"/>
                  </a:solidFill>
                </a:rPr>
                <a:t>，</a:t>
              </a:r>
              <a:r>
                <a:rPr lang="en-US" altLang="zh-CN" sz="2400" b="1">
                  <a:solidFill>
                    <a:srgbClr val="0000FF"/>
                  </a:solidFill>
                </a:rPr>
                <a:t>Si</a:t>
              </a:r>
              <a:r>
                <a:rPr lang="zh-CN" altLang="en-US" sz="2400" b="1">
                  <a:solidFill>
                    <a:srgbClr val="0000FF"/>
                  </a:solidFill>
                </a:rPr>
                <a:t>）逃逸峰</a:t>
              </a:r>
            </a:p>
          </p:txBody>
        </p:sp>
        <p:graphicFrame>
          <p:nvGraphicFramePr>
            <p:cNvPr id="19" name="Object 11">
              <a:extLst>
                <a:ext uri="{FF2B5EF4-FFF2-40B4-BE49-F238E27FC236}">
                  <a16:creationId xmlns:a16="http://schemas.microsoft.com/office/drawing/2014/main" id="{E1103D3D-61F5-4E5D-B137-65A7F2F7D97B}"/>
                </a:ext>
              </a:extLst>
            </p:cNvPr>
            <p:cNvGraphicFramePr>
              <a:graphicFrameLocks noChangeAspect="1"/>
            </p:cNvGraphicFramePr>
            <p:nvPr/>
          </p:nvGraphicFramePr>
          <p:xfrm>
            <a:off x="2432" y="1279"/>
            <a:ext cx="1355" cy="282"/>
          </p:xfrm>
          <a:graphic>
            <a:graphicData uri="http://schemas.openxmlformats.org/presentationml/2006/ole">
              <mc:AlternateContent xmlns:mc="http://schemas.openxmlformats.org/markup-compatibility/2006">
                <mc:Choice xmlns:v="urn:schemas-microsoft-com:vml" Requires="v">
                  <p:oleObj spid="_x0000_s502806" name="Equation" r:id="rId7" imgW="1323922" imgH="228690" progId="Equation.DSMT4">
                    <p:embed/>
                  </p:oleObj>
                </mc:Choice>
                <mc:Fallback>
                  <p:oleObj name="Equation" r:id="rId7" imgW="1323922" imgH="228690" progId="Equation.DSMT4">
                    <p:embed/>
                    <p:pic>
                      <p:nvPicPr>
                        <p:cNvPr id="19" name="Object 11">
                          <a:extLst>
                            <a:ext uri="{FF2B5EF4-FFF2-40B4-BE49-F238E27FC236}">
                              <a16:creationId xmlns:a16="http://schemas.microsoft.com/office/drawing/2014/main" id="{E1103D3D-61F5-4E5D-B137-65A7F2F7D97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432" y="1279"/>
                          <a:ext cx="1355" cy="282"/>
                        </a:xfrm>
                        <a:prstGeom prst="rect">
                          <a:avLst/>
                        </a:prstGeom>
                        <a:solidFill>
                          <a:srgbClr val="FFFF00"/>
                        </a:solidFill>
                        <a:ln w="19050">
                          <a:solidFill>
                            <a:srgbClr val="FF0000"/>
                          </a:solidFill>
                          <a:miter lim="800000"/>
                          <a:headEnd/>
                          <a:tailEnd/>
                        </a:ln>
                      </p:spPr>
                    </p:pic>
                  </p:oleObj>
                </mc:Fallback>
              </mc:AlternateContent>
            </a:graphicData>
          </a:graphic>
        </p:graphicFrame>
      </p:grpSp>
      <p:grpSp>
        <p:nvGrpSpPr>
          <p:cNvPr id="20" name="Group 12">
            <a:extLst>
              <a:ext uri="{FF2B5EF4-FFF2-40B4-BE49-F238E27FC236}">
                <a16:creationId xmlns:a16="http://schemas.microsoft.com/office/drawing/2014/main" id="{CE65B012-2BA5-45A4-8022-5EF6C1741DFF}"/>
              </a:ext>
            </a:extLst>
          </p:cNvPr>
          <p:cNvGrpSpPr>
            <a:grpSpLocks/>
          </p:cNvGrpSpPr>
          <p:nvPr/>
        </p:nvGrpSpPr>
        <p:grpSpPr bwMode="auto">
          <a:xfrm>
            <a:off x="1522488" y="2444492"/>
            <a:ext cx="5748337" cy="1057275"/>
            <a:chOff x="567" y="1585"/>
            <a:chExt cx="3621" cy="666"/>
          </a:xfrm>
        </p:grpSpPr>
        <p:sp>
          <p:nvSpPr>
            <p:cNvPr id="21" name="Text Box 13">
              <a:extLst>
                <a:ext uri="{FF2B5EF4-FFF2-40B4-BE49-F238E27FC236}">
                  <a16:creationId xmlns:a16="http://schemas.microsoft.com/office/drawing/2014/main" id="{631DAE89-5D06-4783-8A61-511B90C693D7}"/>
                </a:ext>
              </a:extLst>
            </p:cNvPr>
            <p:cNvSpPr txBox="1">
              <a:spLocks noChangeArrowheads="1"/>
            </p:cNvSpPr>
            <p:nvPr/>
          </p:nvSpPr>
          <p:spPr bwMode="auto">
            <a:xfrm>
              <a:off x="567" y="1728"/>
              <a:ext cx="1393" cy="291"/>
            </a:xfrm>
            <a:prstGeom prst="rect">
              <a:avLst/>
            </a:prstGeom>
            <a:solidFill>
              <a:srgbClr val="FFFF00"/>
            </a:solidFill>
            <a:ln w="38100" cmpd="dbl">
              <a:solidFill>
                <a:srgbClr val="66FF33"/>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a:solidFill>
                    <a:schemeClr val="tx1"/>
                  </a:solidFill>
                  <a:latin typeface="Times New Roman" pitchFamily="18" charset="0"/>
                  <a:ea typeface="华文仿宋" pitchFamily="2" charset="-122"/>
                </a:defRPr>
              </a:lvl1pPr>
              <a:lvl2pPr marL="742950" indent="-285750" eaLnBrk="0" hangingPunct="0">
                <a:defRPr kumimoji="1">
                  <a:solidFill>
                    <a:schemeClr val="tx1"/>
                  </a:solidFill>
                  <a:latin typeface="Times New Roman" pitchFamily="18" charset="0"/>
                  <a:ea typeface="华文仿宋" pitchFamily="2" charset="-122"/>
                </a:defRPr>
              </a:lvl2pPr>
              <a:lvl3pPr marL="1143000" indent="-228600" eaLnBrk="0" hangingPunct="0">
                <a:defRPr kumimoji="1">
                  <a:solidFill>
                    <a:schemeClr val="tx1"/>
                  </a:solidFill>
                  <a:latin typeface="Times New Roman" pitchFamily="18" charset="0"/>
                  <a:ea typeface="华文仿宋" pitchFamily="2" charset="-122"/>
                </a:defRPr>
              </a:lvl3pPr>
              <a:lvl4pPr marL="1600200" indent="-228600" eaLnBrk="0" hangingPunct="0">
                <a:defRPr kumimoji="1">
                  <a:solidFill>
                    <a:schemeClr val="tx1"/>
                  </a:solidFill>
                  <a:latin typeface="Times New Roman" pitchFamily="18" charset="0"/>
                  <a:ea typeface="华文仿宋" pitchFamily="2" charset="-122"/>
                </a:defRPr>
              </a:lvl4pPr>
              <a:lvl5pPr marL="2057400" indent="-228600" eaLnBrk="0" hangingPunct="0">
                <a:defRPr kumimoji="1">
                  <a:solidFill>
                    <a:schemeClr val="tx1"/>
                  </a:solidFill>
                  <a:latin typeface="Times New Roman" pitchFamily="18" charset="0"/>
                  <a:ea typeface="华文仿宋" pitchFamily="2" charset="-122"/>
                </a:defRPr>
              </a:lvl5pPr>
              <a:lvl6pPr marL="2514600" indent="-228600" eaLnBrk="0" fontAlgn="base" hangingPunct="0">
                <a:spcBef>
                  <a:spcPct val="20000"/>
                </a:spcBef>
                <a:spcAft>
                  <a:spcPct val="0"/>
                </a:spcAft>
                <a:defRPr kumimoji="1">
                  <a:solidFill>
                    <a:schemeClr val="tx1"/>
                  </a:solidFill>
                  <a:latin typeface="Times New Roman" pitchFamily="18" charset="0"/>
                  <a:ea typeface="华文仿宋" pitchFamily="2" charset="-122"/>
                </a:defRPr>
              </a:lvl6pPr>
              <a:lvl7pPr marL="2971800" indent="-228600" eaLnBrk="0" fontAlgn="base" hangingPunct="0">
                <a:spcBef>
                  <a:spcPct val="20000"/>
                </a:spcBef>
                <a:spcAft>
                  <a:spcPct val="0"/>
                </a:spcAft>
                <a:defRPr kumimoji="1">
                  <a:solidFill>
                    <a:schemeClr val="tx1"/>
                  </a:solidFill>
                  <a:latin typeface="Times New Roman" pitchFamily="18" charset="0"/>
                  <a:ea typeface="华文仿宋" pitchFamily="2" charset="-122"/>
                </a:defRPr>
              </a:lvl7pPr>
              <a:lvl8pPr marL="3429000" indent="-228600" eaLnBrk="0" fontAlgn="base" hangingPunct="0">
                <a:spcBef>
                  <a:spcPct val="20000"/>
                </a:spcBef>
                <a:spcAft>
                  <a:spcPct val="0"/>
                </a:spcAft>
                <a:defRPr kumimoji="1">
                  <a:solidFill>
                    <a:schemeClr val="tx1"/>
                  </a:solidFill>
                  <a:latin typeface="Times New Roman" pitchFamily="18" charset="0"/>
                  <a:ea typeface="华文仿宋" pitchFamily="2" charset="-122"/>
                </a:defRPr>
              </a:lvl8pPr>
              <a:lvl9pPr marL="3886200" indent="-228600" eaLnBrk="0" fontAlgn="base" hangingPunct="0">
                <a:spcBef>
                  <a:spcPct val="20000"/>
                </a:spcBef>
                <a:spcAft>
                  <a:spcPct val="0"/>
                </a:spcAft>
                <a:defRPr kumimoji="1">
                  <a:solidFill>
                    <a:schemeClr val="tx1"/>
                  </a:solidFill>
                  <a:latin typeface="Times New Roman" pitchFamily="18" charset="0"/>
                  <a:ea typeface="华文仿宋" pitchFamily="2" charset="-122"/>
                </a:defRPr>
              </a:lvl9pPr>
            </a:lstStyle>
            <a:p>
              <a:pPr eaLnBrk="1" hangingPunct="1">
                <a:spcBef>
                  <a:spcPct val="10000"/>
                </a:spcBef>
              </a:pPr>
              <a:r>
                <a:rPr lang="zh-CN" altLang="en-US" sz="2400" b="1">
                  <a:solidFill>
                    <a:srgbClr val="0000FF"/>
                  </a:solidFill>
                </a:rPr>
                <a:t>康普顿边沿</a:t>
              </a:r>
            </a:p>
          </p:txBody>
        </p:sp>
        <p:graphicFrame>
          <p:nvGraphicFramePr>
            <p:cNvPr id="22" name="Object 14">
              <a:extLst>
                <a:ext uri="{FF2B5EF4-FFF2-40B4-BE49-F238E27FC236}">
                  <a16:creationId xmlns:a16="http://schemas.microsoft.com/office/drawing/2014/main" id="{7E355987-26E6-40FE-9FB2-513B036A6918}"/>
                </a:ext>
              </a:extLst>
            </p:cNvPr>
            <p:cNvGraphicFramePr>
              <a:graphicFrameLocks noChangeAspect="1"/>
            </p:cNvGraphicFramePr>
            <p:nvPr/>
          </p:nvGraphicFramePr>
          <p:xfrm>
            <a:off x="2407" y="1585"/>
            <a:ext cx="1781" cy="666"/>
          </p:xfrm>
          <a:graphic>
            <a:graphicData uri="http://schemas.openxmlformats.org/presentationml/2006/ole">
              <mc:AlternateContent xmlns:mc="http://schemas.openxmlformats.org/markup-compatibility/2006">
                <mc:Choice xmlns:v="urn:schemas-microsoft-com:vml" Requires="v">
                  <p:oleObj spid="_x0000_s502807" name="Equation" r:id="rId9" imgW="1609722" imgH="561870" progId="Equation.DSMT4">
                    <p:embed/>
                  </p:oleObj>
                </mc:Choice>
                <mc:Fallback>
                  <p:oleObj name="Equation" r:id="rId9" imgW="1609722" imgH="561870" progId="Equation.DSMT4">
                    <p:embed/>
                    <p:pic>
                      <p:nvPicPr>
                        <p:cNvPr id="22" name="Object 14">
                          <a:extLst>
                            <a:ext uri="{FF2B5EF4-FFF2-40B4-BE49-F238E27FC236}">
                              <a16:creationId xmlns:a16="http://schemas.microsoft.com/office/drawing/2014/main" id="{7E355987-26E6-40FE-9FB2-513B036A691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407" y="1585"/>
                          <a:ext cx="1781" cy="666"/>
                        </a:xfrm>
                        <a:prstGeom prst="rect">
                          <a:avLst/>
                        </a:prstGeom>
                        <a:solidFill>
                          <a:srgbClr val="FFFF00"/>
                        </a:solidFill>
                        <a:ln w="19050">
                          <a:solidFill>
                            <a:srgbClr val="FF0000"/>
                          </a:solidFill>
                          <a:miter lim="800000"/>
                          <a:headEnd/>
                          <a:tailEnd/>
                        </a:ln>
                      </p:spPr>
                    </p:pic>
                  </p:oleObj>
                </mc:Fallback>
              </mc:AlternateContent>
            </a:graphicData>
          </a:graphic>
        </p:graphicFrame>
      </p:grpSp>
      <p:grpSp>
        <p:nvGrpSpPr>
          <p:cNvPr id="23" name="Group 15">
            <a:extLst>
              <a:ext uri="{FF2B5EF4-FFF2-40B4-BE49-F238E27FC236}">
                <a16:creationId xmlns:a16="http://schemas.microsoft.com/office/drawing/2014/main" id="{9E55BA2D-6296-40B1-A274-AEC57F76A0A0}"/>
              </a:ext>
            </a:extLst>
          </p:cNvPr>
          <p:cNvGrpSpPr>
            <a:grpSpLocks/>
          </p:cNvGrpSpPr>
          <p:nvPr/>
        </p:nvGrpSpPr>
        <p:grpSpPr bwMode="auto">
          <a:xfrm>
            <a:off x="1522488" y="4111367"/>
            <a:ext cx="4719637" cy="500062"/>
            <a:chOff x="567" y="2681"/>
            <a:chExt cx="2973" cy="315"/>
          </a:xfrm>
        </p:grpSpPr>
        <p:graphicFrame>
          <p:nvGraphicFramePr>
            <p:cNvPr id="24" name="Object 16">
              <a:extLst>
                <a:ext uri="{FF2B5EF4-FFF2-40B4-BE49-F238E27FC236}">
                  <a16:creationId xmlns:a16="http://schemas.microsoft.com/office/drawing/2014/main" id="{F33B50AE-27F4-49FA-AF44-842567B2B70C}"/>
                </a:ext>
              </a:extLst>
            </p:cNvPr>
            <p:cNvGraphicFramePr>
              <a:graphicFrameLocks noChangeAspect="1"/>
            </p:cNvGraphicFramePr>
            <p:nvPr/>
          </p:nvGraphicFramePr>
          <p:xfrm>
            <a:off x="2400" y="2681"/>
            <a:ext cx="1140" cy="267"/>
          </p:xfrm>
          <a:graphic>
            <a:graphicData uri="http://schemas.openxmlformats.org/presentationml/2006/ole">
              <mc:AlternateContent xmlns:mc="http://schemas.openxmlformats.org/markup-compatibility/2006">
                <mc:Choice xmlns:v="urn:schemas-microsoft-com:vml" Requires="v">
                  <p:oleObj spid="_x0000_s502808" name="Equation" r:id="rId11" imgW="971668" imgH="180900" progId="Equation.DSMT4">
                    <p:embed/>
                  </p:oleObj>
                </mc:Choice>
                <mc:Fallback>
                  <p:oleObj name="Equation" r:id="rId11" imgW="971668" imgH="180900" progId="Equation.DSMT4">
                    <p:embed/>
                    <p:pic>
                      <p:nvPicPr>
                        <p:cNvPr id="24" name="Object 16">
                          <a:extLst>
                            <a:ext uri="{FF2B5EF4-FFF2-40B4-BE49-F238E27FC236}">
                              <a16:creationId xmlns:a16="http://schemas.microsoft.com/office/drawing/2014/main" id="{F33B50AE-27F4-49FA-AF44-842567B2B70C}"/>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400" y="2681"/>
                          <a:ext cx="1140" cy="267"/>
                        </a:xfrm>
                        <a:prstGeom prst="rect">
                          <a:avLst/>
                        </a:prstGeom>
                        <a:solidFill>
                          <a:srgbClr val="FFFF00"/>
                        </a:solidFill>
                        <a:ln w="19050">
                          <a:solidFill>
                            <a:srgbClr val="FF0000"/>
                          </a:solidFill>
                          <a:miter lim="800000"/>
                          <a:headEnd/>
                          <a:tailEnd/>
                        </a:ln>
                      </p:spPr>
                    </p:pic>
                  </p:oleObj>
                </mc:Fallback>
              </mc:AlternateContent>
            </a:graphicData>
          </a:graphic>
        </p:graphicFrame>
        <p:sp>
          <p:nvSpPr>
            <p:cNvPr id="25" name="Text Box 17">
              <a:extLst>
                <a:ext uri="{FF2B5EF4-FFF2-40B4-BE49-F238E27FC236}">
                  <a16:creationId xmlns:a16="http://schemas.microsoft.com/office/drawing/2014/main" id="{AA1429A2-4F7D-448D-AE41-AB49157E4BC2}"/>
                </a:ext>
              </a:extLst>
            </p:cNvPr>
            <p:cNvSpPr txBox="1">
              <a:spLocks noChangeArrowheads="1"/>
            </p:cNvSpPr>
            <p:nvPr/>
          </p:nvSpPr>
          <p:spPr bwMode="auto">
            <a:xfrm>
              <a:off x="567" y="2705"/>
              <a:ext cx="1119" cy="291"/>
            </a:xfrm>
            <a:prstGeom prst="rect">
              <a:avLst/>
            </a:prstGeom>
            <a:solidFill>
              <a:srgbClr val="FFFF00"/>
            </a:solidFill>
            <a:ln w="38100" cmpd="dbl">
              <a:solidFill>
                <a:srgbClr val="66FF33"/>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a:solidFill>
                    <a:schemeClr val="tx1"/>
                  </a:solidFill>
                  <a:latin typeface="Times New Roman" pitchFamily="18" charset="0"/>
                  <a:ea typeface="华文仿宋" pitchFamily="2" charset="-122"/>
                </a:defRPr>
              </a:lvl1pPr>
              <a:lvl2pPr marL="742950" indent="-285750" eaLnBrk="0" hangingPunct="0">
                <a:defRPr kumimoji="1">
                  <a:solidFill>
                    <a:schemeClr val="tx1"/>
                  </a:solidFill>
                  <a:latin typeface="Times New Roman" pitchFamily="18" charset="0"/>
                  <a:ea typeface="华文仿宋" pitchFamily="2" charset="-122"/>
                </a:defRPr>
              </a:lvl2pPr>
              <a:lvl3pPr marL="1143000" indent="-228600" eaLnBrk="0" hangingPunct="0">
                <a:defRPr kumimoji="1">
                  <a:solidFill>
                    <a:schemeClr val="tx1"/>
                  </a:solidFill>
                  <a:latin typeface="Times New Roman" pitchFamily="18" charset="0"/>
                  <a:ea typeface="华文仿宋" pitchFamily="2" charset="-122"/>
                </a:defRPr>
              </a:lvl3pPr>
              <a:lvl4pPr marL="1600200" indent="-228600" eaLnBrk="0" hangingPunct="0">
                <a:defRPr kumimoji="1">
                  <a:solidFill>
                    <a:schemeClr val="tx1"/>
                  </a:solidFill>
                  <a:latin typeface="Times New Roman" pitchFamily="18" charset="0"/>
                  <a:ea typeface="华文仿宋" pitchFamily="2" charset="-122"/>
                </a:defRPr>
              </a:lvl4pPr>
              <a:lvl5pPr marL="2057400" indent="-228600" eaLnBrk="0" hangingPunct="0">
                <a:defRPr kumimoji="1">
                  <a:solidFill>
                    <a:schemeClr val="tx1"/>
                  </a:solidFill>
                  <a:latin typeface="Times New Roman" pitchFamily="18" charset="0"/>
                  <a:ea typeface="华文仿宋" pitchFamily="2" charset="-122"/>
                </a:defRPr>
              </a:lvl5pPr>
              <a:lvl6pPr marL="2514600" indent="-228600" eaLnBrk="0" fontAlgn="base" hangingPunct="0">
                <a:spcBef>
                  <a:spcPct val="20000"/>
                </a:spcBef>
                <a:spcAft>
                  <a:spcPct val="0"/>
                </a:spcAft>
                <a:defRPr kumimoji="1">
                  <a:solidFill>
                    <a:schemeClr val="tx1"/>
                  </a:solidFill>
                  <a:latin typeface="Times New Roman" pitchFamily="18" charset="0"/>
                  <a:ea typeface="华文仿宋" pitchFamily="2" charset="-122"/>
                </a:defRPr>
              </a:lvl6pPr>
              <a:lvl7pPr marL="2971800" indent="-228600" eaLnBrk="0" fontAlgn="base" hangingPunct="0">
                <a:spcBef>
                  <a:spcPct val="20000"/>
                </a:spcBef>
                <a:spcAft>
                  <a:spcPct val="0"/>
                </a:spcAft>
                <a:defRPr kumimoji="1">
                  <a:solidFill>
                    <a:schemeClr val="tx1"/>
                  </a:solidFill>
                  <a:latin typeface="Times New Roman" pitchFamily="18" charset="0"/>
                  <a:ea typeface="华文仿宋" pitchFamily="2" charset="-122"/>
                </a:defRPr>
              </a:lvl7pPr>
              <a:lvl8pPr marL="3429000" indent="-228600" eaLnBrk="0" fontAlgn="base" hangingPunct="0">
                <a:spcBef>
                  <a:spcPct val="20000"/>
                </a:spcBef>
                <a:spcAft>
                  <a:spcPct val="0"/>
                </a:spcAft>
                <a:defRPr kumimoji="1">
                  <a:solidFill>
                    <a:schemeClr val="tx1"/>
                  </a:solidFill>
                  <a:latin typeface="Times New Roman" pitchFamily="18" charset="0"/>
                  <a:ea typeface="华文仿宋" pitchFamily="2" charset="-122"/>
                </a:defRPr>
              </a:lvl8pPr>
              <a:lvl9pPr marL="3886200" indent="-228600" eaLnBrk="0" fontAlgn="base" hangingPunct="0">
                <a:spcBef>
                  <a:spcPct val="20000"/>
                </a:spcBef>
                <a:spcAft>
                  <a:spcPct val="0"/>
                </a:spcAft>
                <a:defRPr kumimoji="1">
                  <a:solidFill>
                    <a:schemeClr val="tx1"/>
                  </a:solidFill>
                  <a:latin typeface="Times New Roman" pitchFamily="18" charset="0"/>
                  <a:ea typeface="华文仿宋" pitchFamily="2" charset="-122"/>
                </a:defRPr>
              </a:lvl9pPr>
            </a:lstStyle>
            <a:p>
              <a:pPr eaLnBrk="1" hangingPunct="1">
                <a:spcBef>
                  <a:spcPct val="10000"/>
                </a:spcBef>
              </a:pPr>
              <a:r>
                <a:rPr lang="zh-CN" altLang="en-US" sz="2400" b="1">
                  <a:solidFill>
                    <a:srgbClr val="0000FF"/>
                  </a:solidFill>
                </a:rPr>
                <a:t>双逃逸峰</a:t>
              </a:r>
            </a:p>
          </p:txBody>
        </p:sp>
      </p:grpSp>
      <p:grpSp>
        <p:nvGrpSpPr>
          <p:cNvPr id="26" name="Group 18">
            <a:extLst>
              <a:ext uri="{FF2B5EF4-FFF2-40B4-BE49-F238E27FC236}">
                <a16:creationId xmlns:a16="http://schemas.microsoft.com/office/drawing/2014/main" id="{7181B996-CB36-429F-84AA-963D58AFD585}"/>
              </a:ext>
            </a:extLst>
          </p:cNvPr>
          <p:cNvGrpSpPr>
            <a:grpSpLocks/>
          </p:cNvGrpSpPr>
          <p:nvPr/>
        </p:nvGrpSpPr>
        <p:grpSpPr bwMode="auto">
          <a:xfrm>
            <a:off x="1522488" y="5103554"/>
            <a:ext cx="5972175" cy="1057275"/>
            <a:chOff x="567" y="3255"/>
            <a:chExt cx="3762" cy="666"/>
          </a:xfrm>
        </p:grpSpPr>
        <p:graphicFrame>
          <p:nvGraphicFramePr>
            <p:cNvPr id="27" name="Object 19">
              <a:extLst>
                <a:ext uri="{FF2B5EF4-FFF2-40B4-BE49-F238E27FC236}">
                  <a16:creationId xmlns:a16="http://schemas.microsoft.com/office/drawing/2014/main" id="{38D43CC7-5C38-412A-868A-6DCE7AB8A478}"/>
                </a:ext>
              </a:extLst>
            </p:cNvPr>
            <p:cNvGraphicFramePr>
              <a:graphicFrameLocks noChangeAspect="1"/>
            </p:cNvGraphicFramePr>
            <p:nvPr/>
          </p:nvGraphicFramePr>
          <p:xfrm>
            <a:off x="2411" y="3255"/>
            <a:ext cx="1918" cy="666"/>
          </p:xfrm>
          <a:graphic>
            <a:graphicData uri="http://schemas.openxmlformats.org/presentationml/2006/ole">
              <mc:AlternateContent xmlns:mc="http://schemas.openxmlformats.org/markup-compatibility/2006">
                <mc:Choice xmlns:v="urn:schemas-microsoft-com:vml" Requires="v">
                  <p:oleObj spid="_x0000_s502809" name="Equation" r:id="rId13" imgW="1733443" imgH="561870" progId="Equation.DSMT4">
                    <p:embed/>
                  </p:oleObj>
                </mc:Choice>
                <mc:Fallback>
                  <p:oleObj name="Equation" r:id="rId13" imgW="1733443" imgH="561870" progId="Equation.DSMT4">
                    <p:embed/>
                    <p:pic>
                      <p:nvPicPr>
                        <p:cNvPr id="27" name="Object 19">
                          <a:extLst>
                            <a:ext uri="{FF2B5EF4-FFF2-40B4-BE49-F238E27FC236}">
                              <a16:creationId xmlns:a16="http://schemas.microsoft.com/office/drawing/2014/main" id="{38D43CC7-5C38-412A-868A-6DCE7AB8A478}"/>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411" y="3255"/>
                          <a:ext cx="1918" cy="666"/>
                        </a:xfrm>
                        <a:prstGeom prst="rect">
                          <a:avLst/>
                        </a:prstGeom>
                        <a:solidFill>
                          <a:srgbClr val="CCFFCC"/>
                        </a:solidFill>
                        <a:ln w="19050">
                          <a:solidFill>
                            <a:srgbClr val="FF0000"/>
                          </a:solidFill>
                          <a:miter lim="800000"/>
                          <a:headEnd/>
                          <a:tailEnd/>
                        </a:ln>
                      </p:spPr>
                    </p:pic>
                  </p:oleObj>
                </mc:Fallback>
              </mc:AlternateContent>
            </a:graphicData>
          </a:graphic>
        </p:graphicFrame>
        <p:sp>
          <p:nvSpPr>
            <p:cNvPr id="28" name="Text Box 20">
              <a:extLst>
                <a:ext uri="{FF2B5EF4-FFF2-40B4-BE49-F238E27FC236}">
                  <a16:creationId xmlns:a16="http://schemas.microsoft.com/office/drawing/2014/main" id="{161B1D8D-5802-4EF4-8DFE-985E844E3BEF}"/>
                </a:ext>
              </a:extLst>
            </p:cNvPr>
            <p:cNvSpPr txBox="1">
              <a:spLocks noChangeArrowheads="1"/>
            </p:cNvSpPr>
            <p:nvPr/>
          </p:nvSpPr>
          <p:spPr bwMode="auto">
            <a:xfrm>
              <a:off x="567" y="3363"/>
              <a:ext cx="1119" cy="291"/>
            </a:xfrm>
            <a:prstGeom prst="rect">
              <a:avLst/>
            </a:prstGeom>
            <a:solidFill>
              <a:srgbClr val="CCFFCC"/>
            </a:solidFill>
            <a:ln w="38100" cmpd="dbl">
              <a:solidFill>
                <a:srgbClr val="66FF33"/>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a:solidFill>
                    <a:schemeClr val="tx1"/>
                  </a:solidFill>
                  <a:latin typeface="Times New Roman" pitchFamily="18" charset="0"/>
                  <a:ea typeface="华文仿宋" pitchFamily="2" charset="-122"/>
                </a:defRPr>
              </a:lvl1pPr>
              <a:lvl2pPr marL="742950" indent="-285750" eaLnBrk="0" hangingPunct="0">
                <a:defRPr kumimoji="1">
                  <a:solidFill>
                    <a:schemeClr val="tx1"/>
                  </a:solidFill>
                  <a:latin typeface="Times New Roman" pitchFamily="18" charset="0"/>
                  <a:ea typeface="华文仿宋" pitchFamily="2" charset="-122"/>
                </a:defRPr>
              </a:lvl2pPr>
              <a:lvl3pPr marL="1143000" indent="-228600" eaLnBrk="0" hangingPunct="0">
                <a:defRPr kumimoji="1">
                  <a:solidFill>
                    <a:schemeClr val="tx1"/>
                  </a:solidFill>
                  <a:latin typeface="Times New Roman" pitchFamily="18" charset="0"/>
                  <a:ea typeface="华文仿宋" pitchFamily="2" charset="-122"/>
                </a:defRPr>
              </a:lvl3pPr>
              <a:lvl4pPr marL="1600200" indent="-228600" eaLnBrk="0" hangingPunct="0">
                <a:defRPr kumimoji="1">
                  <a:solidFill>
                    <a:schemeClr val="tx1"/>
                  </a:solidFill>
                  <a:latin typeface="Times New Roman" pitchFamily="18" charset="0"/>
                  <a:ea typeface="华文仿宋" pitchFamily="2" charset="-122"/>
                </a:defRPr>
              </a:lvl4pPr>
              <a:lvl5pPr marL="2057400" indent="-228600" eaLnBrk="0" hangingPunct="0">
                <a:defRPr kumimoji="1">
                  <a:solidFill>
                    <a:schemeClr val="tx1"/>
                  </a:solidFill>
                  <a:latin typeface="Times New Roman" pitchFamily="18" charset="0"/>
                  <a:ea typeface="华文仿宋" pitchFamily="2" charset="-122"/>
                </a:defRPr>
              </a:lvl5pPr>
              <a:lvl6pPr marL="2514600" indent="-228600" eaLnBrk="0" fontAlgn="base" hangingPunct="0">
                <a:spcBef>
                  <a:spcPct val="20000"/>
                </a:spcBef>
                <a:spcAft>
                  <a:spcPct val="0"/>
                </a:spcAft>
                <a:defRPr kumimoji="1">
                  <a:solidFill>
                    <a:schemeClr val="tx1"/>
                  </a:solidFill>
                  <a:latin typeface="Times New Roman" pitchFamily="18" charset="0"/>
                  <a:ea typeface="华文仿宋" pitchFamily="2" charset="-122"/>
                </a:defRPr>
              </a:lvl6pPr>
              <a:lvl7pPr marL="2971800" indent="-228600" eaLnBrk="0" fontAlgn="base" hangingPunct="0">
                <a:spcBef>
                  <a:spcPct val="20000"/>
                </a:spcBef>
                <a:spcAft>
                  <a:spcPct val="0"/>
                </a:spcAft>
                <a:defRPr kumimoji="1">
                  <a:solidFill>
                    <a:schemeClr val="tx1"/>
                  </a:solidFill>
                  <a:latin typeface="Times New Roman" pitchFamily="18" charset="0"/>
                  <a:ea typeface="华文仿宋" pitchFamily="2" charset="-122"/>
                </a:defRPr>
              </a:lvl7pPr>
              <a:lvl8pPr marL="3429000" indent="-228600" eaLnBrk="0" fontAlgn="base" hangingPunct="0">
                <a:spcBef>
                  <a:spcPct val="20000"/>
                </a:spcBef>
                <a:spcAft>
                  <a:spcPct val="0"/>
                </a:spcAft>
                <a:defRPr kumimoji="1">
                  <a:solidFill>
                    <a:schemeClr val="tx1"/>
                  </a:solidFill>
                  <a:latin typeface="Times New Roman" pitchFamily="18" charset="0"/>
                  <a:ea typeface="华文仿宋" pitchFamily="2" charset="-122"/>
                </a:defRPr>
              </a:lvl8pPr>
              <a:lvl9pPr marL="3886200" indent="-228600" eaLnBrk="0" fontAlgn="base" hangingPunct="0">
                <a:spcBef>
                  <a:spcPct val="20000"/>
                </a:spcBef>
                <a:spcAft>
                  <a:spcPct val="0"/>
                </a:spcAft>
                <a:defRPr kumimoji="1">
                  <a:solidFill>
                    <a:schemeClr val="tx1"/>
                  </a:solidFill>
                  <a:latin typeface="Times New Roman" pitchFamily="18" charset="0"/>
                  <a:ea typeface="华文仿宋" pitchFamily="2" charset="-122"/>
                </a:defRPr>
              </a:lvl9pPr>
            </a:lstStyle>
            <a:p>
              <a:pPr eaLnBrk="1" hangingPunct="1">
                <a:spcBef>
                  <a:spcPct val="10000"/>
                </a:spcBef>
              </a:pPr>
              <a:r>
                <a:rPr lang="zh-CN" altLang="en-US" sz="2400" b="1">
                  <a:solidFill>
                    <a:srgbClr val="0000FF"/>
                  </a:solidFill>
                </a:rPr>
                <a:t>反散射峰</a:t>
              </a:r>
            </a:p>
          </p:txBody>
        </p:sp>
      </p:grpSp>
      <p:grpSp>
        <p:nvGrpSpPr>
          <p:cNvPr id="29" name="Group 21">
            <a:extLst>
              <a:ext uri="{FF2B5EF4-FFF2-40B4-BE49-F238E27FC236}">
                <a16:creationId xmlns:a16="http://schemas.microsoft.com/office/drawing/2014/main" id="{51D0B668-4E2B-462D-BAF1-087E831AE918}"/>
              </a:ext>
            </a:extLst>
          </p:cNvPr>
          <p:cNvGrpSpPr>
            <a:grpSpLocks/>
          </p:cNvGrpSpPr>
          <p:nvPr/>
        </p:nvGrpSpPr>
        <p:grpSpPr bwMode="auto">
          <a:xfrm>
            <a:off x="1522488" y="6175117"/>
            <a:ext cx="3887787" cy="495300"/>
            <a:chOff x="567" y="3935"/>
            <a:chExt cx="2449" cy="312"/>
          </a:xfrm>
        </p:grpSpPr>
        <p:sp>
          <p:nvSpPr>
            <p:cNvPr id="30" name="Text Box 22">
              <a:extLst>
                <a:ext uri="{FF2B5EF4-FFF2-40B4-BE49-F238E27FC236}">
                  <a16:creationId xmlns:a16="http://schemas.microsoft.com/office/drawing/2014/main" id="{D2EED4AB-DB3A-446A-8908-18B15E6C34F0}"/>
                </a:ext>
              </a:extLst>
            </p:cNvPr>
            <p:cNvSpPr txBox="1">
              <a:spLocks noChangeArrowheads="1"/>
            </p:cNvSpPr>
            <p:nvPr/>
          </p:nvSpPr>
          <p:spPr bwMode="auto">
            <a:xfrm>
              <a:off x="567" y="3935"/>
              <a:ext cx="1270" cy="291"/>
            </a:xfrm>
            <a:prstGeom prst="rect">
              <a:avLst/>
            </a:prstGeom>
            <a:solidFill>
              <a:srgbClr val="CCFFCC"/>
            </a:solidFill>
            <a:ln w="38100" cmpd="dbl">
              <a:solidFill>
                <a:srgbClr val="66FF33"/>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a:solidFill>
                    <a:schemeClr val="tx1"/>
                  </a:solidFill>
                  <a:latin typeface="Times New Roman" pitchFamily="18" charset="0"/>
                  <a:ea typeface="华文仿宋" pitchFamily="2" charset="-122"/>
                </a:defRPr>
              </a:lvl1pPr>
              <a:lvl2pPr marL="742950" indent="-285750" eaLnBrk="0" hangingPunct="0">
                <a:defRPr kumimoji="1">
                  <a:solidFill>
                    <a:schemeClr val="tx1"/>
                  </a:solidFill>
                  <a:latin typeface="Times New Roman" pitchFamily="18" charset="0"/>
                  <a:ea typeface="华文仿宋" pitchFamily="2" charset="-122"/>
                </a:defRPr>
              </a:lvl2pPr>
              <a:lvl3pPr marL="1143000" indent="-228600" eaLnBrk="0" hangingPunct="0">
                <a:defRPr kumimoji="1">
                  <a:solidFill>
                    <a:schemeClr val="tx1"/>
                  </a:solidFill>
                  <a:latin typeface="Times New Roman" pitchFamily="18" charset="0"/>
                  <a:ea typeface="华文仿宋" pitchFamily="2" charset="-122"/>
                </a:defRPr>
              </a:lvl3pPr>
              <a:lvl4pPr marL="1600200" indent="-228600" eaLnBrk="0" hangingPunct="0">
                <a:defRPr kumimoji="1">
                  <a:solidFill>
                    <a:schemeClr val="tx1"/>
                  </a:solidFill>
                  <a:latin typeface="Times New Roman" pitchFamily="18" charset="0"/>
                  <a:ea typeface="华文仿宋" pitchFamily="2" charset="-122"/>
                </a:defRPr>
              </a:lvl4pPr>
              <a:lvl5pPr marL="2057400" indent="-228600" eaLnBrk="0" hangingPunct="0">
                <a:defRPr kumimoji="1">
                  <a:solidFill>
                    <a:schemeClr val="tx1"/>
                  </a:solidFill>
                  <a:latin typeface="Times New Roman" pitchFamily="18" charset="0"/>
                  <a:ea typeface="华文仿宋" pitchFamily="2" charset="-122"/>
                </a:defRPr>
              </a:lvl5pPr>
              <a:lvl6pPr marL="2514600" indent="-228600" eaLnBrk="0" fontAlgn="base" hangingPunct="0">
                <a:spcBef>
                  <a:spcPct val="20000"/>
                </a:spcBef>
                <a:spcAft>
                  <a:spcPct val="0"/>
                </a:spcAft>
                <a:defRPr kumimoji="1">
                  <a:solidFill>
                    <a:schemeClr val="tx1"/>
                  </a:solidFill>
                  <a:latin typeface="Times New Roman" pitchFamily="18" charset="0"/>
                  <a:ea typeface="华文仿宋" pitchFamily="2" charset="-122"/>
                </a:defRPr>
              </a:lvl6pPr>
              <a:lvl7pPr marL="2971800" indent="-228600" eaLnBrk="0" fontAlgn="base" hangingPunct="0">
                <a:spcBef>
                  <a:spcPct val="20000"/>
                </a:spcBef>
                <a:spcAft>
                  <a:spcPct val="0"/>
                </a:spcAft>
                <a:defRPr kumimoji="1">
                  <a:solidFill>
                    <a:schemeClr val="tx1"/>
                  </a:solidFill>
                  <a:latin typeface="Times New Roman" pitchFamily="18" charset="0"/>
                  <a:ea typeface="华文仿宋" pitchFamily="2" charset="-122"/>
                </a:defRPr>
              </a:lvl7pPr>
              <a:lvl8pPr marL="3429000" indent="-228600" eaLnBrk="0" fontAlgn="base" hangingPunct="0">
                <a:spcBef>
                  <a:spcPct val="20000"/>
                </a:spcBef>
                <a:spcAft>
                  <a:spcPct val="0"/>
                </a:spcAft>
                <a:defRPr kumimoji="1">
                  <a:solidFill>
                    <a:schemeClr val="tx1"/>
                  </a:solidFill>
                  <a:latin typeface="Times New Roman" pitchFamily="18" charset="0"/>
                  <a:ea typeface="华文仿宋" pitchFamily="2" charset="-122"/>
                </a:defRPr>
              </a:lvl8pPr>
              <a:lvl9pPr marL="3886200" indent="-228600" eaLnBrk="0" fontAlgn="base" hangingPunct="0">
                <a:spcBef>
                  <a:spcPct val="20000"/>
                </a:spcBef>
                <a:spcAft>
                  <a:spcPct val="0"/>
                </a:spcAft>
                <a:defRPr kumimoji="1">
                  <a:solidFill>
                    <a:schemeClr val="tx1"/>
                  </a:solidFill>
                  <a:latin typeface="Times New Roman" pitchFamily="18" charset="0"/>
                  <a:ea typeface="华文仿宋" pitchFamily="2" charset="-122"/>
                </a:defRPr>
              </a:lvl9pPr>
            </a:lstStyle>
            <a:p>
              <a:pPr eaLnBrk="1" hangingPunct="1">
                <a:spcBef>
                  <a:spcPct val="10000"/>
                </a:spcBef>
              </a:pPr>
              <a:r>
                <a:rPr lang="zh-CN" altLang="en-US" sz="2400" b="1">
                  <a:solidFill>
                    <a:srgbClr val="0000FF"/>
                  </a:solidFill>
                </a:rPr>
                <a:t>特征</a:t>
              </a:r>
              <a:r>
                <a:rPr lang="en-US" altLang="zh-CN" sz="2400" b="1">
                  <a:solidFill>
                    <a:srgbClr val="0000FF"/>
                  </a:solidFill>
                </a:rPr>
                <a:t>X</a:t>
              </a:r>
              <a:r>
                <a:rPr lang="zh-CN" altLang="en-US" sz="2400" b="1">
                  <a:solidFill>
                    <a:srgbClr val="0000FF"/>
                  </a:solidFill>
                </a:rPr>
                <a:t>射线峰</a:t>
              </a:r>
            </a:p>
          </p:txBody>
        </p:sp>
        <p:graphicFrame>
          <p:nvGraphicFramePr>
            <p:cNvPr id="31" name="Object 23">
              <a:extLst>
                <a:ext uri="{FF2B5EF4-FFF2-40B4-BE49-F238E27FC236}">
                  <a16:creationId xmlns:a16="http://schemas.microsoft.com/office/drawing/2014/main" id="{F78955E9-D444-454B-944D-C1E7A16F19BA}"/>
                </a:ext>
              </a:extLst>
            </p:cNvPr>
            <p:cNvGraphicFramePr>
              <a:graphicFrameLocks noChangeAspect="1"/>
            </p:cNvGraphicFramePr>
            <p:nvPr/>
          </p:nvGraphicFramePr>
          <p:xfrm>
            <a:off x="2402" y="3991"/>
            <a:ext cx="614" cy="256"/>
          </p:xfrm>
          <a:graphic>
            <a:graphicData uri="http://schemas.openxmlformats.org/presentationml/2006/ole">
              <mc:AlternateContent xmlns:mc="http://schemas.openxmlformats.org/markup-compatibility/2006">
                <mc:Choice xmlns:v="urn:schemas-microsoft-com:vml" Requires="v">
                  <p:oleObj spid="_x0000_s502810" name="Equation" r:id="rId15" imgW="552422" imgH="200070" progId="Equation.DSMT4">
                    <p:embed/>
                  </p:oleObj>
                </mc:Choice>
                <mc:Fallback>
                  <p:oleObj name="Equation" r:id="rId15" imgW="552422" imgH="200070" progId="Equation.DSMT4">
                    <p:embed/>
                    <p:pic>
                      <p:nvPicPr>
                        <p:cNvPr id="31" name="Object 23">
                          <a:extLst>
                            <a:ext uri="{FF2B5EF4-FFF2-40B4-BE49-F238E27FC236}">
                              <a16:creationId xmlns:a16="http://schemas.microsoft.com/office/drawing/2014/main" id="{F78955E9-D444-454B-944D-C1E7A16F19BA}"/>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402" y="3991"/>
                          <a:ext cx="614" cy="256"/>
                        </a:xfrm>
                        <a:prstGeom prst="rect">
                          <a:avLst/>
                        </a:prstGeom>
                        <a:solidFill>
                          <a:srgbClr val="CCFFCC"/>
                        </a:solidFill>
                        <a:ln w="19050">
                          <a:solidFill>
                            <a:srgbClr val="FF0000"/>
                          </a:solidFill>
                          <a:miter lim="800000"/>
                          <a:headEnd/>
                          <a:tailEnd/>
                        </a:ln>
                      </p:spPr>
                    </p:pic>
                  </p:oleObj>
                </mc:Fallback>
              </mc:AlternateContent>
            </a:graphicData>
          </a:graphic>
        </p:graphicFrame>
      </p:grpSp>
      <p:grpSp>
        <p:nvGrpSpPr>
          <p:cNvPr id="32" name="Group 24">
            <a:extLst>
              <a:ext uri="{FF2B5EF4-FFF2-40B4-BE49-F238E27FC236}">
                <a16:creationId xmlns:a16="http://schemas.microsoft.com/office/drawing/2014/main" id="{69DA655D-8B5E-40E4-AB70-3E49BD4CC38D}"/>
              </a:ext>
            </a:extLst>
          </p:cNvPr>
          <p:cNvGrpSpPr>
            <a:grpSpLocks/>
          </p:cNvGrpSpPr>
          <p:nvPr/>
        </p:nvGrpSpPr>
        <p:grpSpPr bwMode="auto">
          <a:xfrm>
            <a:off x="1522488" y="4646354"/>
            <a:ext cx="4021137" cy="533400"/>
            <a:chOff x="567" y="2972"/>
            <a:chExt cx="2533" cy="336"/>
          </a:xfrm>
        </p:grpSpPr>
        <p:graphicFrame>
          <p:nvGraphicFramePr>
            <p:cNvPr id="33" name="Object 25">
              <a:extLst>
                <a:ext uri="{FF2B5EF4-FFF2-40B4-BE49-F238E27FC236}">
                  <a16:creationId xmlns:a16="http://schemas.microsoft.com/office/drawing/2014/main" id="{92BC7A80-11AD-41A2-8B3D-F64201FDDAE1}"/>
                </a:ext>
              </a:extLst>
            </p:cNvPr>
            <p:cNvGraphicFramePr>
              <a:graphicFrameLocks noChangeAspect="1"/>
            </p:cNvGraphicFramePr>
            <p:nvPr/>
          </p:nvGraphicFramePr>
          <p:xfrm>
            <a:off x="2396" y="2972"/>
            <a:ext cx="704" cy="246"/>
          </p:xfrm>
          <a:graphic>
            <a:graphicData uri="http://schemas.openxmlformats.org/presentationml/2006/ole">
              <mc:AlternateContent xmlns:mc="http://schemas.openxmlformats.org/markup-compatibility/2006">
                <mc:Choice xmlns:v="urn:schemas-microsoft-com:vml" Requires="v">
                  <p:oleObj spid="_x0000_s502811" name="Equation" r:id="rId17" imgW="447610" imgH="123930" progId="Equation.DSMT4">
                    <p:embed/>
                  </p:oleObj>
                </mc:Choice>
                <mc:Fallback>
                  <p:oleObj name="Equation" r:id="rId17" imgW="447610" imgH="123930" progId="Equation.DSMT4">
                    <p:embed/>
                    <p:pic>
                      <p:nvPicPr>
                        <p:cNvPr id="33" name="Object 25">
                          <a:extLst>
                            <a:ext uri="{FF2B5EF4-FFF2-40B4-BE49-F238E27FC236}">
                              <a16:creationId xmlns:a16="http://schemas.microsoft.com/office/drawing/2014/main" id="{92BC7A80-11AD-41A2-8B3D-F64201FDDAE1}"/>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396" y="2972"/>
                          <a:ext cx="704" cy="246"/>
                        </a:xfrm>
                        <a:prstGeom prst="rect">
                          <a:avLst/>
                        </a:prstGeom>
                        <a:solidFill>
                          <a:srgbClr val="CCFFCC"/>
                        </a:solidFill>
                        <a:ln w="19050">
                          <a:solidFill>
                            <a:srgbClr val="FF0000"/>
                          </a:solidFill>
                          <a:miter lim="800000"/>
                          <a:headEnd/>
                          <a:tailEnd/>
                        </a:ln>
                      </p:spPr>
                    </p:pic>
                  </p:oleObj>
                </mc:Fallback>
              </mc:AlternateContent>
            </a:graphicData>
          </a:graphic>
        </p:graphicFrame>
        <p:sp>
          <p:nvSpPr>
            <p:cNvPr id="34" name="Text Box 26">
              <a:extLst>
                <a:ext uri="{FF2B5EF4-FFF2-40B4-BE49-F238E27FC236}">
                  <a16:creationId xmlns:a16="http://schemas.microsoft.com/office/drawing/2014/main" id="{20202937-A117-4B62-B1DE-2B883C3A8E1A}"/>
                </a:ext>
              </a:extLst>
            </p:cNvPr>
            <p:cNvSpPr txBox="1">
              <a:spLocks noChangeArrowheads="1"/>
            </p:cNvSpPr>
            <p:nvPr/>
          </p:nvSpPr>
          <p:spPr bwMode="auto">
            <a:xfrm>
              <a:off x="567" y="3017"/>
              <a:ext cx="1119" cy="291"/>
            </a:xfrm>
            <a:prstGeom prst="rect">
              <a:avLst/>
            </a:prstGeom>
            <a:solidFill>
              <a:srgbClr val="CCFFCC"/>
            </a:solidFill>
            <a:ln w="38100" cmpd="dbl">
              <a:solidFill>
                <a:srgbClr val="66FF33"/>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a:solidFill>
                    <a:schemeClr val="tx1"/>
                  </a:solidFill>
                  <a:latin typeface="Times New Roman" pitchFamily="18" charset="0"/>
                  <a:ea typeface="华文仿宋" pitchFamily="2" charset="-122"/>
                </a:defRPr>
              </a:lvl1pPr>
              <a:lvl2pPr marL="742950" indent="-285750" eaLnBrk="0" hangingPunct="0">
                <a:defRPr kumimoji="1">
                  <a:solidFill>
                    <a:schemeClr val="tx1"/>
                  </a:solidFill>
                  <a:latin typeface="Times New Roman" pitchFamily="18" charset="0"/>
                  <a:ea typeface="华文仿宋" pitchFamily="2" charset="-122"/>
                </a:defRPr>
              </a:lvl2pPr>
              <a:lvl3pPr marL="1143000" indent="-228600" eaLnBrk="0" hangingPunct="0">
                <a:defRPr kumimoji="1">
                  <a:solidFill>
                    <a:schemeClr val="tx1"/>
                  </a:solidFill>
                  <a:latin typeface="Times New Roman" pitchFamily="18" charset="0"/>
                  <a:ea typeface="华文仿宋" pitchFamily="2" charset="-122"/>
                </a:defRPr>
              </a:lvl3pPr>
              <a:lvl4pPr marL="1600200" indent="-228600" eaLnBrk="0" hangingPunct="0">
                <a:defRPr kumimoji="1">
                  <a:solidFill>
                    <a:schemeClr val="tx1"/>
                  </a:solidFill>
                  <a:latin typeface="Times New Roman" pitchFamily="18" charset="0"/>
                  <a:ea typeface="华文仿宋" pitchFamily="2" charset="-122"/>
                </a:defRPr>
              </a:lvl4pPr>
              <a:lvl5pPr marL="2057400" indent="-228600" eaLnBrk="0" hangingPunct="0">
                <a:defRPr kumimoji="1">
                  <a:solidFill>
                    <a:schemeClr val="tx1"/>
                  </a:solidFill>
                  <a:latin typeface="Times New Roman" pitchFamily="18" charset="0"/>
                  <a:ea typeface="华文仿宋" pitchFamily="2" charset="-122"/>
                </a:defRPr>
              </a:lvl5pPr>
              <a:lvl6pPr marL="2514600" indent="-228600" eaLnBrk="0" fontAlgn="base" hangingPunct="0">
                <a:spcBef>
                  <a:spcPct val="20000"/>
                </a:spcBef>
                <a:spcAft>
                  <a:spcPct val="0"/>
                </a:spcAft>
                <a:defRPr kumimoji="1">
                  <a:solidFill>
                    <a:schemeClr val="tx1"/>
                  </a:solidFill>
                  <a:latin typeface="Times New Roman" pitchFamily="18" charset="0"/>
                  <a:ea typeface="华文仿宋" pitchFamily="2" charset="-122"/>
                </a:defRPr>
              </a:lvl6pPr>
              <a:lvl7pPr marL="2971800" indent="-228600" eaLnBrk="0" fontAlgn="base" hangingPunct="0">
                <a:spcBef>
                  <a:spcPct val="20000"/>
                </a:spcBef>
                <a:spcAft>
                  <a:spcPct val="0"/>
                </a:spcAft>
                <a:defRPr kumimoji="1">
                  <a:solidFill>
                    <a:schemeClr val="tx1"/>
                  </a:solidFill>
                  <a:latin typeface="Times New Roman" pitchFamily="18" charset="0"/>
                  <a:ea typeface="华文仿宋" pitchFamily="2" charset="-122"/>
                </a:defRPr>
              </a:lvl7pPr>
              <a:lvl8pPr marL="3429000" indent="-228600" eaLnBrk="0" fontAlgn="base" hangingPunct="0">
                <a:spcBef>
                  <a:spcPct val="20000"/>
                </a:spcBef>
                <a:spcAft>
                  <a:spcPct val="0"/>
                </a:spcAft>
                <a:defRPr kumimoji="1">
                  <a:solidFill>
                    <a:schemeClr val="tx1"/>
                  </a:solidFill>
                  <a:latin typeface="Times New Roman" pitchFamily="18" charset="0"/>
                  <a:ea typeface="华文仿宋" pitchFamily="2" charset="-122"/>
                </a:defRPr>
              </a:lvl8pPr>
              <a:lvl9pPr marL="3886200" indent="-228600" eaLnBrk="0" fontAlgn="base" hangingPunct="0">
                <a:spcBef>
                  <a:spcPct val="20000"/>
                </a:spcBef>
                <a:spcAft>
                  <a:spcPct val="0"/>
                </a:spcAft>
                <a:defRPr kumimoji="1">
                  <a:solidFill>
                    <a:schemeClr val="tx1"/>
                  </a:solidFill>
                  <a:latin typeface="Times New Roman" pitchFamily="18" charset="0"/>
                  <a:ea typeface="华文仿宋" pitchFamily="2" charset="-122"/>
                </a:defRPr>
              </a:lvl9pPr>
            </a:lstStyle>
            <a:p>
              <a:pPr eaLnBrk="1" hangingPunct="1">
                <a:spcBef>
                  <a:spcPct val="10000"/>
                </a:spcBef>
              </a:pPr>
              <a:r>
                <a:rPr lang="zh-CN" altLang="en-US" sz="2400" b="1">
                  <a:solidFill>
                    <a:srgbClr val="0000FF"/>
                  </a:solidFill>
                </a:rPr>
                <a:t>湮没峰</a:t>
              </a:r>
            </a:p>
          </p:txBody>
        </p:sp>
      </p:grpSp>
      <p:grpSp>
        <p:nvGrpSpPr>
          <p:cNvPr id="35" name="Group 27">
            <a:extLst>
              <a:ext uri="{FF2B5EF4-FFF2-40B4-BE49-F238E27FC236}">
                <a16:creationId xmlns:a16="http://schemas.microsoft.com/office/drawing/2014/main" id="{80D9F48C-B616-4A37-8F30-39E6766D2A13}"/>
              </a:ext>
            </a:extLst>
          </p:cNvPr>
          <p:cNvGrpSpPr>
            <a:grpSpLocks/>
          </p:cNvGrpSpPr>
          <p:nvPr/>
        </p:nvGrpSpPr>
        <p:grpSpPr bwMode="auto">
          <a:xfrm>
            <a:off x="1522488" y="477579"/>
            <a:ext cx="5327650" cy="830263"/>
            <a:chOff x="567" y="346"/>
            <a:chExt cx="3356" cy="523"/>
          </a:xfrm>
        </p:grpSpPr>
        <p:sp>
          <p:nvSpPr>
            <p:cNvPr id="36" name="Text Box 28">
              <a:extLst>
                <a:ext uri="{FF2B5EF4-FFF2-40B4-BE49-F238E27FC236}">
                  <a16:creationId xmlns:a16="http://schemas.microsoft.com/office/drawing/2014/main" id="{8A4828A5-8D3D-4448-A43D-B40140DB18F4}"/>
                </a:ext>
              </a:extLst>
            </p:cNvPr>
            <p:cNvSpPr txBox="1">
              <a:spLocks noChangeArrowheads="1"/>
            </p:cNvSpPr>
            <p:nvPr/>
          </p:nvSpPr>
          <p:spPr bwMode="auto">
            <a:xfrm>
              <a:off x="567" y="572"/>
              <a:ext cx="841" cy="291"/>
            </a:xfrm>
            <a:prstGeom prst="rect">
              <a:avLst/>
            </a:prstGeom>
            <a:solidFill>
              <a:srgbClr val="66FF33">
                <a:alpha val="60000"/>
              </a:srgbClr>
            </a:solidFill>
            <a:ln w="57150" cmpd="thinThick">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a:solidFill>
                    <a:schemeClr val="tx1"/>
                  </a:solidFill>
                  <a:latin typeface="Times New Roman" pitchFamily="18" charset="0"/>
                  <a:ea typeface="华文仿宋" pitchFamily="2" charset="-122"/>
                </a:defRPr>
              </a:lvl1pPr>
              <a:lvl2pPr marL="742950" indent="-285750" eaLnBrk="0" hangingPunct="0">
                <a:defRPr kumimoji="1">
                  <a:solidFill>
                    <a:schemeClr val="tx1"/>
                  </a:solidFill>
                  <a:latin typeface="Times New Roman" pitchFamily="18" charset="0"/>
                  <a:ea typeface="华文仿宋" pitchFamily="2" charset="-122"/>
                </a:defRPr>
              </a:lvl2pPr>
              <a:lvl3pPr marL="1143000" indent="-228600" eaLnBrk="0" hangingPunct="0">
                <a:defRPr kumimoji="1">
                  <a:solidFill>
                    <a:schemeClr val="tx1"/>
                  </a:solidFill>
                  <a:latin typeface="Times New Roman" pitchFamily="18" charset="0"/>
                  <a:ea typeface="华文仿宋" pitchFamily="2" charset="-122"/>
                </a:defRPr>
              </a:lvl3pPr>
              <a:lvl4pPr marL="1600200" indent="-228600" eaLnBrk="0" hangingPunct="0">
                <a:defRPr kumimoji="1">
                  <a:solidFill>
                    <a:schemeClr val="tx1"/>
                  </a:solidFill>
                  <a:latin typeface="Times New Roman" pitchFamily="18" charset="0"/>
                  <a:ea typeface="华文仿宋" pitchFamily="2" charset="-122"/>
                </a:defRPr>
              </a:lvl4pPr>
              <a:lvl5pPr marL="2057400" indent="-228600" eaLnBrk="0" hangingPunct="0">
                <a:defRPr kumimoji="1">
                  <a:solidFill>
                    <a:schemeClr val="tx1"/>
                  </a:solidFill>
                  <a:latin typeface="Times New Roman" pitchFamily="18" charset="0"/>
                  <a:ea typeface="华文仿宋" pitchFamily="2" charset="-122"/>
                </a:defRPr>
              </a:lvl5pPr>
              <a:lvl6pPr marL="2514600" indent="-228600" eaLnBrk="0" fontAlgn="base" hangingPunct="0">
                <a:spcBef>
                  <a:spcPct val="20000"/>
                </a:spcBef>
                <a:spcAft>
                  <a:spcPct val="0"/>
                </a:spcAft>
                <a:defRPr kumimoji="1">
                  <a:solidFill>
                    <a:schemeClr val="tx1"/>
                  </a:solidFill>
                  <a:latin typeface="Times New Roman" pitchFamily="18" charset="0"/>
                  <a:ea typeface="华文仿宋" pitchFamily="2" charset="-122"/>
                </a:defRPr>
              </a:lvl6pPr>
              <a:lvl7pPr marL="2971800" indent="-228600" eaLnBrk="0" fontAlgn="base" hangingPunct="0">
                <a:spcBef>
                  <a:spcPct val="20000"/>
                </a:spcBef>
                <a:spcAft>
                  <a:spcPct val="0"/>
                </a:spcAft>
                <a:defRPr kumimoji="1">
                  <a:solidFill>
                    <a:schemeClr val="tx1"/>
                  </a:solidFill>
                  <a:latin typeface="Times New Roman" pitchFamily="18" charset="0"/>
                  <a:ea typeface="华文仿宋" pitchFamily="2" charset="-122"/>
                </a:defRPr>
              </a:lvl7pPr>
              <a:lvl8pPr marL="3429000" indent="-228600" eaLnBrk="0" fontAlgn="base" hangingPunct="0">
                <a:spcBef>
                  <a:spcPct val="20000"/>
                </a:spcBef>
                <a:spcAft>
                  <a:spcPct val="0"/>
                </a:spcAft>
                <a:defRPr kumimoji="1">
                  <a:solidFill>
                    <a:schemeClr val="tx1"/>
                  </a:solidFill>
                  <a:latin typeface="Times New Roman" pitchFamily="18" charset="0"/>
                  <a:ea typeface="华文仿宋" pitchFamily="2" charset="-122"/>
                </a:defRPr>
              </a:lvl8pPr>
              <a:lvl9pPr marL="3886200" indent="-228600" eaLnBrk="0" fontAlgn="base" hangingPunct="0">
                <a:spcBef>
                  <a:spcPct val="20000"/>
                </a:spcBef>
                <a:spcAft>
                  <a:spcPct val="0"/>
                </a:spcAft>
                <a:defRPr kumimoji="1">
                  <a:solidFill>
                    <a:schemeClr val="tx1"/>
                  </a:solidFill>
                  <a:latin typeface="Times New Roman" pitchFamily="18" charset="0"/>
                  <a:ea typeface="华文仿宋" pitchFamily="2" charset="-122"/>
                </a:defRPr>
              </a:lvl9pPr>
            </a:lstStyle>
            <a:p>
              <a:pPr eaLnBrk="1" hangingPunct="1">
                <a:spcBef>
                  <a:spcPct val="10000"/>
                </a:spcBef>
              </a:pPr>
              <a:r>
                <a:rPr lang="zh-CN" altLang="en-US" sz="2400" b="1" dirty="0"/>
                <a:t>和峰</a:t>
              </a:r>
            </a:p>
          </p:txBody>
        </p:sp>
        <p:sp>
          <p:nvSpPr>
            <p:cNvPr id="37" name="Text Box 29">
              <a:extLst>
                <a:ext uri="{FF2B5EF4-FFF2-40B4-BE49-F238E27FC236}">
                  <a16:creationId xmlns:a16="http://schemas.microsoft.com/office/drawing/2014/main" id="{87EB23BC-6C08-486D-9794-D2095179200B}"/>
                </a:ext>
              </a:extLst>
            </p:cNvPr>
            <p:cNvSpPr txBox="1">
              <a:spLocks noChangeArrowheads="1"/>
            </p:cNvSpPr>
            <p:nvPr/>
          </p:nvSpPr>
          <p:spPr bwMode="auto">
            <a:xfrm>
              <a:off x="2381" y="346"/>
              <a:ext cx="1542" cy="523"/>
            </a:xfrm>
            <a:prstGeom prst="rect">
              <a:avLst/>
            </a:prstGeom>
            <a:solidFill>
              <a:srgbClr val="66FF33">
                <a:alpha val="60000"/>
              </a:srgbClr>
            </a:solidFill>
            <a:ln w="57150" cmpd="thinThick">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a:solidFill>
                    <a:schemeClr val="tx1"/>
                  </a:solidFill>
                  <a:latin typeface="Times New Roman" pitchFamily="18" charset="0"/>
                  <a:ea typeface="华文仿宋" pitchFamily="2" charset="-122"/>
                </a:defRPr>
              </a:lvl1pPr>
              <a:lvl2pPr marL="742950" indent="-285750" eaLnBrk="0" hangingPunct="0">
                <a:defRPr kumimoji="1">
                  <a:solidFill>
                    <a:schemeClr val="tx1"/>
                  </a:solidFill>
                  <a:latin typeface="Times New Roman" pitchFamily="18" charset="0"/>
                  <a:ea typeface="华文仿宋" pitchFamily="2" charset="-122"/>
                </a:defRPr>
              </a:lvl2pPr>
              <a:lvl3pPr marL="1143000" indent="-228600" eaLnBrk="0" hangingPunct="0">
                <a:defRPr kumimoji="1">
                  <a:solidFill>
                    <a:schemeClr val="tx1"/>
                  </a:solidFill>
                  <a:latin typeface="Times New Roman" pitchFamily="18" charset="0"/>
                  <a:ea typeface="华文仿宋" pitchFamily="2" charset="-122"/>
                </a:defRPr>
              </a:lvl3pPr>
              <a:lvl4pPr marL="1600200" indent="-228600" eaLnBrk="0" hangingPunct="0">
                <a:defRPr kumimoji="1">
                  <a:solidFill>
                    <a:schemeClr val="tx1"/>
                  </a:solidFill>
                  <a:latin typeface="Times New Roman" pitchFamily="18" charset="0"/>
                  <a:ea typeface="华文仿宋" pitchFamily="2" charset="-122"/>
                </a:defRPr>
              </a:lvl4pPr>
              <a:lvl5pPr marL="2057400" indent="-228600" eaLnBrk="0" hangingPunct="0">
                <a:defRPr kumimoji="1">
                  <a:solidFill>
                    <a:schemeClr val="tx1"/>
                  </a:solidFill>
                  <a:latin typeface="Times New Roman" pitchFamily="18" charset="0"/>
                  <a:ea typeface="华文仿宋" pitchFamily="2" charset="-122"/>
                </a:defRPr>
              </a:lvl5pPr>
              <a:lvl6pPr marL="2514600" indent="-228600" eaLnBrk="0" fontAlgn="base" hangingPunct="0">
                <a:spcBef>
                  <a:spcPct val="20000"/>
                </a:spcBef>
                <a:spcAft>
                  <a:spcPct val="0"/>
                </a:spcAft>
                <a:defRPr kumimoji="1">
                  <a:solidFill>
                    <a:schemeClr val="tx1"/>
                  </a:solidFill>
                  <a:latin typeface="Times New Roman" pitchFamily="18" charset="0"/>
                  <a:ea typeface="华文仿宋" pitchFamily="2" charset="-122"/>
                </a:defRPr>
              </a:lvl6pPr>
              <a:lvl7pPr marL="2971800" indent="-228600" eaLnBrk="0" fontAlgn="base" hangingPunct="0">
                <a:spcBef>
                  <a:spcPct val="20000"/>
                </a:spcBef>
                <a:spcAft>
                  <a:spcPct val="0"/>
                </a:spcAft>
                <a:defRPr kumimoji="1">
                  <a:solidFill>
                    <a:schemeClr val="tx1"/>
                  </a:solidFill>
                  <a:latin typeface="Times New Roman" pitchFamily="18" charset="0"/>
                  <a:ea typeface="华文仿宋" pitchFamily="2" charset="-122"/>
                </a:defRPr>
              </a:lvl7pPr>
              <a:lvl8pPr marL="3429000" indent="-228600" eaLnBrk="0" fontAlgn="base" hangingPunct="0">
                <a:spcBef>
                  <a:spcPct val="20000"/>
                </a:spcBef>
                <a:spcAft>
                  <a:spcPct val="0"/>
                </a:spcAft>
                <a:defRPr kumimoji="1">
                  <a:solidFill>
                    <a:schemeClr val="tx1"/>
                  </a:solidFill>
                  <a:latin typeface="Times New Roman" pitchFamily="18" charset="0"/>
                  <a:ea typeface="华文仿宋" pitchFamily="2" charset="-122"/>
                </a:defRPr>
              </a:lvl8pPr>
              <a:lvl9pPr marL="3886200" indent="-228600" eaLnBrk="0" fontAlgn="base" hangingPunct="0">
                <a:spcBef>
                  <a:spcPct val="20000"/>
                </a:spcBef>
                <a:spcAft>
                  <a:spcPct val="0"/>
                </a:spcAft>
                <a:defRPr kumimoji="1">
                  <a:solidFill>
                    <a:schemeClr val="tx1"/>
                  </a:solidFill>
                  <a:latin typeface="Times New Roman" pitchFamily="18" charset="0"/>
                  <a:ea typeface="华文仿宋" pitchFamily="2" charset="-122"/>
                </a:defRPr>
              </a:lvl9pPr>
            </a:lstStyle>
            <a:p>
              <a:pPr eaLnBrk="1" hangingPunct="1">
                <a:spcBef>
                  <a:spcPct val="10000"/>
                </a:spcBef>
              </a:pPr>
              <a:r>
                <a:rPr lang="zh-CN" altLang="en-US" sz="2400" b="1" dirty="0"/>
                <a:t>由能谱中最可几的峰叠加得到</a:t>
              </a:r>
            </a:p>
          </p:txBody>
        </p:sp>
      </p:grpSp>
      <p:grpSp>
        <p:nvGrpSpPr>
          <p:cNvPr id="38" name="Group 30">
            <a:extLst>
              <a:ext uri="{FF2B5EF4-FFF2-40B4-BE49-F238E27FC236}">
                <a16:creationId xmlns:a16="http://schemas.microsoft.com/office/drawing/2014/main" id="{4A8C7A0E-B690-45BD-94FC-722268A81E4E}"/>
              </a:ext>
            </a:extLst>
          </p:cNvPr>
          <p:cNvGrpSpPr>
            <a:grpSpLocks/>
          </p:cNvGrpSpPr>
          <p:nvPr/>
        </p:nvGrpSpPr>
        <p:grpSpPr bwMode="auto">
          <a:xfrm>
            <a:off x="695400" y="1053842"/>
            <a:ext cx="827088" cy="5373687"/>
            <a:chOff x="46" y="709"/>
            <a:chExt cx="521" cy="3385"/>
          </a:xfrm>
        </p:grpSpPr>
        <p:sp>
          <p:nvSpPr>
            <p:cNvPr id="39" name="AutoShape 31">
              <a:extLst>
                <a:ext uri="{FF2B5EF4-FFF2-40B4-BE49-F238E27FC236}">
                  <a16:creationId xmlns:a16="http://schemas.microsoft.com/office/drawing/2014/main" id="{82D5086B-27A0-4893-B9EC-62FA464478C0}"/>
                </a:ext>
              </a:extLst>
            </p:cNvPr>
            <p:cNvSpPr>
              <a:spLocks noChangeArrowheads="1"/>
            </p:cNvSpPr>
            <p:nvPr/>
          </p:nvSpPr>
          <p:spPr bwMode="auto">
            <a:xfrm rot="16200000" flipV="1">
              <a:off x="-1375" y="2220"/>
              <a:ext cx="3385" cy="363"/>
            </a:xfrm>
            <a:custGeom>
              <a:avLst/>
              <a:gdLst>
                <a:gd name="T0" fmla="*/ 0 w 21600"/>
                <a:gd name="T1" fmla="*/ 0 h 21600"/>
                <a:gd name="T2" fmla="*/ 0 w 21600"/>
                <a:gd name="T3" fmla="*/ 0 h 21600"/>
                <a:gd name="T4" fmla="*/ 0 w 21600"/>
                <a:gd name="T5" fmla="*/ 0 h 21600"/>
                <a:gd name="T6" fmla="*/ 0 w 21600"/>
                <a:gd name="T7" fmla="*/ 0 h 21600"/>
                <a:gd name="T8" fmla="*/ 17694720 60000 65536"/>
                <a:gd name="T9" fmla="*/ 11796480 60000 65536"/>
                <a:gd name="T10" fmla="*/ 5898240 60000 65536"/>
                <a:gd name="T11" fmla="*/ 0 60000 65536"/>
                <a:gd name="T12" fmla="*/ 3376 w 21600"/>
                <a:gd name="T13" fmla="*/ 5415 h 21600"/>
                <a:gd name="T14" fmla="*/ 18901 w 21600"/>
                <a:gd name="T15" fmla="*/ 16185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rgbClr val="0000FF"/>
            </a:solidFill>
            <a:ln w="19050" algn="ctr">
              <a:solidFill>
                <a:srgbClr val="66FF33"/>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graphicFrame>
          <p:nvGraphicFramePr>
            <p:cNvPr id="40" name="Object 32">
              <a:extLst>
                <a:ext uri="{FF2B5EF4-FFF2-40B4-BE49-F238E27FC236}">
                  <a16:creationId xmlns:a16="http://schemas.microsoft.com/office/drawing/2014/main" id="{A51D4FCA-33BC-4AC5-8752-2D0F80000C55}"/>
                </a:ext>
              </a:extLst>
            </p:cNvPr>
            <p:cNvGraphicFramePr>
              <a:graphicFrameLocks noChangeAspect="1"/>
            </p:cNvGraphicFramePr>
            <p:nvPr/>
          </p:nvGraphicFramePr>
          <p:xfrm>
            <a:off x="46" y="1979"/>
            <a:ext cx="521" cy="521"/>
          </p:xfrm>
          <a:graphic>
            <a:graphicData uri="http://schemas.openxmlformats.org/presentationml/2006/ole">
              <mc:AlternateContent xmlns:mc="http://schemas.openxmlformats.org/markup-compatibility/2006">
                <mc:Choice xmlns:v="urn:schemas-microsoft-com:vml" Requires="v">
                  <p:oleObj spid="_x0000_s502812" name="Equation" r:id="rId19" imgW="152268" imgH="152268" progId="Equation.DSMT4">
                    <p:embed/>
                  </p:oleObj>
                </mc:Choice>
                <mc:Fallback>
                  <p:oleObj name="Equation" r:id="rId19" imgW="152268" imgH="152268" progId="Equation.DSMT4">
                    <p:embed/>
                    <p:pic>
                      <p:nvPicPr>
                        <p:cNvPr id="40" name="Object 32">
                          <a:extLst>
                            <a:ext uri="{FF2B5EF4-FFF2-40B4-BE49-F238E27FC236}">
                              <a16:creationId xmlns:a16="http://schemas.microsoft.com/office/drawing/2014/main" id="{A51D4FCA-33BC-4AC5-8752-2D0F80000C55}"/>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6" y="1979"/>
                          <a:ext cx="521" cy="521"/>
                        </a:xfrm>
                        <a:prstGeom prst="rect">
                          <a:avLst/>
                        </a:prstGeom>
                        <a:solidFill>
                          <a:srgbClr val="FF0000"/>
                        </a:solidFill>
                        <a:ln w="9525">
                          <a:solidFill>
                            <a:srgbClr val="FF0000"/>
                          </a:solidFill>
                          <a:miter lim="800000"/>
                          <a:headEnd/>
                          <a:tailEnd/>
                        </a:ln>
                        <a:effectLst/>
                      </p:spPr>
                    </p:pic>
                  </p:oleObj>
                </mc:Fallback>
              </mc:AlternateContent>
            </a:graphicData>
          </a:graphic>
        </p:graphicFrame>
      </p:grpSp>
      <p:grpSp>
        <p:nvGrpSpPr>
          <p:cNvPr id="41" name="Group 33">
            <a:extLst>
              <a:ext uri="{FF2B5EF4-FFF2-40B4-BE49-F238E27FC236}">
                <a16:creationId xmlns:a16="http://schemas.microsoft.com/office/drawing/2014/main" id="{0AB456D2-649A-4041-9D45-864892872712}"/>
              </a:ext>
            </a:extLst>
          </p:cNvPr>
          <p:cNvGrpSpPr>
            <a:grpSpLocks/>
          </p:cNvGrpSpPr>
          <p:nvPr/>
        </p:nvGrpSpPr>
        <p:grpSpPr bwMode="auto">
          <a:xfrm>
            <a:off x="7715325" y="1485642"/>
            <a:ext cx="1600200" cy="3024188"/>
            <a:chOff x="4468" y="981"/>
            <a:chExt cx="1008" cy="1905"/>
          </a:xfrm>
        </p:grpSpPr>
        <p:sp>
          <p:nvSpPr>
            <p:cNvPr id="42" name="AutoShape 34">
              <a:extLst>
                <a:ext uri="{FF2B5EF4-FFF2-40B4-BE49-F238E27FC236}">
                  <a16:creationId xmlns:a16="http://schemas.microsoft.com/office/drawing/2014/main" id="{3C5A4FF3-D6C7-462D-84B7-DCE6AB26D4DB}"/>
                </a:ext>
              </a:extLst>
            </p:cNvPr>
            <p:cNvSpPr>
              <a:spLocks/>
            </p:cNvSpPr>
            <p:nvPr/>
          </p:nvSpPr>
          <p:spPr bwMode="auto">
            <a:xfrm>
              <a:off x="4468" y="981"/>
              <a:ext cx="272" cy="1905"/>
            </a:xfrm>
            <a:prstGeom prst="rightBrace">
              <a:avLst>
                <a:gd name="adj1" fmla="val 58364"/>
                <a:gd name="adj2" fmla="val 50000"/>
              </a:avLst>
            </a:prstGeom>
            <a:noFill/>
            <a:ln w="19050">
              <a:solidFill>
                <a:srgbClr val="FF0000"/>
              </a:solidFill>
              <a:round/>
              <a:headEnd/>
              <a:tailEnd/>
            </a:ln>
            <a:effectLst/>
            <a:extLst>
              <a:ext uri="{909E8E84-426E-40DD-AFC4-6F175D3DCCD1}">
                <a14:hiddenFill xmlns:a14="http://schemas.microsoft.com/office/drawing/2010/main">
                  <a:solidFill>
                    <a:schemeClr val="bg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43" name="Text Box 35">
              <a:extLst>
                <a:ext uri="{FF2B5EF4-FFF2-40B4-BE49-F238E27FC236}">
                  <a16:creationId xmlns:a16="http://schemas.microsoft.com/office/drawing/2014/main" id="{F4C64D92-C857-47CF-8A93-FE4119DE83AA}"/>
                </a:ext>
              </a:extLst>
            </p:cNvPr>
            <p:cNvSpPr txBox="1">
              <a:spLocks noChangeArrowheads="1"/>
            </p:cNvSpPr>
            <p:nvPr/>
          </p:nvSpPr>
          <p:spPr bwMode="auto">
            <a:xfrm>
              <a:off x="4772" y="1797"/>
              <a:ext cx="704" cy="300"/>
            </a:xfrm>
            <a:prstGeom prst="rect">
              <a:avLst/>
            </a:prstGeom>
            <a:solidFill>
              <a:srgbClr val="FFFF00"/>
            </a:solidFill>
            <a:ln w="19050"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2057400" indent="-2057400">
                <a:spcBef>
                  <a:spcPct val="0"/>
                </a:spcBef>
                <a:defRPr>
                  <a:solidFill>
                    <a:schemeClr val="tx1"/>
                  </a:solidFill>
                  <a:latin typeface="Arial" charset="0"/>
                  <a:ea typeface="宋体" charset="-122"/>
                </a:defRPr>
              </a:lvl1pPr>
              <a:lvl2pPr>
                <a:spcBef>
                  <a:spcPct val="0"/>
                </a:spcBef>
                <a:defRPr>
                  <a:solidFill>
                    <a:schemeClr val="tx1"/>
                  </a:solidFill>
                  <a:latin typeface="Arial" charset="0"/>
                  <a:ea typeface="宋体" charset="-122"/>
                </a:defRPr>
              </a:lvl2pPr>
              <a:lvl3pPr>
                <a:spcBef>
                  <a:spcPct val="0"/>
                </a:spcBef>
                <a:defRPr>
                  <a:solidFill>
                    <a:schemeClr val="tx1"/>
                  </a:solidFill>
                  <a:latin typeface="Arial" charset="0"/>
                  <a:ea typeface="宋体" charset="-122"/>
                </a:defRPr>
              </a:lvl3pPr>
              <a:lvl4pPr>
                <a:spcBef>
                  <a:spcPct val="0"/>
                </a:spcBef>
                <a:defRPr>
                  <a:solidFill>
                    <a:schemeClr val="tx1"/>
                  </a:solidFill>
                  <a:latin typeface="Arial" charset="0"/>
                  <a:ea typeface="宋体" charset="-122"/>
                </a:defRPr>
              </a:lvl4pPr>
              <a:lvl5pPr>
                <a:spcBef>
                  <a:spcPct val="0"/>
                </a:spcBef>
                <a:defRPr>
                  <a:solidFill>
                    <a:schemeClr val="tx1"/>
                  </a:solidFill>
                  <a:latin typeface="Arial" charset="0"/>
                  <a:ea typeface="宋体" charset="-122"/>
                </a:defRPr>
              </a:lvl5pPr>
              <a:lvl6pPr fontAlgn="base">
                <a:spcBef>
                  <a:spcPct val="0"/>
                </a:spcBef>
                <a:spcAft>
                  <a:spcPct val="0"/>
                </a:spcAft>
                <a:defRPr>
                  <a:solidFill>
                    <a:schemeClr val="tx1"/>
                  </a:solidFill>
                  <a:latin typeface="Arial" charset="0"/>
                  <a:ea typeface="宋体" charset="-122"/>
                </a:defRPr>
              </a:lvl6pPr>
              <a:lvl7pPr fontAlgn="base">
                <a:spcBef>
                  <a:spcPct val="0"/>
                </a:spcBef>
                <a:spcAft>
                  <a:spcPct val="0"/>
                </a:spcAft>
                <a:defRPr>
                  <a:solidFill>
                    <a:schemeClr val="tx1"/>
                  </a:solidFill>
                  <a:latin typeface="Arial" charset="0"/>
                  <a:ea typeface="宋体" charset="-122"/>
                </a:defRPr>
              </a:lvl7pPr>
              <a:lvl8pPr fontAlgn="base">
                <a:spcBef>
                  <a:spcPct val="0"/>
                </a:spcBef>
                <a:spcAft>
                  <a:spcPct val="0"/>
                </a:spcAft>
                <a:defRPr>
                  <a:solidFill>
                    <a:schemeClr val="tx1"/>
                  </a:solidFill>
                  <a:latin typeface="Arial" charset="0"/>
                  <a:ea typeface="宋体" charset="-122"/>
                </a:defRPr>
              </a:lvl8pPr>
              <a:lvl9pPr fontAlgn="base">
                <a:spcBef>
                  <a:spcPct val="0"/>
                </a:spcBef>
                <a:spcAft>
                  <a:spcPct val="0"/>
                </a:spcAft>
                <a:defRPr>
                  <a:solidFill>
                    <a:schemeClr val="tx1"/>
                  </a:solidFill>
                  <a:latin typeface="Arial" charset="0"/>
                  <a:ea typeface="宋体" charset="-122"/>
                </a:defRPr>
              </a:lvl9pPr>
            </a:lstStyle>
            <a:p>
              <a:pPr>
                <a:spcBef>
                  <a:spcPct val="20000"/>
                </a:spcBef>
                <a:defRPr/>
              </a:pPr>
              <a:r>
                <a:rPr lang="zh-CN" altLang="en-US" sz="2400" b="1">
                  <a:effectLst>
                    <a:outerShdw blurRad="38100" dist="38100" dir="2700000" algn="tl">
                      <a:srgbClr val="FFFFFF"/>
                    </a:outerShdw>
                  </a:effectLst>
                  <a:latin typeface="Times New Roman" pitchFamily="18" charset="0"/>
                  <a:ea typeface="华文仿宋" pitchFamily="2" charset="-122"/>
                </a:rPr>
                <a:t>源、探</a:t>
              </a:r>
            </a:p>
          </p:txBody>
        </p:sp>
      </p:grpSp>
      <p:grpSp>
        <p:nvGrpSpPr>
          <p:cNvPr id="44" name="Group 36">
            <a:extLst>
              <a:ext uri="{FF2B5EF4-FFF2-40B4-BE49-F238E27FC236}">
                <a16:creationId xmlns:a16="http://schemas.microsoft.com/office/drawing/2014/main" id="{8AD7F29C-1945-45F4-B400-14C0FB939BAB}"/>
              </a:ext>
            </a:extLst>
          </p:cNvPr>
          <p:cNvGrpSpPr>
            <a:grpSpLocks/>
          </p:cNvGrpSpPr>
          <p:nvPr/>
        </p:nvGrpSpPr>
        <p:grpSpPr bwMode="auto">
          <a:xfrm>
            <a:off x="7715325" y="4581267"/>
            <a:ext cx="1925638" cy="2205037"/>
            <a:chOff x="4468" y="2931"/>
            <a:chExt cx="1213" cy="1389"/>
          </a:xfrm>
        </p:grpSpPr>
        <p:sp>
          <p:nvSpPr>
            <p:cNvPr id="45" name="AutoShape 37">
              <a:extLst>
                <a:ext uri="{FF2B5EF4-FFF2-40B4-BE49-F238E27FC236}">
                  <a16:creationId xmlns:a16="http://schemas.microsoft.com/office/drawing/2014/main" id="{3489DB92-397D-490E-A624-F8AF6E39E76D}"/>
                </a:ext>
              </a:extLst>
            </p:cNvPr>
            <p:cNvSpPr>
              <a:spLocks/>
            </p:cNvSpPr>
            <p:nvPr/>
          </p:nvSpPr>
          <p:spPr bwMode="auto">
            <a:xfrm>
              <a:off x="4468" y="2931"/>
              <a:ext cx="272" cy="1389"/>
            </a:xfrm>
            <a:prstGeom prst="rightBrace">
              <a:avLst>
                <a:gd name="adj1" fmla="val 42555"/>
                <a:gd name="adj2" fmla="val 50000"/>
              </a:avLst>
            </a:prstGeom>
            <a:noFill/>
            <a:ln w="19050">
              <a:solidFill>
                <a:srgbClr val="FF0000"/>
              </a:solidFill>
              <a:round/>
              <a:headEnd/>
              <a:tailEnd/>
            </a:ln>
            <a:effectLst/>
            <a:extLst>
              <a:ext uri="{909E8E84-426E-40DD-AFC4-6F175D3DCCD1}">
                <a14:hiddenFill xmlns:a14="http://schemas.microsoft.com/office/drawing/2010/main">
                  <a:solidFill>
                    <a:schemeClr val="bg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46" name="Text Box 38">
              <a:extLst>
                <a:ext uri="{FF2B5EF4-FFF2-40B4-BE49-F238E27FC236}">
                  <a16:creationId xmlns:a16="http://schemas.microsoft.com/office/drawing/2014/main" id="{4F63F56A-52C3-4378-B459-0630B5A9D42B}"/>
                </a:ext>
              </a:extLst>
            </p:cNvPr>
            <p:cNvSpPr txBox="1">
              <a:spLocks noChangeArrowheads="1"/>
            </p:cNvSpPr>
            <p:nvPr/>
          </p:nvSpPr>
          <p:spPr bwMode="auto">
            <a:xfrm>
              <a:off x="4785" y="3475"/>
              <a:ext cx="896" cy="300"/>
            </a:xfrm>
            <a:prstGeom prst="rect">
              <a:avLst/>
            </a:prstGeom>
            <a:solidFill>
              <a:srgbClr val="CCFFCC"/>
            </a:solidFill>
            <a:ln w="19050"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2057400" indent="-2057400">
                <a:spcBef>
                  <a:spcPct val="0"/>
                </a:spcBef>
                <a:defRPr>
                  <a:solidFill>
                    <a:schemeClr val="tx1"/>
                  </a:solidFill>
                  <a:latin typeface="Arial" charset="0"/>
                  <a:ea typeface="宋体" charset="-122"/>
                </a:defRPr>
              </a:lvl1pPr>
              <a:lvl2pPr>
                <a:spcBef>
                  <a:spcPct val="0"/>
                </a:spcBef>
                <a:defRPr>
                  <a:solidFill>
                    <a:schemeClr val="tx1"/>
                  </a:solidFill>
                  <a:latin typeface="Arial" charset="0"/>
                  <a:ea typeface="宋体" charset="-122"/>
                </a:defRPr>
              </a:lvl2pPr>
              <a:lvl3pPr>
                <a:spcBef>
                  <a:spcPct val="0"/>
                </a:spcBef>
                <a:defRPr>
                  <a:solidFill>
                    <a:schemeClr val="tx1"/>
                  </a:solidFill>
                  <a:latin typeface="Arial" charset="0"/>
                  <a:ea typeface="宋体" charset="-122"/>
                </a:defRPr>
              </a:lvl3pPr>
              <a:lvl4pPr>
                <a:spcBef>
                  <a:spcPct val="0"/>
                </a:spcBef>
                <a:defRPr>
                  <a:solidFill>
                    <a:schemeClr val="tx1"/>
                  </a:solidFill>
                  <a:latin typeface="Arial" charset="0"/>
                  <a:ea typeface="宋体" charset="-122"/>
                </a:defRPr>
              </a:lvl4pPr>
              <a:lvl5pPr>
                <a:spcBef>
                  <a:spcPct val="0"/>
                </a:spcBef>
                <a:defRPr>
                  <a:solidFill>
                    <a:schemeClr val="tx1"/>
                  </a:solidFill>
                  <a:latin typeface="Arial" charset="0"/>
                  <a:ea typeface="宋体" charset="-122"/>
                </a:defRPr>
              </a:lvl5pPr>
              <a:lvl6pPr fontAlgn="base">
                <a:spcBef>
                  <a:spcPct val="0"/>
                </a:spcBef>
                <a:spcAft>
                  <a:spcPct val="0"/>
                </a:spcAft>
                <a:defRPr>
                  <a:solidFill>
                    <a:schemeClr val="tx1"/>
                  </a:solidFill>
                  <a:latin typeface="Arial" charset="0"/>
                  <a:ea typeface="宋体" charset="-122"/>
                </a:defRPr>
              </a:lvl6pPr>
              <a:lvl7pPr fontAlgn="base">
                <a:spcBef>
                  <a:spcPct val="0"/>
                </a:spcBef>
                <a:spcAft>
                  <a:spcPct val="0"/>
                </a:spcAft>
                <a:defRPr>
                  <a:solidFill>
                    <a:schemeClr val="tx1"/>
                  </a:solidFill>
                  <a:latin typeface="Arial" charset="0"/>
                  <a:ea typeface="宋体" charset="-122"/>
                </a:defRPr>
              </a:lvl7pPr>
              <a:lvl8pPr fontAlgn="base">
                <a:spcBef>
                  <a:spcPct val="0"/>
                </a:spcBef>
                <a:spcAft>
                  <a:spcPct val="0"/>
                </a:spcAft>
                <a:defRPr>
                  <a:solidFill>
                    <a:schemeClr val="tx1"/>
                  </a:solidFill>
                  <a:latin typeface="Arial" charset="0"/>
                  <a:ea typeface="宋体" charset="-122"/>
                </a:defRPr>
              </a:lvl8pPr>
              <a:lvl9pPr fontAlgn="base">
                <a:spcBef>
                  <a:spcPct val="0"/>
                </a:spcBef>
                <a:spcAft>
                  <a:spcPct val="0"/>
                </a:spcAft>
                <a:defRPr>
                  <a:solidFill>
                    <a:schemeClr val="tx1"/>
                  </a:solidFill>
                  <a:latin typeface="Arial" charset="0"/>
                  <a:ea typeface="宋体" charset="-122"/>
                </a:defRPr>
              </a:lvl9pPr>
            </a:lstStyle>
            <a:p>
              <a:pPr>
                <a:spcBef>
                  <a:spcPct val="20000"/>
                </a:spcBef>
                <a:defRPr/>
              </a:pPr>
              <a:r>
                <a:rPr lang="zh-CN" altLang="en-US" sz="2400" b="1">
                  <a:effectLst>
                    <a:outerShdw blurRad="38100" dist="38100" dir="2700000" algn="tl">
                      <a:srgbClr val="FFFFFF"/>
                    </a:outerShdw>
                  </a:effectLst>
                  <a:latin typeface="Times New Roman" pitchFamily="18" charset="0"/>
                  <a:ea typeface="华文仿宋" pitchFamily="2" charset="-122"/>
                </a:rPr>
                <a:t>源、环境</a:t>
              </a:r>
            </a:p>
          </p:txBody>
        </p:sp>
      </p:grpSp>
      <p:grpSp>
        <p:nvGrpSpPr>
          <p:cNvPr id="47" name="Group 39">
            <a:extLst>
              <a:ext uri="{FF2B5EF4-FFF2-40B4-BE49-F238E27FC236}">
                <a16:creationId xmlns:a16="http://schemas.microsoft.com/office/drawing/2014/main" id="{24B448ED-4758-4137-B91B-17CB6F930D10}"/>
              </a:ext>
            </a:extLst>
          </p:cNvPr>
          <p:cNvGrpSpPr>
            <a:grpSpLocks/>
          </p:cNvGrpSpPr>
          <p:nvPr/>
        </p:nvGrpSpPr>
        <p:grpSpPr bwMode="auto">
          <a:xfrm>
            <a:off x="7715325" y="477580"/>
            <a:ext cx="4121150" cy="981076"/>
            <a:chOff x="4468" y="346"/>
            <a:chExt cx="2596" cy="618"/>
          </a:xfrm>
        </p:grpSpPr>
        <p:sp>
          <p:nvSpPr>
            <p:cNvPr id="48" name="AutoShape 40">
              <a:extLst>
                <a:ext uri="{FF2B5EF4-FFF2-40B4-BE49-F238E27FC236}">
                  <a16:creationId xmlns:a16="http://schemas.microsoft.com/office/drawing/2014/main" id="{729EF227-A1D8-40A9-BD6E-CA354D0E6AAC}"/>
                </a:ext>
              </a:extLst>
            </p:cNvPr>
            <p:cNvSpPr>
              <a:spLocks/>
            </p:cNvSpPr>
            <p:nvPr/>
          </p:nvSpPr>
          <p:spPr bwMode="auto">
            <a:xfrm>
              <a:off x="4468" y="346"/>
              <a:ext cx="272" cy="618"/>
            </a:xfrm>
            <a:prstGeom prst="rightBrace">
              <a:avLst>
                <a:gd name="adj1" fmla="val 18934"/>
                <a:gd name="adj2" fmla="val 50000"/>
              </a:avLst>
            </a:prstGeom>
            <a:noFill/>
            <a:ln w="19050">
              <a:solidFill>
                <a:srgbClr val="FF0000"/>
              </a:solidFill>
              <a:round/>
              <a:headEnd/>
              <a:tailEnd/>
            </a:ln>
            <a:effectLst/>
            <a:extLst>
              <a:ext uri="{909E8E84-426E-40DD-AFC4-6F175D3DCCD1}">
                <a14:hiddenFill xmlns:a14="http://schemas.microsoft.com/office/drawing/2010/main">
                  <a:solidFill>
                    <a:schemeClr val="bg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49" name="Text Box 41">
              <a:extLst>
                <a:ext uri="{FF2B5EF4-FFF2-40B4-BE49-F238E27FC236}">
                  <a16:creationId xmlns:a16="http://schemas.microsoft.com/office/drawing/2014/main" id="{0D43A5C1-6F71-410A-B643-6B8D2B34BBB6}"/>
                </a:ext>
              </a:extLst>
            </p:cNvPr>
            <p:cNvSpPr txBox="1">
              <a:spLocks noChangeArrowheads="1"/>
            </p:cNvSpPr>
            <p:nvPr/>
          </p:nvSpPr>
          <p:spPr bwMode="auto">
            <a:xfrm>
              <a:off x="4772" y="509"/>
              <a:ext cx="2292" cy="291"/>
            </a:xfrm>
            <a:prstGeom prst="rect">
              <a:avLst/>
            </a:prstGeom>
            <a:solidFill>
              <a:srgbClr val="66FF33">
                <a:alpha val="60000"/>
              </a:srgbClr>
            </a:solidFill>
            <a:ln w="19050"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0"/>
                </a:spcBef>
                <a:defRPr>
                  <a:solidFill>
                    <a:schemeClr val="tx1"/>
                  </a:solidFill>
                  <a:latin typeface="Arial" charset="0"/>
                  <a:ea typeface="宋体" charset="-122"/>
                </a:defRPr>
              </a:lvl1pPr>
              <a:lvl2pPr marL="2146300">
                <a:spcBef>
                  <a:spcPct val="0"/>
                </a:spcBef>
                <a:defRPr>
                  <a:solidFill>
                    <a:schemeClr val="tx1"/>
                  </a:solidFill>
                  <a:latin typeface="Arial" charset="0"/>
                  <a:ea typeface="宋体" charset="-122"/>
                </a:defRPr>
              </a:lvl2pPr>
              <a:lvl3pPr marL="2325688">
                <a:spcBef>
                  <a:spcPct val="0"/>
                </a:spcBef>
                <a:defRPr>
                  <a:solidFill>
                    <a:schemeClr val="tx1"/>
                  </a:solidFill>
                  <a:latin typeface="Arial" charset="0"/>
                  <a:ea typeface="宋体" charset="-122"/>
                </a:defRPr>
              </a:lvl3pPr>
              <a:lvl4pPr marL="2505075">
                <a:spcBef>
                  <a:spcPct val="0"/>
                </a:spcBef>
                <a:defRPr>
                  <a:solidFill>
                    <a:schemeClr val="tx1"/>
                  </a:solidFill>
                  <a:latin typeface="Arial" charset="0"/>
                  <a:ea typeface="宋体" charset="-122"/>
                </a:defRPr>
              </a:lvl4pPr>
              <a:lvl5pPr marL="2684463">
                <a:spcBef>
                  <a:spcPct val="0"/>
                </a:spcBef>
                <a:defRPr>
                  <a:solidFill>
                    <a:schemeClr val="tx1"/>
                  </a:solidFill>
                  <a:latin typeface="Arial" charset="0"/>
                  <a:ea typeface="宋体" charset="-122"/>
                </a:defRPr>
              </a:lvl5pPr>
              <a:lvl6pPr marL="3141663" fontAlgn="base">
                <a:spcBef>
                  <a:spcPct val="0"/>
                </a:spcBef>
                <a:spcAft>
                  <a:spcPct val="0"/>
                </a:spcAft>
                <a:defRPr>
                  <a:solidFill>
                    <a:schemeClr val="tx1"/>
                  </a:solidFill>
                  <a:latin typeface="Arial" charset="0"/>
                  <a:ea typeface="宋体" charset="-122"/>
                </a:defRPr>
              </a:lvl6pPr>
              <a:lvl7pPr marL="3598863" fontAlgn="base">
                <a:spcBef>
                  <a:spcPct val="0"/>
                </a:spcBef>
                <a:spcAft>
                  <a:spcPct val="0"/>
                </a:spcAft>
                <a:defRPr>
                  <a:solidFill>
                    <a:schemeClr val="tx1"/>
                  </a:solidFill>
                  <a:latin typeface="Arial" charset="0"/>
                  <a:ea typeface="宋体" charset="-122"/>
                </a:defRPr>
              </a:lvl7pPr>
              <a:lvl8pPr marL="4056063" fontAlgn="base">
                <a:spcBef>
                  <a:spcPct val="0"/>
                </a:spcBef>
                <a:spcAft>
                  <a:spcPct val="0"/>
                </a:spcAft>
                <a:defRPr>
                  <a:solidFill>
                    <a:schemeClr val="tx1"/>
                  </a:solidFill>
                  <a:latin typeface="Arial" charset="0"/>
                  <a:ea typeface="宋体" charset="-122"/>
                </a:defRPr>
              </a:lvl8pPr>
              <a:lvl9pPr marL="4513263" fontAlgn="base">
                <a:spcBef>
                  <a:spcPct val="0"/>
                </a:spcBef>
                <a:spcAft>
                  <a:spcPct val="0"/>
                </a:spcAft>
                <a:defRPr>
                  <a:solidFill>
                    <a:schemeClr val="tx1"/>
                  </a:solidFill>
                  <a:latin typeface="Arial" charset="0"/>
                  <a:ea typeface="宋体" charset="-122"/>
                </a:defRPr>
              </a:lvl9pPr>
            </a:lstStyle>
            <a:p>
              <a:pPr>
                <a:spcBef>
                  <a:spcPct val="20000"/>
                </a:spcBef>
                <a:defRPr/>
              </a:pPr>
              <a:r>
                <a:rPr lang="zh-CN" altLang="en-US" sz="2400" b="1" dirty="0">
                  <a:effectLst>
                    <a:outerShdw blurRad="38100" dist="38100" dir="2700000" algn="tl">
                      <a:srgbClr val="FFFFFF"/>
                    </a:outerShdw>
                  </a:effectLst>
                  <a:latin typeface="Times New Roman" pitchFamily="18" charset="0"/>
                  <a:ea typeface="华文仿宋" pitchFamily="2" charset="-122"/>
                </a:rPr>
                <a:t>计数率、探测器分辨时间</a:t>
              </a:r>
            </a:p>
          </p:txBody>
        </p:sp>
      </p:grpSp>
    </p:spTree>
    <p:extLst>
      <p:ext uri="{BB962C8B-B14F-4D97-AF65-F5344CB8AC3E}">
        <p14:creationId xmlns:p14="http://schemas.microsoft.com/office/powerpoint/2010/main" val="1065509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wipe(left)">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wipe(left)">
                                      <p:cBhvr>
                                        <p:cTn id="17" dur="500"/>
                                        <p:tgtEl>
                                          <p:spTgt spid="2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wipe(left)">
                                      <p:cBhvr>
                                        <p:cTn id="22" dur="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wipe(left)">
                                      <p:cBhvr>
                                        <p:cTn id="27" dur="500"/>
                                        <p:tgtEl>
                                          <p:spTgt spid="23"/>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32"/>
                                        </p:tgtEl>
                                        <p:attrNameLst>
                                          <p:attrName>style.visibility</p:attrName>
                                        </p:attrNameLst>
                                      </p:cBhvr>
                                      <p:to>
                                        <p:strVal val="visible"/>
                                      </p:to>
                                    </p:set>
                                    <p:animEffect transition="in" filter="wipe(left)">
                                      <p:cBhvr>
                                        <p:cTn id="32" dur="500"/>
                                        <p:tgtEl>
                                          <p:spTgt spid="32"/>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26"/>
                                        </p:tgtEl>
                                        <p:attrNameLst>
                                          <p:attrName>style.visibility</p:attrName>
                                        </p:attrNameLst>
                                      </p:cBhvr>
                                      <p:to>
                                        <p:strVal val="visible"/>
                                      </p:to>
                                    </p:set>
                                    <p:animEffect transition="in" filter="wipe(left)">
                                      <p:cBhvr>
                                        <p:cTn id="37" dur="500"/>
                                        <p:tgtEl>
                                          <p:spTgt spid="26"/>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29"/>
                                        </p:tgtEl>
                                        <p:attrNameLst>
                                          <p:attrName>style.visibility</p:attrName>
                                        </p:attrNameLst>
                                      </p:cBhvr>
                                      <p:to>
                                        <p:strVal val="visible"/>
                                      </p:to>
                                    </p:set>
                                    <p:animEffect transition="in" filter="wipe(left)">
                                      <p:cBhvr>
                                        <p:cTn id="42" dur="500"/>
                                        <p:tgtEl>
                                          <p:spTgt spid="29"/>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nodeType="clickEffect">
                                  <p:stCondLst>
                                    <p:cond delay="0"/>
                                  </p:stCondLst>
                                  <p:childTnLst>
                                    <p:set>
                                      <p:cBhvr>
                                        <p:cTn id="46" dur="1" fill="hold">
                                          <p:stCondLst>
                                            <p:cond delay="0"/>
                                          </p:stCondLst>
                                        </p:cTn>
                                        <p:tgtEl>
                                          <p:spTgt spid="38"/>
                                        </p:tgtEl>
                                        <p:attrNameLst>
                                          <p:attrName>style.visibility</p:attrName>
                                        </p:attrNameLst>
                                      </p:cBhvr>
                                      <p:to>
                                        <p:strVal val="visible"/>
                                      </p:to>
                                    </p:set>
                                    <p:animEffect transition="in" filter="wipe(down)">
                                      <p:cBhvr>
                                        <p:cTn id="47" dur="500"/>
                                        <p:tgtEl>
                                          <p:spTgt spid="38"/>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35"/>
                                        </p:tgtEl>
                                        <p:attrNameLst>
                                          <p:attrName>style.visibility</p:attrName>
                                        </p:attrNameLst>
                                      </p:cBhvr>
                                      <p:to>
                                        <p:strVal val="visible"/>
                                      </p:to>
                                    </p:set>
                                    <p:animEffect transition="in" filter="wipe(left)">
                                      <p:cBhvr>
                                        <p:cTn id="52" dur="500"/>
                                        <p:tgtEl>
                                          <p:spTgt spid="35"/>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41"/>
                                        </p:tgtEl>
                                        <p:attrNameLst>
                                          <p:attrName>style.visibility</p:attrName>
                                        </p:attrNameLst>
                                      </p:cBhvr>
                                      <p:to>
                                        <p:strVal val="visible"/>
                                      </p:to>
                                    </p:set>
                                    <p:animEffect transition="in" filter="wipe(left)">
                                      <p:cBhvr>
                                        <p:cTn id="57" dur="500"/>
                                        <p:tgtEl>
                                          <p:spTgt spid="41"/>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nodeType="clickEffect">
                                  <p:stCondLst>
                                    <p:cond delay="0"/>
                                  </p:stCondLst>
                                  <p:childTnLst>
                                    <p:set>
                                      <p:cBhvr>
                                        <p:cTn id="61" dur="1" fill="hold">
                                          <p:stCondLst>
                                            <p:cond delay="0"/>
                                          </p:stCondLst>
                                        </p:cTn>
                                        <p:tgtEl>
                                          <p:spTgt spid="44"/>
                                        </p:tgtEl>
                                        <p:attrNameLst>
                                          <p:attrName>style.visibility</p:attrName>
                                        </p:attrNameLst>
                                      </p:cBhvr>
                                      <p:to>
                                        <p:strVal val="visible"/>
                                      </p:to>
                                    </p:set>
                                    <p:animEffect transition="in" filter="wipe(left)">
                                      <p:cBhvr>
                                        <p:cTn id="62" dur="500"/>
                                        <p:tgtEl>
                                          <p:spTgt spid="44"/>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nodeType="clickEffect">
                                  <p:stCondLst>
                                    <p:cond delay="0"/>
                                  </p:stCondLst>
                                  <p:childTnLst>
                                    <p:set>
                                      <p:cBhvr>
                                        <p:cTn id="66" dur="1" fill="hold">
                                          <p:stCondLst>
                                            <p:cond delay="0"/>
                                          </p:stCondLst>
                                        </p:cTn>
                                        <p:tgtEl>
                                          <p:spTgt spid="47"/>
                                        </p:tgtEl>
                                        <p:attrNameLst>
                                          <p:attrName>style.visibility</p:attrName>
                                        </p:attrNameLst>
                                      </p:cBhvr>
                                      <p:to>
                                        <p:strVal val="visible"/>
                                      </p:to>
                                    </p:set>
                                    <p:animEffect transition="in" filter="wipe(left)">
                                      <p:cBhvr>
                                        <p:cTn id="67"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91F4F6D-94C8-442F-BB22-68C900A8EF7A}"/>
              </a:ext>
            </a:extLst>
          </p:cNvPr>
          <p:cNvSpPr>
            <a:spLocks noGrp="1"/>
          </p:cNvSpPr>
          <p:nvPr>
            <p:ph idx="13"/>
          </p:nvPr>
        </p:nvSpPr>
        <p:spPr>
          <a:solidFill>
            <a:schemeClr val="bg1">
              <a:lumMod val="95000"/>
            </a:schemeClr>
          </a:solidFill>
        </p:spPr>
        <p:txBody>
          <a:bodyPr>
            <a:normAutofit fontScale="92500" lnSpcReduction="10000"/>
          </a:bodyPr>
          <a:lstStyle/>
          <a:p>
            <a:r>
              <a:rPr lang="zh-CN" altLang="en-US" dirty="0"/>
              <a:t>第十二章 辐射测量方法</a:t>
            </a:r>
          </a:p>
        </p:txBody>
      </p:sp>
      <p:sp>
        <p:nvSpPr>
          <p:cNvPr id="3" name="内容占位符 2">
            <a:extLst>
              <a:ext uri="{FF2B5EF4-FFF2-40B4-BE49-F238E27FC236}">
                <a16:creationId xmlns:a16="http://schemas.microsoft.com/office/drawing/2014/main" id="{A75CAED3-680C-4758-9290-D7F83464047C}"/>
              </a:ext>
            </a:extLst>
          </p:cNvPr>
          <p:cNvSpPr>
            <a:spLocks noGrp="1"/>
          </p:cNvSpPr>
          <p:nvPr>
            <p:ph idx="14"/>
          </p:nvPr>
        </p:nvSpPr>
        <p:spPr>
          <a:solidFill>
            <a:schemeClr val="accent6">
              <a:lumMod val="20000"/>
              <a:lumOff val="80000"/>
            </a:schemeClr>
          </a:solidFill>
          <a:ln>
            <a:solidFill>
              <a:schemeClr val="bg1"/>
            </a:solidFill>
          </a:ln>
          <a:effectLst>
            <a:outerShdw blurRad="50800" dist="38100" dir="5400000" algn="t" rotWithShape="0">
              <a:prstClr val="black">
                <a:alpha val="40000"/>
              </a:prstClr>
            </a:outerShdw>
          </a:effectLst>
        </p:spPr>
        <p:txBody>
          <a:bodyPr vert="horz" lIns="91440" tIns="45720" rIns="91440" bIns="45720" rtlCol="0">
            <a:normAutofit fontScale="92500" lnSpcReduction="10000"/>
          </a:bodyPr>
          <a:lstStyle/>
          <a:p>
            <a:r>
              <a:rPr lang="en-US" altLang="zh-CN" dirty="0"/>
              <a:t>12.3 </a:t>
            </a:r>
            <a:r>
              <a:rPr lang="zh-CN" altLang="en-US" dirty="0"/>
              <a:t>能量测量</a:t>
            </a:r>
          </a:p>
        </p:txBody>
      </p:sp>
      <p:sp>
        <p:nvSpPr>
          <p:cNvPr id="4" name="内容占位符 3">
            <a:extLst>
              <a:ext uri="{FF2B5EF4-FFF2-40B4-BE49-F238E27FC236}">
                <a16:creationId xmlns:a16="http://schemas.microsoft.com/office/drawing/2014/main" id="{8CB15751-05D1-4CAC-9F8C-D89B3F972815}"/>
              </a:ext>
            </a:extLst>
          </p:cNvPr>
          <p:cNvSpPr>
            <a:spLocks noGrp="1"/>
          </p:cNvSpPr>
          <p:nvPr>
            <p:ph idx="15"/>
          </p:nvPr>
        </p:nvSpPr>
        <p:spPr>
          <a:solidFill>
            <a:srgbClr val="FFFF00"/>
          </a:solidFill>
        </p:spPr>
        <p:txBody>
          <a:bodyPr>
            <a:normAutofit fontScale="92500" lnSpcReduction="10000"/>
          </a:bodyPr>
          <a:lstStyle/>
          <a:p>
            <a:r>
              <a:rPr lang="zh-CN" altLang="en-US" dirty="0"/>
              <a:t>一</a:t>
            </a:r>
            <a:r>
              <a:rPr lang="en-US" altLang="zh-CN" dirty="0"/>
              <a:t>. </a:t>
            </a:r>
            <a:r>
              <a:rPr lang="zh-CN" altLang="en-US" dirty="0"/>
              <a:t>能谱测量概述</a:t>
            </a:r>
          </a:p>
        </p:txBody>
      </p:sp>
      <p:sp>
        <p:nvSpPr>
          <p:cNvPr id="5" name="内容占位符 4">
            <a:extLst>
              <a:ext uri="{FF2B5EF4-FFF2-40B4-BE49-F238E27FC236}">
                <a16:creationId xmlns:a16="http://schemas.microsoft.com/office/drawing/2014/main" id="{11945179-D347-469A-BD26-573A3C1F72AD}"/>
              </a:ext>
            </a:extLst>
          </p:cNvPr>
          <p:cNvSpPr>
            <a:spLocks noGrp="1"/>
          </p:cNvSpPr>
          <p:nvPr>
            <p:ph idx="16"/>
          </p:nvPr>
        </p:nvSpPr>
        <p:spPr/>
        <p:txBody>
          <a:bodyPr>
            <a:normAutofit fontScale="92500" lnSpcReduction="10000"/>
          </a:bodyPr>
          <a:lstStyle/>
          <a:p>
            <a:endParaRPr lang="zh-CN" altLang="en-US"/>
          </a:p>
        </p:txBody>
      </p:sp>
      <p:grpSp>
        <p:nvGrpSpPr>
          <p:cNvPr id="9" name="组合 8">
            <a:extLst>
              <a:ext uri="{FF2B5EF4-FFF2-40B4-BE49-F238E27FC236}">
                <a16:creationId xmlns:a16="http://schemas.microsoft.com/office/drawing/2014/main" id="{4C485A6D-4001-48EB-9DAA-7988DCC7DB4E}"/>
              </a:ext>
            </a:extLst>
          </p:cNvPr>
          <p:cNvGrpSpPr/>
          <p:nvPr/>
        </p:nvGrpSpPr>
        <p:grpSpPr>
          <a:xfrm>
            <a:off x="2207568" y="2204864"/>
            <a:ext cx="7848872" cy="3577548"/>
            <a:chOff x="107504" y="1484784"/>
            <a:chExt cx="8424936" cy="3840120"/>
          </a:xfrm>
        </p:grpSpPr>
        <p:pic>
          <p:nvPicPr>
            <p:cNvPr id="13" name="Picture 60" descr="能量刻度">
              <a:extLst>
                <a:ext uri="{FF2B5EF4-FFF2-40B4-BE49-F238E27FC236}">
                  <a16:creationId xmlns:a16="http://schemas.microsoft.com/office/drawing/2014/main" id="{6E1F37ED-04C7-4FC8-ABA7-B8C7D8508153}"/>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2337" t="8887" r="8104" b="43331"/>
            <a:stretch/>
          </p:blipFill>
          <p:spPr bwMode="auto">
            <a:xfrm>
              <a:off x="107504" y="1484784"/>
              <a:ext cx="8280919" cy="3840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4" name="直接箭头连接符 13">
              <a:extLst>
                <a:ext uri="{FF2B5EF4-FFF2-40B4-BE49-F238E27FC236}">
                  <a16:creationId xmlns:a16="http://schemas.microsoft.com/office/drawing/2014/main" id="{C8321F19-629E-4246-B49B-C06B108A9328}"/>
                </a:ext>
              </a:extLst>
            </p:cNvPr>
            <p:cNvCxnSpPr/>
            <p:nvPr/>
          </p:nvCxnSpPr>
          <p:spPr>
            <a:xfrm>
              <a:off x="683568" y="5157192"/>
              <a:ext cx="7848872" cy="0"/>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15" name="Text Box 27">
            <a:extLst>
              <a:ext uri="{FF2B5EF4-FFF2-40B4-BE49-F238E27FC236}">
                <a16:creationId xmlns:a16="http://schemas.microsoft.com/office/drawing/2014/main" id="{37686036-6294-4CB1-85BF-ECBAD99AB28F}"/>
              </a:ext>
            </a:extLst>
          </p:cNvPr>
          <p:cNvSpPr txBox="1">
            <a:spLocks noChangeArrowheads="1"/>
          </p:cNvSpPr>
          <p:nvPr/>
        </p:nvSpPr>
        <p:spPr bwMode="auto">
          <a:xfrm>
            <a:off x="1343472" y="699373"/>
            <a:ext cx="6480720" cy="523220"/>
          </a:xfrm>
          <a:prstGeom prst="rect">
            <a:avLst/>
          </a:prstGeom>
          <a:noFill/>
          <a:ln w="9525">
            <a:solidFill>
              <a:srgbClr val="66FF33"/>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10000"/>
              </a:spcBef>
              <a:defRPr/>
            </a:pPr>
            <a:r>
              <a:rPr lang="zh-CN" altLang="en-US" sz="2800" dirty="0">
                <a:solidFill>
                  <a:srgbClr val="FF0000"/>
                </a:solidFill>
                <a:latin typeface="黑体" panose="02010609060101010101" pitchFamily="49" charset="-122"/>
                <a:ea typeface="黑体" panose="02010609060101010101" pitchFamily="49" charset="-122"/>
              </a:rPr>
              <a:t>能谱</a:t>
            </a:r>
            <a:r>
              <a:rPr lang="zh-CN" altLang="en-US" sz="2800" b="1" dirty="0">
                <a:solidFill>
                  <a:srgbClr val="0000FF"/>
                </a:solidFill>
                <a:latin typeface="楷体" panose="02010609060101010101" pitchFamily="49" charset="-122"/>
                <a:ea typeface="楷体" panose="02010609060101010101" pitchFamily="49" charset="-122"/>
              </a:rPr>
              <a:t>：粒子数相对于能量的分布关系；</a:t>
            </a:r>
            <a:endParaRPr lang="en-US" altLang="zh-CN" sz="2800" b="1" dirty="0">
              <a:solidFill>
                <a:srgbClr val="0000FF"/>
              </a:solidFill>
              <a:latin typeface="楷体" panose="02010609060101010101" pitchFamily="49" charset="-122"/>
              <a:ea typeface="楷体" panose="02010609060101010101" pitchFamily="49" charset="-122"/>
            </a:endParaRPr>
          </a:p>
        </p:txBody>
      </p:sp>
      <p:graphicFrame>
        <p:nvGraphicFramePr>
          <p:cNvPr id="16" name="Object 28">
            <a:extLst>
              <a:ext uri="{FF2B5EF4-FFF2-40B4-BE49-F238E27FC236}">
                <a16:creationId xmlns:a16="http://schemas.microsoft.com/office/drawing/2014/main" id="{17C147E0-9380-4780-B2CA-067DD0C1C56C}"/>
              </a:ext>
            </a:extLst>
          </p:cNvPr>
          <p:cNvGraphicFramePr>
            <a:graphicFrameLocks noChangeAspect="1"/>
          </p:cNvGraphicFramePr>
          <p:nvPr/>
        </p:nvGraphicFramePr>
        <p:xfrm>
          <a:off x="1218904" y="1779273"/>
          <a:ext cx="1289050" cy="1022350"/>
        </p:xfrm>
        <a:graphic>
          <a:graphicData uri="http://schemas.openxmlformats.org/presentationml/2006/ole">
            <mc:AlternateContent xmlns:mc="http://schemas.openxmlformats.org/markup-compatibility/2006">
              <mc:Choice xmlns:v="urn:schemas-microsoft-com:vml" Requires="v">
                <p:oleObj spid="_x0000_s486406" name="Equation" r:id="rId4" imgW="495000" imgH="393480" progId="Equation.DSMT4">
                  <p:embed/>
                </p:oleObj>
              </mc:Choice>
              <mc:Fallback>
                <p:oleObj name="Equation" r:id="rId4" imgW="495000" imgH="393480" progId="Equation.DSMT4">
                  <p:embed/>
                  <p:pic>
                    <p:nvPicPr>
                      <p:cNvPr id="16" name="Object 28">
                        <a:extLst>
                          <a:ext uri="{FF2B5EF4-FFF2-40B4-BE49-F238E27FC236}">
                            <a16:creationId xmlns:a16="http://schemas.microsoft.com/office/drawing/2014/main" id="{17C147E0-9380-4780-B2CA-067DD0C1C56C}"/>
                          </a:ext>
                        </a:extLst>
                      </p:cNvPr>
                      <p:cNvPicPr>
                        <a:picLocks noChangeAspect="1" noChangeArrowheads="1"/>
                      </p:cNvPicPr>
                      <p:nvPr/>
                    </p:nvPicPr>
                    <p:blipFill>
                      <a:blip r:embed="rId5"/>
                      <a:srcRect/>
                      <a:stretch>
                        <a:fillRect/>
                      </a:stretch>
                    </p:blipFill>
                    <p:spPr bwMode="auto">
                      <a:xfrm>
                        <a:off x="1218904" y="1779273"/>
                        <a:ext cx="1289050" cy="1022350"/>
                      </a:xfrm>
                      <a:prstGeom prst="rect">
                        <a:avLst/>
                      </a:prstGeom>
                      <a:noFill/>
                      <a:ln w="9525">
                        <a:noFill/>
                        <a:miter lim="800000"/>
                        <a:headEnd/>
                        <a:tailEnd/>
                      </a:ln>
                    </p:spPr>
                  </p:pic>
                </p:oleObj>
              </mc:Fallback>
            </mc:AlternateContent>
          </a:graphicData>
        </a:graphic>
      </p:graphicFrame>
      <p:graphicFrame>
        <p:nvGraphicFramePr>
          <p:cNvPr id="17" name="Object 28">
            <a:extLst>
              <a:ext uri="{FF2B5EF4-FFF2-40B4-BE49-F238E27FC236}">
                <a16:creationId xmlns:a16="http://schemas.microsoft.com/office/drawing/2014/main" id="{53C9CDF7-2548-41A6-B5BF-513B45E3BD98}"/>
              </a:ext>
            </a:extLst>
          </p:cNvPr>
          <p:cNvGraphicFramePr>
            <a:graphicFrameLocks noChangeAspect="1"/>
          </p:cNvGraphicFramePr>
          <p:nvPr/>
        </p:nvGraphicFramePr>
        <p:xfrm>
          <a:off x="9488064" y="5134340"/>
          <a:ext cx="396875" cy="428625"/>
        </p:xfrm>
        <a:graphic>
          <a:graphicData uri="http://schemas.openxmlformats.org/presentationml/2006/ole">
            <mc:AlternateContent xmlns:mc="http://schemas.openxmlformats.org/markup-compatibility/2006">
              <mc:Choice xmlns:v="urn:schemas-microsoft-com:vml" Requires="v">
                <p:oleObj spid="_x0000_s486407" name="Equation" r:id="rId6" imgW="152280" imgH="164880" progId="Equation.DSMT4">
                  <p:embed/>
                </p:oleObj>
              </mc:Choice>
              <mc:Fallback>
                <p:oleObj name="Equation" r:id="rId6" imgW="152280" imgH="164880" progId="Equation.DSMT4">
                  <p:embed/>
                  <p:pic>
                    <p:nvPicPr>
                      <p:cNvPr id="17" name="Object 28">
                        <a:extLst>
                          <a:ext uri="{FF2B5EF4-FFF2-40B4-BE49-F238E27FC236}">
                            <a16:creationId xmlns:a16="http://schemas.microsoft.com/office/drawing/2014/main" id="{53C9CDF7-2548-41A6-B5BF-513B45E3BD98}"/>
                          </a:ext>
                        </a:extLst>
                      </p:cNvPr>
                      <p:cNvPicPr>
                        <a:picLocks noChangeAspect="1" noChangeArrowheads="1"/>
                      </p:cNvPicPr>
                      <p:nvPr/>
                    </p:nvPicPr>
                    <p:blipFill>
                      <a:blip r:embed="rId7"/>
                      <a:srcRect/>
                      <a:stretch>
                        <a:fillRect/>
                      </a:stretch>
                    </p:blipFill>
                    <p:spPr bwMode="auto">
                      <a:xfrm>
                        <a:off x="9488064" y="5134340"/>
                        <a:ext cx="396875" cy="428625"/>
                      </a:xfrm>
                      <a:prstGeom prst="rect">
                        <a:avLst/>
                      </a:prstGeom>
                      <a:noFill/>
                      <a:ln w="9525">
                        <a:noFill/>
                        <a:miter lim="800000"/>
                        <a:headEnd/>
                        <a:tailEnd/>
                      </a:ln>
                    </p:spPr>
                  </p:pic>
                </p:oleObj>
              </mc:Fallback>
            </mc:AlternateContent>
          </a:graphicData>
        </a:graphic>
      </p:graphicFrame>
    </p:spTree>
    <p:extLst>
      <p:ext uri="{BB962C8B-B14F-4D97-AF65-F5344CB8AC3E}">
        <p14:creationId xmlns:p14="http://schemas.microsoft.com/office/powerpoint/2010/main" val="123374838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91F4F6D-94C8-442F-BB22-68C900A8EF7A}"/>
              </a:ext>
            </a:extLst>
          </p:cNvPr>
          <p:cNvSpPr>
            <a:spLocks noGrp="1"/>
          </p:cNvSpPr>
          <p:nvPr>
            <p:ph idx="13"/>
          </p:nvPr>
        </p:nvSpPr>
        <p:spPr>
          <a:solidFill>
            <a:schemeClr val="bg1">
              <a:lumMod val="95000"/>
            </a:schemeClr>
          </a:solidFill>
        </p:spPr>
        <p:txBody>
          <a:bodyPr>
            <a:normAutofit fontScale="92500" lnSpcReduction="10000"/>
          </a:bodyPr>
          <a:lstStyle/>
          <a:p>
            <a:r>
              <a:rPr lang="zh-CN" altLang="en-US" dirty="0"/>
              <a:t>第十二章 辐射测量方法</a:t>
            </a:r>
          </a:p>
        </p:txBody>
      </p:sp>
      <p:sp>
        <p:nvSpPr>
          <p:cNvPr id="3" name="内容占位符 2">
            <a:extLst>
              <a:ext uri="{FF2B5EF4-FFF2-40B4-BE49-F238E27FC236}">
                <a16:creationId xmlns:a16="http://schemas.microsoft.com/office/drawing/2014/main" id="{A75CAED3-680C-4758-9290-D7F83464047C}"/>
              </a:ext>
            </a:extLst>
          </p:cNvPr>
          <p:cNvSpPr>
            <a:spLocks noGrp="1"/>
          </p:cNvSpPr>
          <p:nvPr>
            <p:ph idx="14"/>
          </p:nvPr>
        </p:nvSpPr>
        <p:spPr>
          <a:solidFill>
            <a:schemeClr val="accent6">
              <a:lumMod val="20000"/>
              <a:lumOff val="80000"/>
            </a:schemeClr>
          </a:solidFill>
          <a:ln>
            <a:solidFill>
              <a:schemeClr val="bg1"/>
            </a:solidFill>
          </a:ln>
          <a:effectLst>
            <a:outerShdw blurRad="50800" dist="38100" dir="5400000" algn="t" rotWithShape="0">
              <a:prstClr val="black">
                <a:alpha val="40000"/>
              </a:prstClr>
            </a:outerShdw>
          </a:effectLst>
        </p:spPr>
        <p:txBody>
          <a:bodyPr vert="horz" lIns="91440" tIns="45720" rIns="91440" bIns="45720" rtlCol="0">
            <a:normAutofit fontScale="92500" lnSpcReduction="10000"/>
          </a:bodyPr>
          <a:lstStyle/>
          <a:p>
            <a:r>
              <a:rPr lang="en-US" altLang="zh-CN" dirty="0"/>
              <a:t>12.3 </a:t>
            </a:r>
            <a:r>
              <a:rPr lang="zh-CN" altLang="en-US" dirty="0"/>
              <a:t>能量测量</a:t>
            </a:r>
          </a:p>
        </p:txBody>
      </p:sp>
      <p:sp>
        <p:nvSpPr>
          <p:cNvPr id="4" name="内容占位符 3">
            <a:extLst>
              <a:ext uri="{FF2B5EF4-FFF2-40B4-BE49-F238E27FC236}">
                <a16:creationId xmlns:a16="http://schemas.microsoft.com/office/drawing/2014/main" id="{8CB15751-05D1-4CAC-9F8C-D89B3F972815}"/>
              </a:ext>
            </a:extLst>
          </p:cNvPr>
          <p:cNvSpPr>
            <a:spLocks noGrp="1"/>
          </p:cNvSpPr>
          <p:nvPr>
            <p:ph idx="15"/>
          </p:nvPr>
        </p:nvSpPr>
        <p:spPr>
          <a:xfrm>
            <a:off x="5170096" y="1"/>
            <a:ext cx="1516454" cy="284671"/>
          </a:xfrm>
          <a:solidFill>
            <a:schemeClr val="accent4">
              <a:lumMod val="20000"/>
              <a:lumOff val="80000"/>
            </a:schemeClr>
          </a:solidFill>
        </p:spPr>
        <p:txBody>
          <a:bodyPr>
            <a:normAutofit fontScale="92500" lnSpcReduction="10000"/>
          </a:bodyPr>
          <a:lstStyle/>
          <a:p>
            <a:r>
              <a:rPr lang="zh-CN" altLang="en-US" dirty="0"/>
              <a:t>四</a:t>
            </a:r>
            <a:r>
              <a:rPr lang="en-US" altLang="zh-CN" dirty="0"/>
              <a:t>. </a:t>
            </a:r>
            <a:r>
              <a:rPr lang="el-GR" altLang="zh-CN" dirty="0"/>
              <a:t>γ</a:t>
            </a:r>
            <a:r>
              <a:rPr lang="zh-CN" altLang="en-US" dirty="0"/>
              <a:t>能谱装置</a:t>
            </a:r>
          </a:p>
        </p:txBody>
      </p:sp>
      <p:sp>
        <p:nvSpPr>
          <p:cNvPr id="6" name="内容占位符 5">
            <a:extLst>
              <a:ext uri="{FF2B5EF4-FFF2-40B4-BE49-F238E27FC236}">
                <a16:creationId xmlns:a16="http://schemas.microsoft.com/office/drawing/2014/main" id="{225DD959-7233-4906-B0F2-40D0DD5DFFD4}"/>
              </a:ext>
            </a:extLst>
          </p:cNvPr>
          <p:cNvSpPr>
            <a:spLocks noGrp="1"/>
          </p:cNvSpPr>
          <p:nvPr>
            <p:ph idx="16"/>
          </p:nvPr>
        </p:nvSpPr>
        <p:spPr>
          <a:xfrm>
            <a:off x="6722493" y="1"/>
            <a:ext cx="5469506" cy="284671"/>
          </a:xfrm>
          <a:solidFill>
            <a:srgbClr val="FFFF00"/>
          </a:solidFill>
        </p:spPr>
        <p:txBody>
          <a:bodyPr>
            <a:normAutofit fontScale="92500" lnSpcReduction="10000"/>
          </a:bodyPr>
          <a:lstStyle/>
          <a:p>
            <a:r>
              <a:rPr lang="en-US" altLang="zh-CN" sz="1600" b="1" dirty="0">
                <a:solidFill>
                  <a:srgbClr val="0000FF"/>
                </a:solidFill>
                <a:latin typeface="Times New Roman" panose="02020603050405020304" pitchFamily="18" charset="0"/>
                <a:cs typeface="Times New Roman" panose="02020603050405020304" pitchFamily="18" charset="0"/>
              </a:rPr>
              <a:t>1. </a:t>
            </a:r>
            <a:r>
              <a:rPr lang="zh-CN" altLang="en-US" sz="1600" b="1" dirty="0">
                <a:solidFill>
                  <a:srgbClr val="0000FF"/>
                </a:solidFill>
                <a:latin typeface="Times New Roman" panose="02020603050405020304" pitchFamily="18" charset="0"/>
                <a:cs typeface="Times New Roman" panose="02020603050405020304" pitchFamily="18" charset="0"/>
              </a:rPr>
              <a:t>单晶</a:t>
            </a:r>
            <a:r>
              <a:rPr lang="en-US" altLang="zh-CN" b="1" dirty="0">
                <a:solidFill>
                  <a:srgbClr val="0000FF"/>
                </a:solidFill>
                <a:latin typeface="Times New Roman" panose="02020603050405020304" pitchFamily="18" charset="0"/>
                <a:cs typeface="Times New Roman" panose="02020603050405020304" pitchFamily="18" charset="0"/>
              </a:rPr>
              <a:t>γ</a:t>
            </a:r>
            <a:r>
              <a:rPr lang="zh-CN" altLang="en-US" sz="1600" b="1" dirty="0">
                <a:solidFill>
                  <a:srgbClr val="0000FF"/>
                </a:solidFill>
                <a:latin typeface="Times New Roman" panose="02020603050405020304" pitchFamily="18" charset="0"/>
                <a:cs typeface="Times New Roman" panose="02020603050405020304" pitchFamily="18" charset="0"/>
              </a:rPr>
              <a:t>能谱仪</a:t>
            </a:r>
          </a:p>
        </p:txBody>
      </p:sp>
      <p:sp>
        <p:nvSpPr>
          <p:cNvPr id="50" name="Text Box 4">
            <a:extLst>
              <a:ext uri="{FF2B5EF4-FFF2-40B4-BE49-F238E27FC236}">
                <a16:creationId xmlns:a16="http://schemas.microsoft.com/office/drawing/2014/main" id="{426BD9F5-0910-4514-AD13-3551F9FA2D3E}"/>
              </a:ext>
            </a:extLst>
          </p:cNvPr>
          <p:cNvSpPr txBox="1">
            <a:spLocks noChangeArrowheads="1"/>
          </p:cNvSpPr>
          <p:nvPr/>
        </p:nvSpPr>
        <p:spPr bwMode="auto">
          <a:xfrm>
            <a:off x="2299717" y="1094706"/>
            <a:ext cx="1219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a:solidFill>
                  <a:schemeClr val="tx1"/>
                </a:solidFill>
                <a:latin typeface="Times New Roman" pitchFamily="18" charset="0"/>
                <a:ea typeface="华文仿宋" pitchFamily="2" charset="-122"/>
              </a:defRPr>
            </a:lvl1pPr>
            <a:lvl2pPr marL="742950" indent="-285750" eaLnBrk="0" hangingPunct="0">
              <a:defRPr kumimoji="1">
                <a:solidFill>
                  <a:schemeClr val="tx1"/>
                </a:solidFill>
                <a:latin typeface="Times New Roman" pitchFamily="18" charset="0"/>
                <a:ea typeface="华文仿宋" pitchFamily="2" charset="-122"/>
              </a:defRPr>
            </a:lvl2pPr>
            <a:lvl3pPr marL="1143000" indent="-228600" eaLnBrk="0" hangingPunct="0">
              <a:defRPr kumimoji="1">
                <a:solidFill>
                  <a:schemeClr val="tx1"/>
                </a:solidFill>
                <a:latin typeface="Times New Roman" pitchFamily="18" charset="0"/>
                <a:ea typeface="华文仿宋" pitchFamily="2" charset="-122"/>
              </a:defRPr>
            </a:lvl3pPr>
            <a:lvl4pPr marL="1600200" indent="-228600" eaLnBrk="0" hangingPunct="0">
              <a:defRPr kumimoji="1">
                <a:solidFill>
                  <a:schemeClr val="tx1"/>
                </a:solidFill>
                <a:latin typeface="Times New Roman" pitchFamily="18" charset="0"/>
                <a:ea typeface="华文仿宋" pitchFamily="2" charset="-122"/>
              </a:defRPr>
            </a:lvl4pPr>
            <a:lvl5pPr marL="2057400" indent="-228600" eaLnBrk="0" hangingPunct="0">
              <a:defRPr kumimoji="1">
                <a:solidFill>
                  <a:schemeClr val="tx1"/>
                </a:solidFill>
                <a:latin typeface="Times New Roman" pitchFamily="18" charset="0"/>
                <a:ea typeface="华文仿宋" pitchFamily="2" charset="-122"/>
              </a:defRPr>
            </a:lvl5pPr>
            <a:lvl6pPr marL="2514600" indent="-228600" eaLnBrk="0" fontAlgn="base" hangingPunct="0">
              <a:spcBef>
                <a:spcPct val="20000"/>
              </a:spcBef>
              <a:spcAft>
                <a:spcPct val="0"/>
              </a:spcAft>
              <a:defRPr kumimoji="1">
                <a:solidFill>
                  <a:schemeClr val="tx1"/>
                </a:solidFill>
                <a:latin typeface="Times New Roman" pitchFamily="18" charset="0"/>
                <a:ea typeface="华文仿宋" pitchFamily="2" charset="-122"/>
              </a:defRPr>
            </a:lvl6pPr>
            <a:lvl7pPr marL="2971800" indent="-228600" eaLnBrk="0" fontAlgn="base" hangingPunct="0">
              <a:spcBef>
                <a:spcPct val="20000"/>
              </a:spcBef>
              <a:spcAft>
                <a:spcPct val="0"/>
              </a:spcAft>
              <a:defRPr kumimoji="1">
                <a:solidFill>
                  <a:schemeClr val="tx1"/>
                </a:solidFill>
                <a:latin typeface="Times New Roman" pitchFamily="18" charset="0"/>
                <a:ea typeface="华文仿宋" pitchFamily="2" charset="-122"/>
              </a:defRPr>
            </a:lvl7pPr>
            <a:lvl8pPr marL="3429000" indent="-228600" eaLnBrk="0" fontAlgn="base" hangingPunct="0">
              <a:spcBef>
                <a:spcPct val="20000"/>
              </a:spcBef>
              <a:spcAft>
                <a:spcPct val="0"/>
              </a:spcAft>
              <a:defRPr kumimoji="1">
                <a:solidFill>
                  <a:schemeClr val="tx1"/>
                </a:solidFill>
                <a:latin typeface="Times New Roman" pitchFamily="18" charset="0"/>
                <a:ea typeface="华文仿宋" pitchFamily="2" charset="-122"/>
              </a:defRPr>
            </a:lvl8pPr>
            <a:lvl9pPr marL="3886200" indent="-228600" eaLnBrk="0" fontAlgn="base" hangingPunct="0">
              <a:spcBef>
                <a:spcPct val="20000"/>
              </a:spcBef>
              <a:spcAft>
                <a:spcPct val="0"/>
              </a:spcAft>
              <a:defRPr kumimoji="1">
                <a:solidFill>
                  <a:schemeClr val="tx1"/>
                </a:solidFill>
                <a:latin typeface="Times New Roman" pitchFamily="18" charset="0"/>
                <a:ea typeface="华文仿宋" pitchFamily="2" charset="-122"/>
              </a:defRPr>
            </a:lvl9pPr>
          </a:lstStyle>
          <a:p>
            <a:pPr algn="ctr" eaLnBrk="1" hangingPunct="1">
              <a:spcBef>
                <a:spcPct val="50000"/>
              </a:spcBef>
            </a:pPr>
            <a:r>
              <a:rPr lang="en-US" altLang="zh-CN" sz="2400">
                <a:solidFill>
                  <a:srgbClr val="0000FF"/>
                </a:solidFill>
              </a:rPr>
              <a:t>DET</a:t>
            </a:r>
          </a:p>
        </p:txBody>
      </p:sp>
      <p:sp>
        <p:nvSpPr>
          <p:cNvPr id="51" name="Rectangle 5">
            <a:extLst>
              <a:ext uri="{FF2B5EF4-FFF2-40B4-BE49-F238E27FC236}">
                <a16:creationId xmlns:a16="http://schemas.microsoft.com/office/drawing/2014/main" id="{8CF897FD-F24C-47B7-81C5-6BF37DEAA785}"/>
              </a:ext>
            </a:extLst>
          </p:cNvPr>
          <p:cNvSpPr>
            <a:spLocks noChangeArrowheads="1"/>
          </p:cNvSpPr>
          <p:nvPr/>
        </p:nvSpPr>
        <p:spPr bwMode="auto">
          <a:xfrm>
            <a:off x="2147317" y="1018506"/>
            <a:ext cx="1524000" cy="609600"/>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 name="Text Box 6">
            <a:extLst>
              <a:ext uri="{FF2B5EF4-FFF2-40B4-BE49-F238E27FC236}">
                <a16:creationId xmlns:a16="http://schemas.microsoft.com/office/drawing/2014/main" id="{F332D542-2ACC-4022-8732-59083070EB44}"/>
              </a:ext>
            </a:extLst>
          </p:cNvPr>
          <p:cNvSpPr txBox="1">
            <a:spLocks noChangeArrowheads="1"/>
          </p:cNvSpPr>
          <p:nvPr/>
        </p:nvSpPr>
        <p:spPr bwMode="auto">
          <a:xfrm>
            <a:off x="2299717" y="2466306"/>
            <a:ext cx="1219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a:solidFill>
                  <a:schemeClr val="tx1"/>
                </a:solidFill>
                <a:latin typeface="Times New Roman" pitchFamily="18" charset="0"/>
                <a:ea typeface="华文仿宋" pitchFamily="2" charset="-122"/>
              </a:defRPr>
            </a:lvl1pPr>
            <a:lvl2pPr marL="742950" indent="-285750" eaLnBrk="0" hangingPunct="0">
              <a:defRPr kumimoji="1">
                <a:solidFill>
                  <a:schemeClr val="tx1"/>
                </a:solidFill>
                <a:latin typeface="Times New Roman" pitchFamily="18" charset="0"/>
                <a:ea typeface="华文仿宋" pitchFamily="2" charset="-122"/>
              </a:defRPr>
            </a:lvl2pPr>
            <a:lvl3pPr marL="1143000" indent="-228600" eaLnBrk="0" hangingPunct="0">
              <a:defRPr kumimoji="1">
                <a:solidFill>
                  <a:schemeClr val="tx1"/>
                </a:solidFill>
                <a:latin typeface="Times New Roman" pitchFamily="18" charset="0"/>
                <a:ea typeface="华文仿宋" pitchFamily="2" charset="-122"/>
              </a:defRPr>
            </a:lvl3pPr>
            <a:lvl4pPr marL="1600200" indent="-228600" eaLnBrk="0" hangingPunct="0">
              <a:defRPr kumimoji="1">
                <a:solidFill>
                  <a:schemeClr val="tx1"/>
                </a:solidFill>
                <a:latin typeface="Times New Roman" pitchFamily="18" charset="0"/>
                <a:ea typeface="华文仿宋" pitchFamily="2" charset="-122"/>
              </a:defRPr>
            </a:lvl4pPr>
            <a:lvl5pPr marL="2057400" indent="-228600" eaLnBrk="0" hangingPunct="0">
              <a:defRPr kumimoji="1">
                <a:solidFill>
                  <a:schemeClr val="tx1"/>
                </a:solidFill>
                <a:latin typeface="Times New Roman" pitchFamily="18" charset="0"/>
                <a:ea typeface="华文仿宋" pitchFamily="2" charset="-122"/>
              </a:defRPr>
            </a:lvl5pPr>
            <a:lvl6pPr marL="2514600" indent="-228600" eaLnBrk="0" fontAlgn="base" hangingPunct="0">
              <a:spcBef>
                <a:spcPct val="20000"/>
              </a:spcBef>
              <a:spcAft>
                <a:spcPct val="0"/>
              </a:spcAft>
              <a:defRPr kumimoji="1">
                <a:solidFill>
                  <a:schemeClr val="tx1"/>
                </a:solidFill>
                <a:latin typeface="Times New Roman" pitchFamily="18" charset="0"/>
                <a:ea typeface="华文仿宋" pitchFamily="2" charset="-122"/>
              </a:defRPr>
            </a:lvl6pPr>
            <a:lvl7pPr marL="2971800" indent="-228600" eaLnBrk="0" fontAlgn="base" hangingPunct="0">
              <a:spcBef>
                <a:spcPct val="20000"/>
              </a:spcBef>
              <a:spcAft>
                <a:spcPct val="0"/>
              </a:spcAft>
              <a:defRPr kumimoji="1">
                <a:solidFill>
                  <a:schemeClr val="tx1"/>
                </a:solidFill>
                <a:latin typeface="Times New Roman" pitchFamily="18" charset="0"/>
                <a:ea typeface="华文仿宋" pitchFamily="2" charset="-122"/>
              </a:defRPr>
            </a:lvl7pPr>
            <a:lvl8pPr marL="3429000" indent="-228600" eaLnBrk="0" fontAlgn="base" hangingPunct="0">
              <a:spcBef>
                <a:spcPct val="20000"/>
              </a:spcBef>
              <a:spcAft>
                <a:spcPct val="0"/>
              </a:spcAft>
              <a:defRPr kumimoji="1">
                <a:solidFill>
                  <a:schemeClr val="tx1"/>
                </a:solidFill>
                <a:latin typeface="Times New Roman" pitchFamily="18" charset="0"/>
                <a:ea typeface="华文仿宋" pitchFamily="2" charset="-122"/>
              </a:defRPr>
            </a:lvl8pPr>
            <a:lvl9pPr marL="3886200" indent="-228600" eaLnBrk="0" fontAlgn="base" hangingPunct="0">
              <a:spcBef>
                <a:spcPct val="20000"/>
              </a:spcBef>
              <a:spcAft>
                <a:spcPct val="0"/>
              </a:spcAft>
              <a:defRPr kumimoji="1">
                <a:solidFill>
                  <a:schemeClr val="tx1"/>
                </a:solidFill>
                <a:latin typeface="Times New Roman" pitchFamily="18" charset="0"/>
                <a:ea typeface="华文仿宋" pitchFamily="2" charset="-122"/>
              </a:defRPr>
            </a:lvl9pPr>
          </a:lstStyle>
          <a:p>
            <a:pPr algn="ctr" eaLnBrk="1" hangingPunct="1">
              <a:spcBef>
                <a:spcPct val="50000"/>
              </a:spcBef>
            </a:pPr>
            <a:r>
              <a:rPr lang="en-US" altLang="zh-CN" sz="2400">
                <a:solidFill>
                  <a:srgbClr val="0000FF"/>
                </a:solidFill>
              </a:rPr>
              <a:t>HV</a:t>
            </a:r>
          </a:p>
        </p:txBody>
      </p:sp>
      <p:sp>
        <p:nvSpPr>
          <p:cNvPr id="53" name="Rectangle 7">
            <a:extLst>
              <a:ext uri="{FF2B5EF4-FFF2-40B4-BE49-F238E27FC236}">
                <a16:creationId xmlns:a16="http://schemas.microsoft.com/office/drawing/2014/main" id="{2555D2CD-6E21-465B-8C4E-97386A32411D}"/>
              </a:ext>
            </a:extLst>
          </p:cNvPr>
          <p:cNvSpPr>
            <a:spLocks noChangeArrowheads="1"/>
          </p:cNvSpPr>
          <p:nvPr/>
        </p:nvSpPr>
        <p:spPr bwMode="auto">
          <a:xfrm>
            <a:off x="2398142" y="2313906"/>
            <a:ext cx="1022350" cy="762000"/>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 name="Line 8">
            <a:extLst>
              <a:ext uri="{FF2B5EF4-FFF2-40B4-BE49-F238E27FC236}">
                <a16:creationId xmlns:a16="http://schemas.microsoft.com/office/drawing/2014/main" id="{7B2B2324-1934-4C5E-8EA2-7F94DD535F9C}"/>
              </a:ext>
            </a:extLst>
          </p:cNvPr>
          <p:cNvSpPr>
            <a:spLocks noChangeShapeType="1"/>
          </p:cNvSpPr>
          <p:nvPr/>
        </p:nvSpPr>
        <p:spPr bwMode="auto">
          <a:xfrm flipV="1">
            <a:off x="2909317" y="1628106"/>
            <a:ext cx="0" cy="6858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5" name="Line 9">
            <a:extLst>
              <a:ext uri="{FF2B5EF4-FFF2-40B4-BE49-F238E27FC236}">
                <a16:creationId xmlns:a16="http://schemas.microsoft.com/office/drawing/2014/main" id="{6333E038-07E6-4924-89F1-5DEEFF7056A0}"/>
              </a:ext>
            </a:extLst>
          </p:cNvPr>
          <p:cNvSpPr>
            <a:spLocks noChangeShapeType="1"/>
          </p:cNvSpPr>
          <p:nvPr/>
        </p:nvSpPr>
        <p:spPr bwMode="auto">
          <a:xfrm flipV="1">
            <a:off x="8275067" y="1697956"/>
            <a:ext cx="0" cy="687387"/>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6" name="Text Box 10">
            <a:extLst>
              <a:ext uri="{FF2B5EF4-FFF2-40B4-BE49-F238E27FC236}">
                <a16:creationId xmlns:a16="http://schemas.microsoft.com/office/drawing/2014/main" id="{758AA466-37EA-47F8-AA43-2F6470556951}"/>
              </a:ext>
            </a:extLst>
          </p:cNvPr>
          <p:cNvSpPr txBox="1">
            <a:spLocks noChangeArrowheads="1"/>
          </p:cNvSpPr>
          <p:nvPr/>
        </p:nvSpPr>
        <p:spPr bwMode="auto">
          <a:xfrm>
            <a:off x="3747517" y="1094706"/>
            <a:ext cx="685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a:solidFill>
                  <a:schemeClr val="tx1"/>
                </a:solidFill>
                <a:latin typeface="Times New Roman" pitchFamily="18" charset="0"/>
                <a:ea typeface="华文仿宋" pitchFamily="2" charset="-122"/>
              </a:defRPr>
            </a:lvl1pPr>
            <a:lvl2pPr marL="742950" indent="-285750" eaLnBrk="0" hangingPunct="0">
              <a:defRPr kumimoji="1">
                <a:solidFill>
                  <a:schemeClr val="tx1"/>
                </a:solidFill>
                <a:latin typeface="Times New Roman" pitchFamily="18" charset="0"/>
                <a:ea typeface="华文仿宋" pitchFamily="2" charset="-122"/>
              </a:defRPr>
            </a:lvl2pPr>
            <a:lvl3pPr marL="1143000" indent="-228600" eaLnBrk="0" hangingPunct="0">
              <a:defRPr kumimoji="1">
                <a:solidFill>
                  <a:schemeClr val="tx1"/>
                </a:solidFill>
                <a:latin typeface="Times New Roman" pitchFamily="18" charset="0"/>
                <a:ea typeface="华文仿宋" pitchFamily="2" charset="-122"/>
              </a:defRPr>
            </a:lvl3pPr>
            <a:lvl4pPr marL="1600200" indent="-228600" eaLnBrk="0" hangingPunct="0">
              <a:defRPr kumimoji="1">
                <a:solidFill>
                  <a:schemeClr val="tx1"/>
                </a:solidFill>
                <a:latin typeface="Times New Roman" pitchFamily="18" charset="0"/>
                <a:ea typeface="华文仿宋" pitchFamily="2" charset="-122"/>
              </a:defRPr>
            </a:lvl4pPr>
            <a:lvl5pPr marL="2057400" indent="-228600" eaLnBrk="0" hangingPunct="0">
              <a:defRPr kumimoji="1">
                <a:solidFill>
                  <a:schemeClr val="tx1"/>
                </a:solidFill>
                <a:latin typeface="Times New Roman" pitchFamily="18" charset="0"/>
                <a:ea typeface="华文仿宋" pitchFamily="2" charset="-122"/>
              </a:defRPr>
            </a:lvl5pPr>
            <a:lvl6pPr marL="2514600" indent="-228600" eaLnBrk="0" fontAlgn="base" hangingPunct="0">
              <a:spcBef>
                <a:spcPct val="20000"/>
              </a:spcBef>
              <a:spcAft>
                <a:spcPct val="0"/>
              </a:spcAft>
              <a:defRPr kumimoji="1">
                <a:solidFill>
                  <a:schemeClr val="tx1"/>
                </a:solidFill>
                <a:latin typeface="Times New Roman" pitchFamily="18" charset="0"/>
                <a:ea typeface="华文仿宋" pitchFamily="2" charset="-122"/>
              </a:defRPr>
            </a:lvl6pPr>
            <a:lvl7pPr marL="2971800" indent="-228600" eaLnBrk="0" fontAlgn="base" hangingPunct="0">
              <a:spcBef>
                <a:spcPct val="20000"/>
              </a:spcBef>
              <a:spcAft>
                <a:spcPct val="0"/>
              </a:spcAft>
              <a:defRPr kumimoji="1">
                <a:solidFill>
                  <a:schemeClr val="tx1"/>
                </a:solidFill>
                <a:latin typeface="Times New Roman" pitchFamily="18" charset="0"/>
                <a:ea typeface="华文仿宋" pitchFamily="2" charset="-122"/>
              </a:defRPr>
            </a:lvl7pPr>
            <a:lvl8pPr marL="3429000" indent="-228600" eaLnBrk="0" fontAlgn="base" hangingPunct="0">
              <a:spcBef>
                <a:spcPct val="20000"/>
              </a:spcBef>
              <a:spcAft>
                <a:spcPct val="0"/>
              </a:spcAft>
              <a:defRPr kumimoji="1">
                <a:solidFill>
                  <a:schemeClr val="tx1"/>
                </a:solidFill>
                <a:latin typeface="Times New Roman" pitchFamily="18" charset="0"/>
                <a:ea typeface="华文仿宋" pitchFamily="2" charset="-122"/>
              </a:defRPr>
            </a:lvl8pPr>
            <a:lvl9pPr marL="3886200" indent="-228600" eaLnBrk="0" fontAlgn="base" hangingPunct="0">
              <a:spcBef>
                <a:spcPct val="20000"/>
              </a:spcBef>
              <a:spcAft>
                <a:spcPct val="0"/>
              </a:spcAft>
              <a:defRPr kumimoji="1">
                <a:solidFill>
                  <a:schemeClr val="tx1"/>
                </a:solidFill>
                <a:latin typeface="Times New Roman" pitchFamily="18" charset="0"/>
                <a:ea typeface="华文仿宋" pitchFamily="2" charset="-122"/>
              </a:defRPr>
            </a:lvl9pPr>
          </a:lstStyle>
          <a:p>
            <a:pPr algn="ctr" eaLnBrk="1" hangingPunct="1">
              <a:spcBef>
                <a:spcPct val="50000"/>
              </a:spcBef>
            </a:pPr>
            <a:r>
              <a:rPr lang="en-US" altLang="zh-CN" sz="2400">
                <a:solidFill>
                  <a:srgbClr val="0000FF"/>
                </a:solidFill>
              </a:rPr>
              <a:t>PA</a:t>
            </a:r>
          </a:p>
        </p:txBody>
      </p:sp>
      <p:sp>
        <p:nvSpPr>
          <p:cNvPr id="57" name="Rectangle 11">
            <a:extLst>
              <a:ext uri="{FF2B5EF4-FFF2-40B4-BE49-F238E27FC236}">
                <a16:creationId xmlns:a16="http://schemas.microsoft.com/office/drawing/2014/main" id="{5F7AE87F-5776-4027-93E9-927B08E9D2B2}"/>
              </a:ext>
            </a:extLst>
          </p:cNvPr>
          <p:cNvSpPr>
            <a:spLocks noChangeArrowheads="1"/>
          </p:cNvSpPr>
          <p:nvPr/>
        </p:nvSpPr>
        <p:spPr bwMode="auto">
          <a:xfrm>
            <a:off x="3671317" y="1018506"/>
            <a:ext cx="838200" cy="609600"/>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8" name="Line 12">
            <a:extLst>
              <a:ext uri="{FF2B5EF4-FFF2-40B4-BE49-F238E27FC236}">
                <a16:creationId xmlns:a16="http://schemas.microsoft.com/office/drawing/2014/main" id="{8557D2AD-72B5-49B0-9BE4-5948005C748F}"/>
              </a:ext>
            </a:extLst>
          </p:cNvPr>
          <p:cNvSpPr>
            <a:spLocks noChangeShapeType="1"/>
          </p:cNvSpPr>
          <p:nvPr/>
        </p:nvSpPr>
        <p:spPr bwMode="auto">
          <a:xfrm flipH="1">
            <a:off x="4509517" y="1323306"/>
            <a:ext cx="685800"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9" name="Text Box 13">
            <a:extLst>
              <a:ext uri="{FF2B5EF4-FFF2-40B4-BE49-F238E27FC236}">
                <a16:creationId xmlns:a16="http://schemas.microsoft.com/office/drawing/2014/main" id="{653ED7D0-3BE6-49FF-8737-A4FCAD6F6578}"/>
              </a:ext>
            </a:extLst>
          </p:cNvPr>
          <p:cNvSpPr txBox="1">
            <a:spLocks noChangeArrowheads="1"/>
          </p:cNvSpPr>
          <p:nvPr/>
        </p:nvSpPr>
        <p:spPr bwMode="auto">
          <a:xfrm>
            <a:off x="5347717" y="1094706"/>
            <a:ext cx="1219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a:solidFill>
                  <a:schemeClr val="tx1"/>
                </a:solidFill>
                <a:latin typeface="Times New Roman" pitchFamily="18" charset="0"/>
                <a:ea typeface="华文仿宋" pitchFamily="2" charset="-122"/>
              </a:defRPr>
            </a:lvl1pPr>
            <a:lvl2pPr marL="742950" indent="-285750" eaLnBrk="0" hangingPunct="0">
              <a:defRPr kumimoji="1">
                <a:solidFill>
                  <a:schemeClr val="tx1"/>
                </a:solidFill>
                <a:latin typeface="Times New Roman" pitchFamily="18" charset="0"/>
                <a:ea typeface="华文仿宋" pitchFamily="2" charset="-122"/>
              </a:defRPr>
            </a:lvl2pPr>
            <a:lvl3pPr marL="1143000" indent="-228600" eaLnBrk="0" hangingPunct="0">
              <a:defRPr kumimoji="1">
                <a:solidFill>
                  <a:schemeClr val="tx1"/>
                </a:solidFill>
                <a:latin typeface="Times New Roman" pitchFamily="18" charset="0"/>
                <a:ea typeface="华文仿宋" pitchFamily="2" charset="-122"/>
              </a:defRPr>
            </a:lvl3pPr>
            <a:lvl4pPr marL="1600200" indent="-228600" eaLnBrk="0" hangingPunct="0">
              <a:defRPr kumimoji="1">
                <a:solidFill>
                  <a:schemeClr val="tx1"/>
                </a:solidFill>
                <a:latin typeface="Times New Roman" pitchFamily="18" charset="0"/>
                <a:ea typeface="华文仿宋" pitchFamily="2" charset="-122"/>
              </a:defRPr>
            </a:lvl4pPr>
            <a:lvl5pPr marL="2057400" indent="-228600" eaLnBrk="0" hangingPunct="0">
              <a:defRPr kumimoji="1">
                <a:solidFill>
                  <a:schemeClr val="tx1"/>
                </a:solidFill>
                <a:latin typeface="Times New Roman" pitchFamily="18" charset="0"/>
                <a:ea typeface="华文仿宋" pitchFamily="2" charset="-122"/>
              </a:defRPr>
            </a:lvl5pPr>
            <a:lvl6pPr marL="2514600" indent="-228600" eaLnBrk="0" fontAlgn="base" hangingPunct="0">
              <a:spcBef>
                <a:spcPct val="20000"/>
              </a:spcBef>
              <a:spcAft>
                <a:spcPct val="0"/>
              </a:spcAft>
              <a:defRPr kumimoji="1">
                <a:solidFill>
                  <a:schemeClr val="tx1"/>
                </a:solidFill>
                <a:latin typeface="Times New Roman" pitchFamily="18" charset="0"/>
                <a:ea typeface="华文仿宋" pitchFamily="2" charset="-122"/>
              </a:defRPr>
            </a:lvl6pPr>
            <a:lvl7pPr marL="2971800" indent="-228600" eaLnBrk="0" fontAlgn="base" hangingPunct="0">
              <a:spcBef>
                <a:spcPct val="20000"/>
              </a:spcBef>
              <a:spcAft>
                <a:spcPct val="0"/>
              </a:spcAft>
              <a:defRPr kumimoji="1">
                <a:solidFill>
                  <a:schemeClr val="tx1"/>
                </a:solidFill>
                <a:latin typeface="Times New Roman" pitchFamily="18" charset="0"/>
                <a:ea typeface="华文仿宋" pitchFamily="2" charset="-122"/>
              </a:defRPr>
            </a:lvl7pPr>
            <a:lvl8pPr marL="3429000" indent="-228600" eaLnBrk="0" fontAlgn="base" hangingPunct="0">
              <a:spcBef>
                <a:spcPct val="20000"/>
              </a:spcBef>
              <a:spcAft>
                <a:spcPct val="0"/>
              </a:spcAft>
              <a:defRPr kumimoji="1">
                <a:solidFill>
                  <a:schemeClr val="tx1"/>
                </a:solidFill>
                <a:latin typeface="Times New Roman" pitchFamily="18" charset="0"/>
                <a:ea typeface="华文仿宋" pitchFamily="2" charset="-122"/>
              </a:defRPr>
            </a:lvl8pPr>
            <a:lvl9pPr marL="3886200" indent="-228600" eaLnBrk="0" fontAlgn="base" hangingPunct="0">
              <a:spcBef>
                <a:spcPct val="20000"/>
              </a:spcBef>
              <a:spcAft>
                <a:spcPct val="0"/>
              </a:spcAft>
              <a:defRPr kumimoji="1">
                <a:solidFill>
                  <a:schemeClr val="tx1"/>
                </a:solidFill>
                <a:latin typeface="Times New Roman" pitchFamily="18" charset="0"/>
                <a:ea typeface="华文仿宋" pitchFamily="2" charset="-122"/>
              </a:defRPr>
            </a:lvl9pPr>
          </a:lstStyle>
          <a:p>
            <a:pPr algn="ctr" eaLnBrk="1" hangingPunct="1">
              <a:spcBef>
                <a:spcPct val="50000"/>
              </a:spcBef>
            </a:pPr>
            <a:r>
              <a:rPr lang="en-US" altLang="zh-CN" sz="2400">
                <a:solidFill>
                  <a:srgbClr val="0000FF"/>
                </a:solidFill>
              </a:rPr>
              <a:t>AMP</a:t>
            </a:r>
          </a:p>
        </p:txBody>
      </p:sp>
      <p:sp>
        <p:nvSpPr>
          <p:cNvPr id="60" name="Rectangle 14">
            <a:extLst>
              <a:ext uri="{FF2B5EF4-FFF2-40B4-BE49-F238E27FC236}">
                <a16:creationId xmlns:a16="http://schemas.microsoft.com/office/drawing/2014/main" id="{99D20276-8FBB-4BB6-A342-B5517C102DD5}"/>
              </a:ext>
            </a:extLst>
          </p:cNvPr>
          <p:cNvSpPr>
            <a:spLocks noChangeArrowheads="1"/>
          </p:cNvSpPr>
          <p:nvPr/>
        </p:nvSpPr>
        <p:spPr bwMode="auto">
          <a:xfrm>
            <a:off x="5195317" y="942306"/>
            <a:ext cx="1524000" cy="762000"/>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 name="Line 15">
            <a:extLst>
              <a:ext uri="{FF2B5EF4-FFF2-40B4-BE49-F238E27FC236}">
                <a16:creationId xmlns:a16="http://schemas.microsoft.com/office/drawing/2014/main" id="{1F621C2B-2BC4-4612-B149-483A5EFB0E3D}"/>
              </a:ext>
            </a:extLst>
          </p:cNvPr>
          <p:cNvSpPr>
            <a:spLocks noChangeShapeType="1"/>
          </p:cNvSpPr>
          <p:nvPr/>
        </p:nvSpPr>
        <p:spPr bwMode="auto">
          <a:xfrm flipH="1">
            <a:off x="6719317" y="1323306"/>
            <a:ext cx="762000"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2" name="Text Box 16">
            <a:extLst>
              <a:ext uri="{FF2B5EF4-FFF2-40B4-BE49-F238E27FC236}">
                <a16:creationId xmlns:a16="http://schemas.microsoft.com/office/drawing/2014/main" id="{ABD1540A-38A3-4FA0-8619-731875FA9CDF}"/>
              </a:ext>
            </a:extLst>
          </p:cNvPr>
          <p:cNvSpPr txBox="1">
            <a:spLocks noChangeArrowheads="1"/>
          </p:cNvSpPr>
          <p:nvPr/>
        </p:nvSpPr>
        <p:spPr bwMode="auto">
          <a:xfrm>
            <a:off x="7665467" y="2537743"/>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a:solidFill>
                  <a:schemeClr val="tx1"/>
                </a:solidFill>
                <a:latin typeface="Times New Roman" pitchFamily="18" charset="0"/>
                <a:ea typeface="华文仿宋" pitchFamily="2" charset="-122"/>
              </a:defRPr>
            </a:lvl1pPr>
            <a:lvl2pPr marL="742950" indent="-285750" eaLnBrk="0" hangingPunct="0">
              <a:defRPr kumimoji="1">
                <a:solidFill>
                  <a:schemeClr val="tx1"/>
                </a:solidFill>
                <a:latin typeface="Times New Roman" pitchFamily="18" charset="0"/>
                <a:ea typeface="华文仿宋" pitchFamily="2" charset="-122"/>
              </a:defRPr>
            </a:lvl2pPr>
            <a:lvl3pPr marL="1143000" indent="-228600" eaLnBrk="0" hangingPunct="0">
              <a:defRPr kumimoji="1">
                <a:solidFill>
                  <a:schemeClr val="tx1"/>
                </a:solidFill>
                <a:latin typeface="Times New Roman" pitchFamily="18" charset="0"/>
                <a:ea typeface="华文仿宋" pitchFamily="2" charset="-122"/>
              </a:defRPr>
            </a:lvl3pPr>
            <a:lvl4pPr marL="1600200" indent="-228600" eaLnBrk="0" hangingPunct="0">
              <a:defRPr kumimoji="1">
                <a:solidFill>
                  <a:schemeClr val="tx1"/>
                </a:solidFill>
                <a:latin typeface="Times New Roman" pitchFamily="18" charset="0"/>
                <a:ea typeface="华文仿宋" pitchFamily="2" charset="-122"/>
              </a:defRPr>
            </a:lvl4pPr>
            <a:lvl5pPr marL="2057400" indent="-228600" eaLnBrk="0" hangingPunct="0">
              <a:defRPr kumimoji="1">
                <a:solidFill>
                  <a:schemeClr val="tx1"/>
                </a:solidFill>
                <a:latin typeface="Times New Roman" pitchFamily="18" charset="0"/>
                <a:ea typeface="华文仿宋" pitchFamily="2" charset="-122"/>
              </a:defRPr>
            </a:lvl5pPr>
            <a:lvl6pPr marL="2514600" indent="-228600" eaLnBrk="0" fontAlgn="base" hangingPunct="0">
              <a:spcBef>
                <a:spcPct val="20000"/>
              </a:spcBef>
              <a:spcAft>
                <a:spcPct val="0"/>
              </a:spcAft>
              <a:defRPr kumimoji="1">
                <a:solidFill>
                  <a:schemeClr val="tx1"/>
                </a:solidFill>
                <a:latin typeface="Times New Roman" pitchFamily="18" charset="0"/>
                <a:ea typeface="华文仿宋" pitchFamily="2" charset="-122"/>
              </a:defRPr>
            </a:lvl6pPr>
            <a:lvl7pPr marL="2971800" indent="-228600" eaLnBrk="0" fontAlgn="base" hangingPunct="0">
              <a:spcBef>
                <a:spcPct val="20000"/>
              </a:spcBef>
              <a:spcAft>
                <a:spcPct val="0"/>
              </a:spcAft>
              <a:defRPr kumimoji="1">
                <a:solidFill>
                  <a:schemeClr val="tx1"/>
                </a:solidFill>
                <a:latin typeface="Times New Roman" pitchFamily="18" charset="0"/>
                <a:ea typeface="华文仿宋" pitchFamily="2" charset="-122"/>
              </a:defRPr>
            </a:lvl7pPr>
            <a:lvl8pPr marL="3429000" indent="-228600" eaLnBrk="0" fontAlgn="base" hangingPunct="0">
              <a:spcBef>
                <a:spcPct val="20000"/>
              </a:spcBef>
              <a:spcAft>
                <a:spcPct val="0"/>
              </a:spcAft>
              <a:defRPr kumimoji="1">
                <a:solidFill>
                  <a:schemeClr val="tx1"/>
                </a:solidFill>
                <a:latin typeface="Times New Roman" pitchFamily="18" charset="0"/>
                <a:ea typeface="华文仿宋" pitchFamily="2" charset="-122"/>
              </a:defRPr>
            </a:lvl8pPr>
            <a:lvl9pPr marL="3886200" indent="-228600" eaLnBrk="0" fontAlgn="base" hangingPunct="0">
              <a:spcBef>
                <a:spcPct val="20000"/>
              </a:spcBef>
              <a:spcAft>
                <a:spcPct val="0"/>
              </a:spcAft>
              <a:defRPr kumimoji="1">
                <a:solidFill>
                  <a:schemeClr val="tx1"/>
                </a:solidFill>
                <a:latin typeface="Times New Roman" pitchFamily="18" charset="0"/>
                <a:ea typeface="华文仿宋" pitchFamily="2" charset="-122"/>
              </a:defRPr>
            </a:lvl9pPr>
          </a:lstStyle>
          <a:p>
            <a:pPr algn="ctr" eaLnBrk="1" hangingPunct="1">
              <a:spcBef>
                <a:spcPct val="50000"/>
              </a:spcBef>
            </a:pPr>
            <a:r>
              <a:rPr lang="en-US" altLang="zh-CN" sz="2400">
                <a:solidFill>
                  <a:srgbClr val="0000FF"/>
                </a:solidFill>
              </a:rPr>
              <a:t>Interface</a:t>
            </a:r>
          </a:p>
        </p:txBody>
      </p:sp>
      <p:sp>
        <p:nvSpPr>
          <p:cNvPr id="63" name="Rectangle 17">
            <a:extLst>
              <a:ext uri="{FF2B5EF4-FFF2-40B4-BE49-F238E27FC236}">
                <a16:creationId xmlns:a16="http://schemas.microsoft.com/office/drawing/2014/main" id="{9D5B0377-D9E1-4188-A336-088FCAA1A728}"/>
              </a:ext>
            </a:extLst>
          </p:cNvPr>
          <p:cNvSpPr>
            <a:spLocks noChangeArrowheads="1"/>
          </p:cNvSpPr>
          <p:nvPr/>
        </p:nvSpPr>
        <p:spPr bwMode="auto">
          <a:xfrm>
            <a:off x="7513067" y="2385343"/>
            <a:ext cx="1524000" cy="762000"/>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4" name="Text Box 18">
            <a:extLst>
              <a:ext uri="{FF2B5EF4-FFF2-40B4-BE49-F238E27FC236}">
                <a16:creationId xmlns:a16="http://schemas.microsoft.com/office/drawing/2014/main" id="{0B5EB7AF-767B-41C8-9E30-D5677D2776DD}"/>
              </a:ext>
            </a:extLst>
          </p:cNvPr>
          <p:cNvSpPr txBox="1">
            <a:spLocks noChangeArrowheads="1"/>
          </p:cNvSpPr>
          <p:nvPr/>
        </p:nvSpPr>
        <p:spPr bwMode="auto">
          <a:xfrm>
            <a:off x="7700392" y="1094706"/>
            <a:ext cx="1219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a:solidFill>
                  <a:schemeClr val="tx1"/>
                </a:solidFill>
                <a:latin typeface="Times New Roman" pitchFamily="18" charset="0"/>
                <a:ea typeface="华文仿宋" pitchFamily="2" charset="-122"/>
              </a:defRPr>
            </a:lvl1pPr>
            <a:lvl2pPr marL="742950" indent="-285750" eaLnBrk="0" hangingPunct="0">
              <a:defRPr kumimoji="1">
                <a:solidFill>
                  <a:schemeClr val="tx1"/>
                </a:solidFill>
                <a:latin typeface="Times New Roman" pitchFamily="18" charset="0"/>
                <a:ea typeface="华文仿宋" pitchFamily="2" charset="-122"/>
              </a:defRPr>
            </a:lvl2pPr>
            <a:lvl3pPr marL="1143000" indent="-228600" eaLnBrk="0" hangingPunct="0">
              <a:defRPr kumimoji="1">
                <a:solidFill>
                  <a:schemeClr val="tx1"/>
                </a:solidFill>
                <a:latin typeface="Times New Roman" pitchFamily="18" charset="0"/>
                <a:ea typeface="华文仿宋" pitchFamily="2" charset="-122"/>
              </a:defRPr>
            </a:lvl3pPr>
            <a:lvl4pPr marL="1600200" indent="-228600" eaLnBrk="0" hangingPunct="0">
              <a:defRPr kumimoji="1">
                <a:solidFill>
                  <a:schemeClr val="tx1"/>
                </a:solidFill>
                <a:latin typeface="Times New Roman" pitchFamily="18" charset="0"/>
                <a:ea typeface="华文仿宋" pitchFamily="2" charset="-122"/>
              </a:defRPr>
            </a:lvl4pPr>
            <a:lvl5pPr marL="2057400" indent="-228600" eaLnBrk="0" hangingPunct="0">
              <a:defRPr kumimoji="1">
                <a:solidFill>
                  <a:schemeClr val="tx1"/>
                </a:solidFill>
                <a:latin typeface="Times New Roman" pitchFamily="18" charset="0"/>
                <a:ea typeface="华文仿宋" pitchFamily="2" charset="-122"/>
              </a:defRPr>
            </a:lvl5pPr>
            <a:lvl6pPr marL="2514600" indent="-228600" eaLnBrk="0" fontAlgn="base" hangingPunct="0">
              <a:spcBef>
                <a:spcPct val="20000"/>
              </a:spcBef>
              <a:spcAft>
                <a:spcPct val="0"/>
              </a:spcAft>
              <a:defRPr kumimoji="1">
                <a:solidFill>
                  <a:schemeClr val="tx1"/>
                </a:solidFill>
                <a:latin typeface="Times New Roman" pitchFamily="18" charset="0"/>
                <a:ea typeface="华文仿宋" pitchFamily="2" charset="-122"/>
              </a:defRPr>
            </a:lvl6pPr>
            <a:lvl7pPr marL="2971800" indent="-228600" eaLnBrk="0" fontAlgn="base" hangingPunct="0">
              <a:spcBef>
                <a:spcPct val="20000"/>
              </a:spcBef>
              <a:spcAft>
                <a:spcPct val="0"/>
              </a:spcAft>
              <a:defRPr kumimoji="1">
                <a:solidFill>
                  <a:schemeClr val="tx1"/>
                </a:solidFill>
                <a:latin typeface="Times New Roman" pitchFamily="18" charset="0"/>
                <a:ea typeface="华文仿宋" pitchFamily="2" charset="-122"/>
              </a:defRPr>
            </a:lvl7pPr>
            <a:lvl8pPr marL="3429000" indent="-228600" eaLnBrk="0" fontAlgn="base" hangingPunct="0">
              <a:spcBef>
                <a:spcPct val="20000"/>
              </a:spcBef>
              <a:spcAft>
                <a:spcPct val="0"/>
              </a:spcAft>
              <a:defRPr kumimoji="1">
                <a:solidFill>
                  <a:schemeClr val="tx1"/>
                </a:solidFill>
                <a:latin typeface="Times New Roman" pitchFamily="18" charset="0"/>
                <a:ea typeface="华文仿宋" pitchFamily="2" charset="-122"/>
              </a:defRPr>
            </a:lvl8pPr>
            <a:lvl9pPr marL="3886200" indent="-228600" eaLnBrk="0" fontAlgn="base" hangingPunct="0">
              <a:spcBef>
                <a:spcPct val="20000"/>
              </a:spcBef>
              <a:spcAft>
                <a:spcPct val="0"/>
              </a:spcAft>
              <a:defRPr kumimoji="1">
                <a:solidFill>
                  <a:schemeClr val="tx1"/>
                </a:solidFill>
                <a:latin typeface="Times New Roman" pitchFamily="18" charset="0"/>
                <a:ea typeface="华文仿宋" pitchFamily="2" charset="-122"/>
              </a:defRPr>
            </a:lvl9pPr>
          </a:lstStyle>
          <a:p>
            <a:pPr algn="ctr" eaLnBrk="1" hangingPunct="1">
              <a:spcBef>
                <a:spcPct val="50000"/>
              </a:spcBef>
            </a:pPr>
            <a:r>
              <a:rPr lang="en-US" altLang="zh-CN" sz="2400">
                <a:solidFill>
                  <a:srgbClr val="0000FF"/>
                </a:solidFill>
              </a:rPr>
              <a:t>MCA</a:t>
            </a:r>
          </a:p>
        </p:txBody>
      </p:sp>
      <p:sp>
        <p:nvSpPr>
          <p:cNvPr id="65" name="Rectangle 19">
            <a:extLst>
              <a:ext uri="{FF2B5EF4-FFF2-40B4-BE49-F238E27FC236}">
                <a16:creationId xmlns:a16="http://schemas.microsoft.com/office/drawing/2014/main" id="{00327224-C266-4413-AFBE-F3B55BCE726B}"/>
              </a:ext>
            </a:extLst>
          </p:cNvPr>
          <p:cNvSpPr>
            <a:spLocks noChangeArrowheads="1"/>
          </p:cNvSpPr>
          <p:nvPr/>
        </p:nvSpPr>
        <p:spPr bwMode="auto">
          <a:xfrm>
            <a:off x="7484492" y="950243"/>
            <a:ext cx="1524000" cy="762000"/>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6" name="Rectangle 20">
            <a:extLst>
              <a:ext uri="{FF2B5EF4-FFF2-40B4-BE49-F238E27FC236}">
                <a16:creationId xmlns:a16="http://schemas.microsoft.com/office/drawing/2014/main" id="{4FE4D2B6-B734-420A-A289-8C1EFCC34D45}"/>
              </a:ext>
            </a:extLst>
          </p:cNvPr>
          <p:cNvSpPr>
            <a:spLocks noChangeArrowheads="1"/>
          </p:cNvSpPr>
          <p:nvPr/>
        </p:nvSpPr>
        <p:spPr bwMode="auto">
          <a:xfrm>
            <a:off x="3720530" y="2318668"/>
            <a:ext cx="923925" cy="762000"/>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 name="Line 21">
            <a:extLst>
              <a:ext uri="{FF2B5EF4-FFF2-40B4-BE49-F238E27FC236}">
                <a16:creationId xmlns:a16="http://schemas.microsoft.com/office/drawing/2014/main" id="{89274F15-03E9-4030-8B18-7E14BF0AAB07}"/>
              </a:ext>
            </a:extLst>
          </p:cNvPr>
          <p:cNvSpPr>
            <a:spLocks noChangeShapeType="1"/>
          </p:cNvSpPr>
          <p:nvPr/>
        </p:nvSpPr>
        <p:spPr bwMode="auto">
          <a:xfrm flipV="1">
            <a:off x="4182492" y="1632868"/>
            <a:ext cx="0" cy="6858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8" name="Text Box 22">
            <a:extLst>
              <a:ext uri="{FF2B5EF4-FFF2-40B4-BE49-F238E27FC236}">
                <a16:creationId xmlns:a16="http://schemas.microsoft.com/office/drawing/2014/main" id="{84BE9A37-B49D-496F-9B65-009A38D275C9}"/>
              </a:ext>
            </a:extLst>
          </p:cNvPr>
          <p:cNvSpPr txBox="1">
            <a:spLocks noChangeArrowheads="1"/>
          </p:cNvSpPr>
          <p:nvPr/>
        </p:nvSpPr>
        <p:spPr bwMode="auto">
          <a:xfrm>
            <a:off x="3923730" y="2498056"/>
            <a:ext cx="523875" cy="396875"/>
          </a:xfrm>
          <a:prstGeom prst="rect">
            <a:avLst/>
          </a:prstGeom>
          <a:noFill/>
          <a:ln>
            <a:noFill/>
          </a:ln>
          <a:effectLst/>
          <a:extLst>
            <a:ext uri="{909E8E84-426E-40DD-AFC4-6F175D3DCCD1}">
              <a14:hiddenFill xmlns:a14="http://schemas.microsoft.com/office/drawing/2010/main">
                <a:solidFill>
                  <a:schemeClr val="bg2"/>
                </a:solidFill>
              </a14:hiddenFill>
            </a:ext>
            <a:ext uri="{91240B29-F687-4F45-9708-019B960494DF}">
              <a14:hiddenLine xmlns:a14="http://schemas.microsoft.com/office/drawing/2010/main" w="19050" algn="ctr">
                <a:solidFill>
                  <a:srgbClr val="66FF33"/>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2057400" indent="-2057400" eaLnBrk="0" hangingPunct="0">
              <a:defRPr kumimoji="1">
                <a:solidFill>
                  <a:schemeClr val="tx1"/>
                </a:solidFill>
                <a:latin typeface="Times New Roman" pitchFamily="18" charset="0"/>
                <a:ea typeface="华文仿宋" pitchFamily="2" charset="-122"/>
              </a:defRPr>
            </a:lvl1pPr>
            <a:lvl2pPr marL="742950" indent="-285750" eaLnBrk="0" hangingPunct="0">
              <a:defRPr kumimoji="1">
                <a:solidFill>
                  <a:schemeClr val="tx1"/>
                </a:solidFill>
                <a:latin typeface="Times New Roman" pitchFamily="18" charset="0"/>
                <a:ea typeface="华文仿宋" pitchFamily="2" charset="-122"/>
              </a:defRPr>
            </a:lvl2pPr>
            <a:lvl3pPr marL="1143000" indent="-228600" eaLnBrk="0" hangingPunct="0">
              <a:defRPr kumimoji="1">
                <a:solidFill>
                  <a:schemeClr val="tx1"/>
                </a:solidFill>
                <a:latin typeface="Times New Roman" pitchFamily="18" charset="0"/>
                <a:ea typeface="华文仿宋" pitchFamily="2" charset="-122"/>
              </a:defRPr>
            </a:lvl3pPr>
            <a:lvl4pPr marL="1600200" indent="-228600" eaLnBrk="0" hangingPunct="0">
              <a:defRPr kumimoji="1">
                <a:solidFill>
                  <a:schemeClr val="tx1"/>
                </a:solidFill>
                <a:latin typeface="Times New Roman" pitchFamily="18" charset="0"/>
                <a:ea typeface="华文仿宋" pitchFamily="2" charset="-122"/>
              </a:defRPr>
            </a:lvl4pPr>
            <a:lvl5pPr marL="2057400" indent="-228600" eaLnBrk="0" hangingPunct="0">
              <a:defRPr kumimoji="1">
                <a:solidFill>
                  <a:schemeClr val="tx1"/>
                </a:solidFill>
                <a:latin typeface="Times New Roman" pitchFamily="18" charset="0"/>
                <a:ea typeface="华文仿宋" pitchFamily="2" charset="-122"/>
              </a:defRPr>
            </a:lvl5pPr>
            <a:lvl6pPr marL="2514600" indent="-228600" eaLnBrk="0" fontAlgn="base" hangingPunct="0">
              <a:spcBef>
                <a:spcPct val="20000"/>
              </a:spcBef>
              <a:spcAft>
                <a:spcPct val="0"/>
              </a:spcAft>
              <a:defRPr kumimoji="1">
                <a:solidFill>
                  <a:schemeClr val="tx1"/>
                </a:solidFill>
                <a:latin typeface="Times New Roman" pitchFamily="18" charset="0"/>
                <a:ea typeface="华文仿宋" pitchFamily="2" charset="-122"/>
              </a:defRPr>
            </a:lvl6pPr>
            <a:lvl7pPr marL="2971800" indent="-228600" eaLnBrk="0" fontAlgn="base" hangingPunct="0">
              <a:spcBef>
                <a:spcPct val="20000"/>
              </a:spcBef>
              <a:spcAft>
                <a:spcPct val="0"/>
              </a:spcAft>
              <a:defRPr kumimoji="1">
                <a:solidFill>
                  <a:schemeClr val="tx1"/>
                </a:solidFill>
                <a:latin typeface="Times New Roman" pitchFamily="18" charset="0"/>
                <a:ea typeface="华文仿宋" pitchFamily="2" charset="-122"/>
              </a:defRPr>
            </a:lvl7pPr>
            <a:lvl8pPr marL="3429000" indent="-228600" eaLnBrk="0" fontAlgn="base" hangingPunct="0">
              <a:spcBef>
                <a:spcPct val="20000"/>
              </a:spcBef>
              <a:spcAft>
                <a:spcPct val="0"/>
              </a:spcAft>
              <a:defRPr kumimoji="1">
                <a:solidFill>
                  <a:schemeClr val="tx1"/>
                </a:solidFill>
                <a:latin typeface="Times New Roman" pitchFamily="18" charset="0"/>
                <a:ea typeface="华文仿宋" pitchFamily="2" charset="-122"/>
              </a:defRPr>
            </a:lvl8pPr>
            <a:lvl9pPr marL="3886200" indent="-228600" eaLnBrk="0" fontAlgn="base" hangingPunct="0">
              <a:spcBef>
                <a:spcPct val="20000"/>
              </a:spcBef>
              <a:spcAft>
                <a:spcPct val="0"/>
              </a:spcAft>
              <a:defRPr kumimoji="1">
                <a:solidFill>
                  <a:schemeClr val="tx1"/>
                </a:solidFill>
                <a:latin typeface="Times New Roman" pitchFamily="18" charset="0"/>
                <a:ea typeface="华文仿宋" pitchFamily="2" charset="-122"/>
              </a:defRPr>
            </a:lvl9pPr>
          </a:lstStyle>
          <a:p>
            <a:pPr eaLnBrk="1" hangingPunct="1"/>
            <a:r>
              <a:rPr lang="en-US" altLang="zh-CN" sz="2000">
                <a:solidFill>
                  <a:srgbClr val="0000FF"/>
                </a:solidFill>
              </a:rPr>
              <a:t>LV</a:t>
            </a:r>
          </a:p>
        </p:txBody>
      </p:sp>
      <p:pic>
        <p:nvPicPr>
          <p:cNvPr id="69" name="Picture 23" descr="05">
            <a:extLst>
              <a:ext uri="{FF2B5EF4-FFF2-40B4-BE49-F238E27FC236}">
                <a16:creationId xmlns:a16="http://schemas.microsoft.com/office/drawing/2014/main" id="{81F98E97-0374-4DAE-85A8-F75C3E5AC6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8458" b="19719"/>
          <a:stretch>
            <a:fillRect/>
          </a:stretch>
        </p:blipFill>
        <p:spPr bwMode="auto">
          <a:xfrm>
            <a:off x="3914205" y="3245768"/>
            <a:ext cx="5616575" cy="302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0743416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91F4F6D-94C8-442F-BB22-68C900A8EF7A}"/>
              </a:ext>
            </a:extLst>
          </p:cNvPr>
          <p:cNvSpPr>
            <a:spLocks noGrp="1"/>
          </p:cNvSpPr>
          <p:nvPr>
            <p:ph idx="13"/>
          </p:nvPr>
        </p:nvSpPr>
        <p:spPr>
          <a:solidFill>
            <a:schemeClr val="bg1">
              <a:lumMod val="95000"/>
            </a:schemeClr>
          </a:solidFill>
        </p:spPr>
        <p:txBody>
          <a:bodyPr>
            <a:normAutofit fontScale="92500" lnSpcReduction="10000"/>
          </a:bodyPr>
          <a:lstStyle/>
          <a:p>
            <a:r>
              <a:rPr lang="zh-CN" altLang="en-US" dirty="0"/>
              <a:t>第十二章 辐射测量方法</a:t>
            </a:r>
          </a:p>
        </p:txBody>
      </p:sp>
      <p:sp>
        <p:nvSpPr>
          <p:cNvPr id="3" name="内容占位符 2">
            <a:extLst>
              <a:ext uri="{FF2B5EF4-FFF2-40B4-BE49-F238E27FC236}">
                <a16:creationId xmlns:a16="http://schemas.microsoft.com/office/drawing/2014/main" id="{A75CAED3-680C-4758-9290-D7F83464047C}"/>
              </a:ext>
            </a:extLst>
          </p:cNvPr>
          <p:cNvSpPr>
            <a:spLocks noGrp="1"/>
          </p:cNvSpPr>
          <p:nvPr>
            <p:ph idx="14"/>
          </p:nvPr>
        </p:nvSpPr>
        <p:spPr>
          <a:solidFill>
            <a:schemeClr val="accent6">
              <a:lumMod val="20000"/>
              <a:lumOff val="80000"/>
            </a:schemeClr>
          </a:solidFill>
          <a:ln>
            <a:solidFill>
              <a:schemeClr val="bg1"/>
            </a:solidFill>
          </a:ln>
          <a:effectLst>
            <a:outerShdw blurRad="50800" dist="38100" dir="5400000" algn="t" rotWithShape="0">
              <a:prstClr val="black">
                <a:alpha val="40000"/>
              </a:prstClr>
            </a:outerShdw>
          </a:effectLst>
        </p:spPr>
        <p:txBody>
          <a:bodyPr vert="horz" lIns="91440" tIns="45720" rIns="91440" bIns="45720" rtlCol="0">
            <a:normAutofit fontScale="92500" lnSpcReduction="10000"/>
          </a:bodyPr>
          <a:lstStyle/>
          <a:p>
            <a:r>
              <a:rPr lang="en-US" altLang="zh-CN" dirty="0"/>
              <a:t>12.3 </a:t>
            </a:r>
            <a:r>
              <a:rPr lang="zh-CN" altLang="en-US" dirty="0"/>
              <a:t>能量测量</a:t>
            </a:r>
          </a:p>
        </p:txBody>
      </p:sp>
      <p:sp>
        <p:nvSpPr>
          <p:cNvPr id="4" name="内容占位符 3">
            <a:extLst>
              <a:ext uri="{FF2B5EF4-FFF2-40B4-BE49-F238E27FC236}">
                <a16:creationId xmlns:a16="http://schemas.microsoft.com/office/drawing/2014/main" id="{8CB15751-05D1-4CAC-9F8C-D89B3F972815}"/>
              </a:ext>
            </a:extLst>
          </p:cNvPr>
          <p:cNvSpPr>
            <a:spLocks noGrp="1"/>
          </p:cNvSpPr>
          <p:nvPr>
            <p:ph idx="15"/>
          </p:nvPr>
        </p:nvSpPr>
        <p:spPr>
          <a:xfrm>
            <a:off x="5170096" y="1"/>
            <a:ext cx="1516454" cy="284671"/>
          </a:xfrm>
          <a:solidFill>
            <a:schemeClr val="accent4">
              <a:lumMod val="20000"/>
              <a:lumOff val="80000"/>
            </a:schemeClr>
          </a:solidFill>
        </p:spPr>
        <p:txBody>
          <a:bodyPr>
            <a:normAutofit fontScale="92500" lnSpcReduction="10000"/>
          </a:bodyPr>
          <a:lstStyle/>
          <a:p>
            <a:r>
              <a:rPr lang="zh-CN" altLang="en-US" dirty="0"/>
              <a:t>四</a:t>
            </a:r>
            <a:r>
              <a:rPr lang="en-US" altLang="zh-CN" dirty="0"/>
              <a:t>. </a:t>
            </a:r>
            <a:r>
              <a:rPr lang="el-GR" altLang="zh-CN" dirty="0"/>
              <a:t>γ</a:t>
            </a:r>
            <a:r>
              <a:rPr lang="zh-CN" altLang="en-US" dirty="0"/>
              <a:t>能谱装置</a:t>
            </a:r>
          </a:p>
        </p:txBody>
      </p:sp>
      <p:sp>
        <p:nvSpPr>
          <p:cNvPr id="6" name="内容占位符 5">
            <a:extLst>
              <a:ext uri="{FF2B5EF4-FFF2-40B4-BE49-F238E27FC236}">
                <a16:creationId xmlns:a16="http://schemas.microsoft.com/office/drawing/2014/main" id="{225DD959-7233-4906-B0F2-40D0DD5DFFD4}"/>
              </a:ext>
            </a:extLst>
          </p:cNvPr>
          <p:cNvSpPr>
            <a:spLocks noGrp="1"/>
          </p:cNvSpPr>
          <p:nvPr>
            <p:ph idx="16"/>
          </p:nvPr>
        </p:nvSpPr>
        <p:spPr>
          <a:xfrm>
            <a:off x="6722493" y="1"/>
            <a:ext cx="5469506" cy="284671"/>
          </a:xfrm>
          <a:solidFill>
            <a:srgbClr val="FFFF00"/>
          </a:solidFill>
        </p:spPr>
        <p:txBody>
          <a:bodyPr>
            <a:normAutofit fontScale="92500" lnSpcReduction="10000"/>
          </a:bodyPr>
          <a:lstStyle/>
          <a:p>
            <a:r>
              <a:rPr lang="en-US" altLang="zh-CN" sz="1600" b="1" dirty="0">
                <a:solidFill>
                  <a:srgbClr val="0000FF"/>
                </a:solidFill>
                <a:latin typeface="Times New Roman" panose="02020603050405020304" pitchFamily="18" charset="0"/>
                <a:cs typeface="Times New Roman" panose="02020603050405020304" pitchFamily="18" charset="0"/>
              </a:rPr>
              <a:t>2. </a:t>
            </a:r>
            <a:r>
              <a:rPr lang="zh-CN" altLang="en-US" sz="1600" b="1" dirty="0">
                <a:solidFill>
                  <a:srgbClr val="0000FF"/>
                </a:solidFill>
                <a:latin typeface="Times New Roman" panose="02020603050405020304" pitchFamily="18" charset="0"/>
                <a:cs typeface="Times New Roman" panose="02020603050405020304" pitchFamily="18" charset="0"/>
              </a:rPr>
              <a:t>全吸收反康普顿</a:t>
            </a:r>
            <a:r>
              <a:rPr lang="en-US" altLang="zh-CN" sz="1600" b="1" dirty="0">
                <a:solidFill>
                  <a:srgbClr val="0000FF"/>
                </a:solidFill>
                <a:latin typeface="Times New Roman" panose="02020603050405020304" pitchFamily="18" charset="0"/>
                <a:cs typeface="Times New Roman" panose="02020603050405020304" pitchFamily="18" charset="0"/>
              </a:rPr>
              <a:t>γ</a:t>
            </a:r>
            <a:r>
              <a:rPr lang="zh-CN" altLang="en-US" sz="1600" b="1" dirty="0">
                <a:solidFill>
                  <a:srgbClr val="0000FF"/>
                </a:solidFill>
                <a:latin typeface="Times New Roman" panose="02020603050405020304" pitchFamily="18" charset="0"/>
                <a:cs typeface="Times New Roman" panose="02020603050405020304" pitchFamily="18" charset="0"/>
              </a:rPr>
              <a:t>能谱仪</a:t>
            </a:r>
          </a:p>
        </p:txBody>
      </p:sp>
      <p:pic>
        <p:nvPicPr>
          <p:cNvPr id="26" name="Picture 2" descr="Comptn01">
            <a:extLst>
              <a:ext uri="{FF2B5EF4-FFF2-40B4-BE49-F238E27FC236}">
                <a16:creationId xmlns:a16="http://schemas.microsoft.com/office/drawing/2014/main" id="{4120EB34-2519-4FAC-914B-41916291AD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40434" y="3381513"/>
            <a:ext cx="5851568" cy="33634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27" name="Object 4">
            <a:extLst>
              <a:ext uri="{FF2B5EF4-FFF2-40B4-BE49-F238E27FC236}">
                <a16:creationId xmlns:a16="http://schemas.microsoft.com/office/drawing/2014/main" id="{8F8E5FD2-0177-4F3A-8025-15FCFD41A370}"/>
              </a:ext>
            </a:extLst>
          </p:cNvPr>
          <p:cNvGraphicFramePr>
            <a:graphicFrameLocks noChangeAspect="1"/>
          </p:cNvGraphicFramePr>
          <p:nvPr/>
        </p:nvGraphicFramePr>
        <p:xfrm>
          <a:off x="6513563" y="1504678"/>
          <a:ext cx="914400" cy="355600"/>
        </p:xfrm>
        <a:graphic>
          <a:graphicData uri="http://schemas.openxmlformats.org/presentationml/2006/ole">
            <mc:AlternateContent xmlns:mc="http://schemas.openxmlformats.org/markup-compatibility/2006">
              <mc:Choice xmlns:v="urn:schemas-microsoft-com:vml" Requires="v">
                <p:oleObj spid="_x0000_s503840" name="Equation" r:id="rId4" imgW="457200" imgH="177480" progId="Equation.DSMT4">
                  <p:embed/>
                </p:oleObj>
              </mc:Choice>
              <mc:Fallback>
                <p:oleObj name="Equation" r:id="rId4" imgW="457200" imgH="177480" progId="Equation.DSMT4">
                  <p:embed/>
                  <p:pic>
                    <p:nvPicPr>
                      <p:cNvPr id="27" name="Object 4">
                        <a:extLst>
                          <a:ext uri="{FF2B5EF4-FFF2-40B4-BE49-F238E27FC236}">
                            <a16:creationId xmlns:a16="http://schemas.microsoft.com/office/drawing/2014/main" id="{8F8E5FD2-0177-4F3A-8025-15FCFD41A370}"/>
                          </a:ext>
                        </a:extLst>
                      </p:cNvPr>
                      <p:cNvPicPr>
                        <a:picLocks noChangeAspect="1" noChangeArrowheads="1"/>
                      </p:cNvPicPr>
                      <p:nvPr/>
                    </p:nvPicPr>
                    <p:blipFill>
                      <a:blip r:embed="rId5"/>
                      <a:srcRect/>
                      <a:stretch>
                        <a:fillRect/>
                      </a:stretch>
                    </p:blipFill>
                    <p:spPr bwMode="auto">
                      <a:xfrm>
                        <a:off x="6513563" y="1504678"/>
                        <a:ext cx="914400"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8" name="Rectangle 5">
            <a:extLst>
              <a:ext uri="{FF2B5EF4-FFF2-40B4-BE49-F238E27FC236}">
                <a16:creationId xmlns:a16="http://schemas.microsoft.com/office/drawing/2014/main" id="{E084A0DB-0127-4074-8F70-FD23BCE84A90}"/>
              </a:ext>
            </a:extLst>
          </p:cNvPr>
          <p:cNvSpPr>
            <a:spLocks noChangeArrowheads="1"/>
          </p:cNvSpPr>
          <p:nvPr/>
        </p:nvSpPr>
        <p:spPr bwMode="auto">
          <a:xfrm>
            <a:off x="1200200" y="2103165"/>
            <a:ext cx="838200" cy="457200"/>
          </a:xfrm>
          <a:prstGeom prst="rect">
            <a:avLst/>
          </a:prstGeom>
          <a:solidFill>
            <a:srgbClr val="00FF00"/>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29" name="Object 6">
            <a:extLst>
              <a:ext uri="{FF2B5EF4-FFF2-40B4-BE49-F238E27FC236}">
                <a16:creationId xmlns:a16="http://schemas.microsoft.com/office/drawing/2014/main" id="{2779403A-6CBD-42DF-B8F5-8899183C608C}"/>
              </a:ext>
            </a:extLst>
          </p:cNvPr>
          <p:cNvGraphicFramePr>
            <a:graphicFrameLocks noChangeAspect="1"/>
          </p:cNvGraphicFramePr>
          <p:nvPr/>
        </p:nvGraphicFramePr>
        <p:xfrm>
          <a:off x="1158925" y="2139678"/>
          <a:ext cx="838200" cy="355600"/>
        </p:xfrm>
        <a:graphic>
          <a:graphicData uri="http://schemas.openxmlformats.org/presentationml/2006/ole">
            <mc:AlternateContent xmlns:mc="http://schemas.openxmlformats.org/markup-compatibility/2006">
              <mc:Choice xmlns:v="urn:schemas-microsoft-com:vml" Requires="v">
                <p:oleObj spid="_x0000_s503841" name="Equation" r:id="rId6" imgW="419040" imgH="177480" progId="Equation.DSMT4">
                  <p:embed/>
                </p:oleObj>
              </mc:Choice>
              <mc:Fallback>
                <p:oleObj name="Equation" r:id="rId6" imgW="419040" imgH="177480" progId="Equation.DSMT4">
                  <p:embed/>
                  <p:pic>
                    <p:nvPicPr>
                      <p:cNvPr id="29" name="Object 6">
                        <a:extLst>
                          <a:ext uri="{FF2B5EF4-FFF2-40B4-BE49-F238E27FC236}">
                            <a16:creationId xmlns:a16="http://schemas.microsoft.com/office/drawing/2014/main" id="{2779403A-6CBD-42DF-B8F5-8899183C608C}"/>
                          </a:ext>
                        </a:extLst>
                      </p:cNvPr>
                      <p:cNvPicPr>
                        <a:picLocks noChangeAspect="1" noChangeArrowheads="1"/>
                      </p:cNvPicPr>
                      <p:nvPr/>
                    </p:nvPicPr>
                    <p:blipFill>
                      <a:blip r:embed="rId7"/>
                      <a:srcRect/>
                      <a:stretch>
                        <a:fillRect/>
                      </a:stretch>
                    </p:blipFill>
                    <p:spPr bwMode="auto">
                      <a:xfrm>
                        <a:off x="1158925" y="2139678"/>
                        <a:ext cx="838200"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0" name="Object 7">
            <a:extLst>
              <a:ext uri="{FF2B5EF4-FFF2-40B4-BE49-F238E27FC236}">
                <a16:creationId xmlns:a16="http://schemas.microsoft.com/office/drawing/2014/main" id="{FC548069-AF1A-495E-9EBC-607F3E744751}"/>
              </a:ext>
            </a:extLst>
          </p:cNvPr>
          <p:cNvGraphicFramePr>
            <a:graphicFrameLocks noChangeAspect="1"/>
          </p:cNvGraphicFramePr>
          <p:nvPr/>
        </p:nvGraphicFramePr>
        <p:xfrm>
          <a:off x="1317675" y="2654028"/>
          <a:ext cx="736600" cy="355600"/>
        </p:xfrm>
        <a:graphic>
          <a:graphicData uri="http://schemas.openxmlformats.org/presentationml/2006/ole">
            <mc:AlternateContent xmlns:mc="http://schemas.openxmlformats.org/markup-compatibility/2006">
              <mc:Choice xmlns:v="urn:schemas-microsoft-com:vml" Requires="v">
                <p:oleObj spid="_x0000_s503842" name="Equation" r:id="rId8" imgW="368280" imgH="177480" progId="Equation.DSMT4">
                  <p:embed/>
                </p:oleObj>
              </mc:Choice>
              <mc:Fallback>
                <p:oleObj name="Equation" r:id="rId8" imgW="368280" imgH="177480" progId="Equation.DSMT4">
                  <p:embed/>
                  <p:pic>
                    <p:nvPicPr>
                      <p:cNvPr id="30" name="Object 7">
                        <a:extLst>
                          <a:ext uri="{FF2B5EF4-FFF2-40B4-BE49-F238E27FC236}">
                            <a16:creationId xmlns:a16="http://schemas.microsoft.com/office/drawing/2014/main" id="{FC548069-AF1A-495E-9EBC-607F3E744751}"/>
                          </a:ext>
                        </a:extLst>
                      </p:cNvPr>
                      <p:cNvPicPr>
                        <a:picLocks noChangeAspect="1" noChangeArrowheads="1"/>
                      </p:cNvPicPr>
                      <p:nvPr/>
                    </p:nvPicPr>
                    <p:blipFill>
                      <a:blip r:embed="rId9"/>
                      <a:srcRect/>
                      <a:stretch>
                        <a:fillRect/>
                      </a:stretch>
                    </p:blipFill>
                    <p:spPr bwMode="auto">
                      <a:xfrm>
                        <a:off x="1317675" y="2654028"/>
                        <a:ext cx="736600"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1" name="Rectangle 8">
            <a:extLst>
              <a:ext uri="{FF2B5EF4-FFF2-40B4-BE49-F238E27FC236}">
                <a16:creationId xmlns:a16="http://schemas.microsoft.com/office/drawing/2014/main" id="{7EA875E2-CD7F-4BCA-A678-8C12F49B2C9A}"/>
              </a:ext>
            </a:extLst>
          </p:cNvPr>
          <p:cNvSpPr>
            <a:spLocks noChangeArrowheads="1"/>
          </p:cNvSpPr>
          <p:nvPr/>
        </p:nvSpPr>
        <p:spPr bwMode="auto">
          <a:xfrm>
            <a:off x="6229400" y="2204764"/>
            <a:ext cx="762000" cy="959570"/>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 name="Line 9">
            <a:extLst>
              <a:ext uri="{FF2B5EF4-FFF2-40B4-BE49-F238E27FC236}">
                <a16:creationId xmlns:a16="http://schemas.microsoft.com/office/drawing/2014/main" id="{E11FB80A-513E-40F1-887E-AC60302E7F06}"/>
              </a:ext>
            </a:extLst>
          </p:cNvPr>
          <p:cNvSpPr>
            <a:spLocks noChangeShapeType="1"/>
          </p:cNvSpPr>
          <p:nvPr/>
        </p:nvSpPr>
        <p:spPr bwMode="auto">
          <a:xfrm>
            <a:off x="5238800" y="2331765"/>
            <a:ext cx="990600"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 name="Line 10">
            <a:extLst>
              <a:ext uri="{FF2B5EF4-FFF2-40B4-BE49-F238E27FC236}">
                <a16:creationId xmlns:a16="http://schemas.microsoft.com/office/drawing/2014/main" id="{5C8A4200-DF20-4844-B6D7-E4E1EADD812A}"/>
              </a:ext>
            </a:extLst>
          </p:cNvPr>
          <p:cNvSpPr>
            <a:spLocks noChangeShapeType="1"/>
          </p:cNvSpPr>
          <p:nvPr/>
        </p:nvSpPr>
        <p:spPr bwMode="auto">
          <a:xfrm>
            <a:off x="6991400" y="2788965"/>
            <a:ext cx="457200"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 name="Line 11">
            <a:extLst>
              <a:ext uri="{FF2B5EF4-FFF2-40B4-BE49-F238E27FC236}">
                <a16:creationId xmlns:a16="http://schemas.microsoft.com/office/drawing/2014/main" id="{01076DE6-6F16-4EC7-998D-3549234658BF}"/>
              </a:ext>
            </a:extLst>
          </p:cNvPr>
          <p:cNvSpPr>
            <a:spLocks noChangeShapeType="1"/>
          </p:cNvSpPr>
          <p:nvPr/>
        </p:nvSpPr>
        <p:spPr bwMode="auto">
          <a:xfrm>
            <a:off x="5238800" y="3056384"/>
            <a:ext cx="990600"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35" name="Object 12">
            <a:extLst>
              <a:ext uri="{FF2B5EF4-FFF2-40B4-BE49-F238E27FC236}">
                <a16:creationId xmlns:a16="http://schemas.microsoft.com/office/drawing/2014/main" id="{C8CD1D6A-7374-403D-BDEF-EF86E26EC75E}"/>
              </a:ext>
            </a:extLst>
          </p:cNvPr>
          <p:cNvGraphicFramePr>
            <a:graphicFrameLocks noChangeAspect="1"/>
          </p:cNvGraphicFramePr>
          <p:nvPr/>
        </p:nvGraphicFramePr>
        <p:xfrm>
          <a:off x="6196063" y="2350815"/>
          <a:ext cx="812800" cy="355600"/>
        </p:xfrm>
        <a:graphic>
          <a:graphicData uri="http://schemas.openxmlformats.org/presentationml/2006/ole">
            <mc:AlternateContent xmlns:mc="http://schemas.openxmlformats.org/markup-compatibility/2006">
              <mc:Choice xmlns:v="urn:schemas-microsoft-com:vml" Requires="v">
                <p:oleObj spid="_x0000_s503843" name="Equation" r:id="rId10" imgW="406080" imgH="177480" progId="Equation.DSMT4">
                  <p:embed/>
                </p:oleObj>
              </mc:Choice>
              <mc:Fallback>
                <p:oleObj name="Equation" r:id="rId10" imgW="406080" imgH="177480" progId="Equation.DSMT4">
                  <p:embed/>
                  <p:pic>
                    <p:nvPicPr>
                      <p:cNvPr id="35" name="Object 12">
                        <a:extLst>
                          <a:ext uri="{FF2B5EF4-FFF2-40B4-BE49-F238E27FC236}">
                            <a16:creationId xmlns:a16="http://schemas.microsoft.com/office/drawing/2014/main" id="{C8CD1D6A-7374-403D-BDEF-EF86E26EC75E}"/>
                          </a:ext>
                        </a:extLst>
                      </p:cNvPr>
                      <p:cNvPicPr>
                        <a:picLocks noChangeAspect="1" noChangeArrowheads="1"/>
                      </p:cNvPicPr>
                      <p:nvPr/>
                    </p:nvPicPr>
                    <p:blipFill>
                      <a:blip r:embed="rId11"/>
                      <a:srcRect/>
                      <a:stretch>
                        <a:fillRect/>
                      </a:stretch>
                    </p:blipFill>
                    <p:spPr bwMode="auto">
                      <a:xfrm>
                        <a:off x="6196063" y="2350815"/>
                        <a:ext cx="812800"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6" name="Rectangle 13">
            <a:extLst>
              <a:ext uri="{FF2B5EF4-FFF2-40B4-BE49-F238E27FC236}">
                <a16:creationId xmlns:a16="http://schemas.microsoft.com/office/drawing/2014/main" id="{87857593-5ED9-45B2-A161-34417E682E58}"/>
              </a:ext>
            </a:extLst>
          </p:cNvPr>
          <p:cNvSpPr>
            <a:spLocks noChangeArrowheads="1"/>
          </p:cNvSpPr>
          <p:nvPr/>
        </p:nvSpPr>
        <p:spPr bwMode="auto">
          <a:xfrm>
            <a:off x="2800400" y="2827784"/>
            <a:ext cx="838200" cy="457200"/>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37" name="Object 14">
            <a:extLst>
              <a:ext uri="{FF2B5EF4-FFF2-40B4-BE49-F238E27FC236}">
                <a16:creationId xmlns:a16="http://schemas.microsoft.com/office/drawing/2014/main" id="{E7484EF5-33C7-40E1-AFCB-BDBC29D9EF04}"/>
              </a:ext>
            </a:extLst>
          </p:cNvPr>
          <p:cNvGraphicFramePr>
            <a:graphicFrameLocks noChangeAspect="1"/>
          </p:cNvGraphicFramePr>
          <p:nvPr/>
        </p:nvGraphicFramePr>
        <p:xfrm>
          <a:off x="2824213" y="2834134"/>
          <a:ext cx="762000" cy="330200"/>
        </p:xfrm>
        <a:graphic>
          <a:graphicData uri="http://schemas.openxmlformats.org/presentationml/2006/ole">
            <mc:AlternateContent xmlns:mc="http://schemas.openxmlformats.org/markup-compatibility/2006">
              <mc:Choice xmlns:v="urn:schemas-microsoft-com:vml" Requires="v">
                <p:oleObj spid="_x0000_s503844" name="Equation" r:id="rId12" imgW="380880" imgH="164880" progId="Equation.DSMT4">
                  <p:embed/>
                </p:oleObj>
              </mc:Choice>
              <mc:Fallback>
                <p:oleObj name="Equation" r:id="rId12" imgW="380880" imgH="164880" progId="Equation.DSMT4">
                  <p:embed/>
                  <p:pic>
                    <p:nvPicPr>
                      <p:cNvPr id="37" name="Object 14">
                        <a:extLst>
                          <a:ext uri="{FF2B5EF4-FFF2-40B4-BE49-F238E27FC236}">
                            <a16:creationId xmlns:a16="http://schemas.microsoft.com/office/drawing/2014/main" id="{E7484EF5-33C7-40E1-AFCB-BDBC29D9EF04}"/>
                          </a:ext>
                        </a:extLst>
                      </p:cNvPr>
                      <p:cNvPicPr>
                        <a:picLocks noChangeAspect="1" noChangeArrowheads="1"/>
                      </p:cNvPicPr>
                      <p:nvPr/>
                    </p:nvPicPr>
                    <p:blipFill>
                      <a:blip r:embed="rId13"/>
                      <a:srcRect/>
                      <a:stretch>
                        <a:fillRect/>
                      </a:stretch>
                    </p:blipFill>
                    <p:spPr bwMode="auto">
                      <a:xfrm>
                        <a:off x="2824213" y="2834134"/>
                        <a:ext cx="7620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8" name="Rectangle 15">
            <a:extLst>
              <a:ext uri="{FF2B5EF4-FFF2-40B4-BE49-F238E27FC236}">
                <a16:creationId xmlns:a16="http://schemas.microsoft.com/office/drawing/2014/main" id="{BFA3ED88-3B7E-445D-AE1B-E9652AE71A03}"/>
              </a:ext>
            </a:extLst>
          </p:cNvPr>
          <p:cNvSpPr>
            <a:spLocks noChangeArrowheads="1"/>
          </p:cNvSpPr>
          <p:nvPr/>
        </p:nvSpPr>
        <p:spPr bwMode="auto">
          <a:xfrm>
            <a:off x="2800400" y="2103165"/>
            <a:ext cx="838200" cy="457200"/>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39" name="Object 16">
            <a:extLst>
              <a:ext uri="{FF2B5EF4-FFF2-40B4-BE49-F238E27FC236}">
                <a16:creationId xmlns:a16="http://schemas.microsoft.com/office/drawing/2014/main" id="{1A87D033-D4DE-4AB8-8D33-AF114684A751}"/>
              </a:ext>
            </a:extLst>
          </p:cNvPr>
          <p:cNvGraphicFramePr>
            <a:graphicFrameLocks noChangeAspect="1"/>
          </p:cNvGraphicFramePr>
          <p:nvPr/>
        </p:nvGraphicFramePr>
        <p:xfrm>
          <a:off x="2824213" y="2165078"/>
          <a:ext cx="762000" cy="330200"/>
        </p:xfrm>
        <a:graphic>
          <a:graphicData uri="http://schemas.openxmlformats.org/presentationml/2006/ole">
            <mc:AlternateContent xmlns:mc="http://schemas.openxmlformats.org/markup-compatibility/2006">
              <mc:Choice xmlns:v="urn:schemas-microsoft-com:vml" Requires="v">
                <p:oleObj spid="_x0000_s503845" name="Equation" r:id="rId14" imgW="380880" imgH="164880" progId="Equation.DSMT4">
                  <p:embed/>
                </p:oleObj>
              </mc:Choice>
              <mc:Fallback>
                <p:oleObj name="Equation" r:id="rId14" imgW="380880" imgH="164880" progId="Equation.DSMT4">
                  <p:embed/>
                  <p:pic>
                    <p:nvPicPr>
                      <p:cNvPr id="39" name="Object 16">
                        <a:extLst>
                          <a:ext uri="{FF2B5EF4-FFF2-40B4-BE49-F238E27FC236}">
                            <a16:creationId xmlns:a16="http://schemas.microsoft.com/office/drawing/2014/main" id="{1A87D033-D4DE-4AB8-8D33-AF114684A751}"/>
                          </a:ext>
                        </a:extLst>
                      </p:cNvPr>
                      <p:cNvPicPr>
                        <a:picLocks noChangeAspect="1" noChangeArrowheads="1"/>
                      </p:cNvPicPr>
                      <p:nvPr/>
                    </p:nvPicPr>
                    <p:blipFill>
                      <a:blip r:embed="rId15"/>
                      <a:srcRect/>
                      <a:stretch>
                        <a:fillRect/>
                      </a:stretch>
                    </p:blipFill>
                    <p:spPr bwMode="auto">
                      <a:xfrm>
                        <a:off x="2824213" y="2165078"/>
                        <a:ext cx="7620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0" name="Rectangle 17">
            <a:extLst>
              <a:ext uri="{FF2B5EF4-FFF2-40B4-BE49-F238E27FC236}">
                <a16:creationId xmlns:a16="http://schemas.microsoft.com/office/drawing/2014/main" id="{BF3451AF-989D-49BD-94CC-B2545AEB83D6}"/>
              </a:ext>
            </a:extLst>
          </p:cNvPr>
          <p:cNvSpPr>
            <a:spLocks noChangeArrowheads="1"/>
          </p:cNvSpPr>
          <p:nvPr/>
        </p:nvSpPr>
        <p:spPr bwMode="auto">
          <a:xfrm>
            <a:off x="6305600" y="898045"/>
            <a:ext cx="1374576" cy="595520"/>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41" name="Object 18">
            <a:extLst>
              <a:ext uri="{FF2B5EF4-FFF2-40B4-BE49-F238E27FC236}">
                <a16:creationId xmlns:a16="http://schemas.microsoft.com/office/drawing/2014/main" id="{ED00C727-BDF7-46E1-AC6B-5C619D6CCDF5}"/>
              </a:ext>
            </a:extLst>
          </p:cNvPr>
          <p:cNvGraphicFramePr>
            <a:graphicFrameLocks noChangeAspect="1"/>
          </p:cNvGraphicFramePr>
          <p:nvPr/>
        </p:nvGraphicFramePr>
        <p:xfrm>
          <a:off x="6568970" y="941115"/>
          <a:ext cx="865188" cy="390525"/>
        </p:xfrm>
        <a:graphic>
          <a:graphicData uri="http://schemas.openxmlformats.org/presentationml/2006/ole">
            <mc:AlternateContent xmlns:mc="http://schemas.openxmlformats.org/markup-compatibility/2006">
              <mc:Choice xmlns:v="urn:schemas-microsoft-com:vml" Requires="v">
                <p:oleObj spid="_x0000_s503846" name="Equation" r:id="rId16" imgW="393480" imgH="177480" progId="Equation.DSMT4">
                  <p:embed/>
                </p:oleObj>
              </mc:Choice>
              <mc:Fallback>
                <p:oleObj name="Equation" r:id="rId16" imgW="393480" imgH="177480" progId="Equation.DSMT4">
                  <p:embed/>
                  <p:pic>
                    <p:nvPicPr>
                      <p:cNvPr id="41" name="Object 18">
                        <a:extLst>
                          <a:ext uri="{FF2B5EF4-FFF2-40B4-BE49-F238E27FC236}">
                            <a16:creationId xmlns:a16="http://schemas.microsoft.com/office/drawing/2014/main" id="{ED00C727-BDF7-46E1-AC6B-5C619D6CCDF5}"/>
                          </a:ext>
                        </a:extLst>
                      </p:cNvPr>
                      <p:cNvPicPr>
                        <a:picLocks noChangeAspect="1" noChangeArrowheads="1"/>
                      </p:cNvPicPr>
                      <p:nvPr/>
                    </p:nvPicPr>
                    <p:blipFill>
                      <a:blip r:embed="rId17"/>
                      <a:srcRect/>
                      <a:stretch>
                        <a:fillRect/>
                      </a:stretch>
                    </p:blipFill>
                    <p:spPr bwMode="auto">
                      <a:xfrm>
                        <a:off x="6568970" y="941115"/>
                        <a:ext cx="865188" cy="39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2" name="Rectangle 19">
            <a:extLst>
              <a:ext uri="{FF2B5EF4-FFF2-40B4-BE49-F238E27FC236}">
                <a16:creationId xmlns:a16="http://schemas.microsoft.com/office/drawing/2014/main" id="{7B1093CB-D2A6-4A2E-80F6-C1A9FB3274CD}"/>
              </a:ext>
            </a:extLst>
          </p:cNvPr>
          <p:cNvSpPr>
            <a:spLocks noChangeArrowheads="1"/>
          </p:cNvSpPr>
          <p:nvPr/>
        </p:nvSpPr>
        <p:spPr bwMode="auto">
          <a:xfrm>
            <a:off x="4400600" y="2103165"/>
            <a:ext cx="838200" cy="457200"/>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43" name="Object 20">
            <a:extLst>
              <a:ext uri="{FF2B5EF4-FFF2-40B4-BE49-F238E27FC236}">
                <a16:creationId xmlns:a16="http://schemas.microsoft.com/office/drawing/2014/main" id="{71F1D8AF-E675-4ACE-B75F-836B153D0EE2}"/>
              </a:ext>
            </a:extLst>
          </p:cNvPr>
          <p:cNvGraphicFramePr>
            <a:graphicFrameLocks noChangeAspect="1"/>
          </p:cNvGraphicFramePr>
          <p:nvPr/>
        </p:nvGraphicFramePr>
        <p:xfrm>
          <a:off x="4484738" y="2139678"/>
          <a:ext cx="685800" cy="355600"/>
        </p:xfrm>
        <a:graphic>
          <a:graphicData uri="http://schemas.openxmlformats.org/presentationml/2006/ole">
            <mc:AlternateContent xmlns:mc="http://schemas.openxmlformats.org/markup-compatibility/2006">
              <mc:Choice xmlns:v="urn:schemas-microsoft-com:vml" Requires="v">
                <p:oleObj spid="_x0000_s503847" name="Equation" r:id="rId18" imgW="342720" imgH="177480" progId="Equation.DSMT4">
                  <p:embed/>
                </p:oleObj>
              </mc:Choice>
              <mc:Fallback>
                <p:oleObj name="Equation" r:id="rId18" imgW="342720" imgH="177480" progId="Equation.DSMT4">
                  <p:embed/>
                  <p:pic>
                    <p:nvPicPr>
                      <p:cNvPr id="43" name="Object 20">
                        <a:extLst>
                          <a:ext uri="{FF2B5EF4-FFF2-40B4-BE49-F238E27FC236}">
                            <a16:creationId xmlns:a16="http://schemas.microsoft.com/office/drawing/2014/main" id="{71F1D8AF-E675-4ACE-B75F-836B153D0EE2}"/>
                          </a:ext>
                        </a:extLst>
                      </p:cNvPr>
                      <p:cNvPicPr>
                        <a:picLocks noChangeAspect="1" noChangeArrowheads="1"/>
                      </p:cNvPicPr>
                      <p:nvPr/>
                    </p:nvPicPr>
                    <p:blipFill>
                      <a:blip r:embed="rId19"/>
                      <a:srcRect/>
                      <a:stretch>
                        <a:fillRect/>
                      </a:stretch>
                    </p:blipFill>
                    <p:spPr bwMode="auto">
                      <a:xfrm>
                        <a:off x="4484738" y="2139678"/>
                        <a:ext cx="685800"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4" name="Rectangle 21">
            <a:extLst>
              <a:ext uri="{FF2B5EF4-FFF2-40B4-BE49-F238E27FC236}">
                <a16:creationId xmlns:a16="http://schemas.microsoft.com/office/drawing/2014/main" id="{A9E7BD51-7D16-461E-9398-405329870BED}"/>
              </a:ext>
            </a:extLst>
          </p:cNvPr>
          <p:cNvSpPr>
            <a:spLocks noChangeArrowheads="1"/>
          </p:cNvSpPr>
          <p:nvPr/>
        </p:nvSpPr>
        <p:spPr bwMode="auto">
          <a:xfrm>
            <a:off x="4400600" y="2827784"/>
            <a:ext cx="838200" cy="457200"/>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45" name="Object 22">
            <a:extLst>
              <a:ext uri="{FF2B5EF4-FFF2-40B4-BE49-F238E27FC236}">
                <a16:creationId xmlns:a16="http://schemas.microsoft.com/office/drawing/2014/main" id="{05F62A7A-324C-4EC3-AEB4-86F2AED64131}"/>
              </a:ext>
            </a:extLst>
          </p:cNvPr>
          <p:cNvGraphicFramePr>
            <a:graphicFrameLocks noChangeAspect="1"/>
          </p:cNvGraphicFramePr>
          <p:nvPr/>
        </p:nvGraphicFramePr>
        <p:xfrm>
          <a:off x="4484738" y="2808734"/>
          <a:ext cx="685800" cy="355600"/>
        </p:xfrm>
        <a:graphic>
          <a:graphicData uri="http://schemas.openxmlformats.org/presentationml/2006/ole">
            <mc:AlternateContent xmlns:mc="http://schemas.openxmlformats.org/markup-compatibility/2006">
              <mc:Choice xmlns:v="urn:schemas-microsoft-com:vml" Requires="v">
                <p:oleObj spid="_x0000_s503848" name="Equation" r:id="rId20" imgW="342720" imgH="177480" progId="Equation.DSMT4">
                  <p:embed/>
                </p:oleObj>
              </mc:Choice>
              <mc:Fallback>
                <p:oleObj name="Equation" r:id="rId20" imgW="342720" imgH="177480" progId="Equation.DSMT4">
                  <p:embed/>
                  <p:pic>
                    <p:nvPicPr>
                      <p:cNvPr id="45" name="Object 22">
                        <a:extLst>
                          <a:ext uri="{FF2B5EF4-FFF2-40B4-BE49-F238E27FC236}">
                            <a16:creationId xmlns:a16="http://schemas.microsoft.com/office/drawing/2014/main" id="{05F62A7A-324C-4EC3-AEB4-86F2AED64131}"/>
                          </a:ext>
                        </a:extLst>
                      </p:cNvPr>
                      <p:cNvPicPr>
                        <a:picLocks noChangeAspect="1" noChangeArrowheads="1"/>
                      </p:cNvPicPr>
                      <p:nvPr/>
                    </p:nvPicPr>
                    <p:blipFill>
                      <a:blip r:embed="rId21"/>
                      <a:srcRect/>
                      <a:stretch>
                        <a:fillRect/>
                      </a:stretch>
                    </p:blipFill>
                    <p:spPr bwMode="auto">
                      <a:xfrm>
                        <a:off x="4484738" y="2808734"/>
                        <a:ext cx="685800"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6" name="Line 23">
            <a:extLst>
              <a:ext uri="{FF2B5EF4-FFF2-40B4-BE49-F238E27FC236}">
                <a16:creationId xmlns:a16="http://schemas.microsoft.com/office/drawing/2014/main" id="{ED8E5C3D-C0A3-4A6F-BA98-7781A2C67198}"/>
              </a:ext>
            </a:extLst>
          </p:cNvPr>
          <p:cNvSpPr>
            <a:spLocks noChangeShapeType="1"/>
          </p:cNvSpPr>
          <p:nvPr/>
        </p:nvSpPr>
        <p:spPr bwMode="auto">
          <a:xfrm>
            <a:off x="2038400" y="2331765"/>
            <a:ext cx="762000"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 name="Line 24">
            <a:extLst>
              <a:ext uri="{FF2B5EF4-FFF2-40B4-BE49-F238E27FC236}">
                <a16:creationId xmlns:a16="http://schemas.microsoft.com/office/drawing/2014/main" id="{476A4A7F-267F-472D-BFA7-415CAF2D9513}"/>
              </a:ext>
            </a:extLst>
          </p:cNvPr>
          <p:cNvSpPr>
            <a:spLocks noChangeShapeType="1"/>
          </p:cNvSpPr>
          <p:nvPr/>
        </p:nvSpPr>
        <p:spPr bwMode="auto">
          <a:xfrm>
            <a:off x="2054275" y="3004604"/>
            <a:ext cx="762000"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8" name="Line 25">
            <a:extLst>
              <a:ext uri="{FF2B5EF4-FFF2-40B4-BE49-F238E27FC236}">
                <a16:creationId xmlns:a16="http://schemas.microsoft.com/office/drawing/2014/main" id="{9D044FA3-CA49-4F4D-A1E6-0E00B6701948}"/>
              </a:ext>
            </a:extLst>
          </p:cNvPr>
          <p:cNvSpPr>
            <a:spLocks noChangeShapeType="1"/>
          </p:cNvSpPr>
          <p:nvPr/>
        </p:nvSpPr>
        <p:spPr bwMode="auto">
          <a:xfrm>
            <a:off x="3638600" y="2331765"/>
            <a:ext cx="762000"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9" name="Line 26">
            <a:extLst>
              <a:ext uri="{FF2B5EF4-FFF2-40B4-BE49-F238E27FC236}">
                <a16:creationId xmlns:a16="http://schemas.microsoft.com/office/drawing/2014/main" id="{B4DB8A0F-BF33-45BE-8253-C180932C4441}"/>
              </a:ext>
            </a:extLst>
          </p:cNvPr>
          <p:cNvSpPr>
            <a:spLocks noChangeShapeType="1"/>
          </p:cNvSpPr>
          <p:nvPr/>
        </p:nvSpPr>
        <p:spPr bwMode="auto">
          <a:xfrm>
            <a:off x="3638600" y="3056384"/>
            <a:ext cx="762000"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0" name="Line 27">
            <a:extLst>
              <a:ext uri="{FF2B5EF4-FFF2-40B4-BE49-F238E27FC236}">
                <a16:creationId xmlns:a16="http://schemas.microsoft.com/office/drawing/2014/main" id="{0A3624AD-26A6-4D37-AEB8-82667B72359E}"/>
              </a:ext>
            </a:extLst>
          </p:cNvPr>
          <p:cNvSpPr>
            <a:spLocks noChangeShapeType="1"/>
          </p:cNvSpPr>
          <p:nvPr/>
        </p:nvSpPr>
        <p:spPr bwMode="auto">
          <a:xfrm>
            <a:off x="7448600" y="1493565"/>
            <a:ext cx="0" cy="1295400"/>
          </a:xfrm>
          <a:prstGeom prst="line">
            <a:avLst/>
          </a:prstGeom>
          <a:noFill/>
          <a:ln w="19050">
            <a:solidFill>
              <a:schemeClr val="tx1"/>
            </a:solidFill>
            <a:round/>
            <a:headEnd type="triangl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1" name="Line 28">
            <a:extLst>
              <a:ext uri="{FF2B5EF4-FFF2-40B4-BE49-F238E27FC236}">
                <a16:creationId xmlns:a16="http://schemas.microsoft.com/office/drawing/2014/main" id="{7BABF576-253D-482F-A130-C3BFE94EE086}"/>
              </a:ext>
            </a:extLst>
          </p:cNvPr>
          <p:cNvSpPr>
            <a:spLocks noChangeShapeType="1"/>
          </p:cNvSpPr>
          <p:nvPr/>
        </p:nvSpPr>
        <p:spPr bwMode="auto">
          <a:xfrm flipH="1" flipV="1">
            <a:off x="3317834" y="1195805"/>
            <a:ext cx="15966" cy="90736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2" name="Line 29">
            <a:extLst>
              <a:ext uri="{FF2B5EF4-FFF2-40B4-BE49-F238E27FC236}">
                <a16:creationId xmlns:a16="http://schemas.microsoft.com/office/drawing/2014/main" id="{DA0025AC-3516-4B77-A499-1A871F827C34}"/>
              </a:ext>
            </a:extLst>
          </p:cNvPr>
          <p:cNvSpPr>
            <a:spLocks noChangeShapeType="1"/>
          </p:cNvSpPr>
          <p:nvPr/>
        </p:nvSpPr>
        <p:spPr bwMode="auto">
          <a:xfrm>
            <a:off x="3368634" y="1195805"/>
            <a:ext cx="2971800"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73" name="Object 30">
            <a:extLst>
              <a:ext uri="{FF2B5EF4-FFF2-40B4-BE49-F238E27FC236}">
                <a16:creationId xmlns:a16="http://schemas.microsoft.com/office/drawing/2014/main" id="{E76D8DBD-DD16-49C7-A78F-2B745ABC4AF4}"/>
              </a:ext>
            </a:extLst>
          </p:cNvPr>
          <p:cNvGraphicFramePr>
            <a:graphicFrameLocks noChangeAspect="1"/>
          </p:cNvGraphicFramePr>
          <p:nvPr/>
        </p:nvGraphicFramePr>
        <p:xfrm>
          <a:off x="6189713" y="2655615"/>
          <a:ext cx="838200" cy="355600"/>
        </p:xfrm>
        <a:graphic>
          <a:graphicData uri="http://schemas.openxmlformats.org/presentationml/2006/ole">
            <mc:AlternateContent xmlns:mc="http://schemas.openxmlformats.org/markup-compatibility/2006">
              <mc:Choice xmlns:v="urn:schemas-microsoft-com:vml" Requires="v">
                <p:oleObj spid="_x0000_s503849" name="Equation" r:id="rId22" imgW="419040" imgH="177480" progId="Equation.DSMT4">
                  <p:embed/>
                </p:oleObj>
              </mc:Choice>
              <mc:Fallback>
                <p:oleObj name="Equation" r:id="rId22" imgW="419040" imgH="177480" progId="Equation.DSMT4">
                  <p:embed/>
                  <p:pic>
                    <p:nvPicPr>
                      <p:cNvPr id="73" name="Object 30">
                        <a:extLst>
                          <a:ext uri="{FF2B5EF4-FFF2-40B4-BE49-F238E27FC236}">
                            <a16:creationId xmlns:a16="http://schemas.microsoft.com/office/drawing/2014/main" id="{E76D8DBD-DD16-49C7-A78F-2B745ABC4AF4}"/>
                          </a:ext>
                        </a:extLst>
                      </p:cNvPr>
                      <p:cNvPicPr>
                        <a:picLocks noChangeAspect="1" noChangeArrowheads="1"/>
                      </p:cNvPicPr>
                      <p:nvPr/>
                    </p:nvPicPr>
                    <p:blipFill>
                      <a:blip r:embed="rId23"/>
                      <a:srcRect/>
                      <a:stretch>
                        <a:fillRect/>
                      </a:stretch>
                    </p:blipFill>
                    <p:spPr bwMode="auto">
                      <a:xfrm>
                        <a:off x="6189713" y="2655615"/>
                        <a:ext cx="838200"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4" name="Object 31">
            <a:extLst>
              <a:ext uri="{FF2B5EF4-FFF2-40B4-BE49-F238E27FC236}">
                <a16:creationId xmlns:a16="http://schemas.microsoft.com/office/drawing/2014/main" id="{AB391D7B-A476-42D8-BDA3-E1006B5CB2ED}"/>
              </a:ext>
            </a:extLst>
          </p:cNvPr>
          <p:cNvGraphicFramePr>
            <a:graphicFrameLocks noChangeAspect="1"/>
          </p:cNvGraphicFramePr>
          <p:nvPr/>
        </p:nvGraphicFramePr>
        <p:xfrm>
          <a:off x="5340400" y="1990453"/>
          <a:ext cx="838200" cy="355600"/>
        </p:xfrm>
        <a:graphic>
          <a:graphicData uri="http://schemas.openxmlformats.org/presentationml/2006/ole">
            <mc:AlternateContent xmlns:mc="http://schemas.openxmlformats.org/markup-compatibility/2006">
              <mc:Choice xmlns:v="urn:schemas-microsoft-com:vml" Requires="v">
                <p:oleObj spid="_x0000_s503850" name="Equation" r:id="rId24" imgW="419040" imgH="177480" progId="Equation.DSMT4">
                  <p:embed/>
                </p:oleObj>
              </mc:Choice>
              <mc:Fallback>
                <p:oleObj name="Equation" r:id="rId24" imgW="419040" imgH="177480" progId="Equation.DSMT4">
                  <p:embed/>
                  <p:pic>
                    <p:nvPicPr>
                      <p:cNvPr id="74" name="Object 31">
                        <a:extLst>
                          <a:ext uri="{FF2B5EF4-FFF2-40B4-BE49-F238E27FC236}">
                            <a16:creationId xmlns:a16="http://schemas.microsoft.com/office/drawing/2014/main" id="{AB391D7B-A476-42D8-BDA3-E1006B5CB2ED}"/>
                          </a:ext>
                        </a:extLst>
                      </p:cNvPr>
                      <p:cNvPicPr>
                        <a:picLocks noChangeAspect="1" noChangeArrowheads="1"/>
                      </p:cNvPicPr>
                      <p:nvPr/>
                    </p:nvPicPr>
                    <p:blipFill>
                      <a:blip r:embed="rId25"/>
                      <a:srcRect/>
                      <a:stretch>
                        <a:fillRect/>
                      </a:stretch>
                    </p:blipFill>
                    <p:spPr bwMode="auto">
                      <a:xfrm>
                        <a:off x="5340400" y="1990453"/>
                        <a:ext cx="838200"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5" name="Object 32">
            <a:extLst>
              <a:ext uri="{FF2B5EF4-FFF2-40B4-BE49-F238E27FC236}">
                <a16:creationId xmlns:a16="http://schemas.microsoft.com/office/drawing/2014/main" id="{D792ECCD-2202-402E-96DD-63E8BA37A58F}"/>
              </a:ext>
            </a:extLst>
          </p:cNvPr>
          <p:cNvGraphicFramePr>
            <a:graphicFrameLocks noChangeAspect="1"/>
          </p:cNvGraphicFramePr>
          <p:nvPr/>
        </p:nvGraphicFramePr>
        <p:xfrm>
          <a:off x="5386438" y="2737297"/>
          <a:ext cx="812800" cy="355600"/>
        </p:xfrm>
        <a:graphic>
          <a:graphicData uri="http://schemas.openxmlformats.org/presentationml/2006/ole">
            <mc:AlternateContent xmlns:mc="http://schemas.openxmlformats.org/markup-compatibility/2006">
              <mc:Choice xmlns:v="urn:schemas-microsoft-com:vml" Requires="v">
                <p:oleObj spid="_x0000_s503851" name="Equation" r:id="rId26" imgW="406080" imgH="177480" progId="Equation.DSMT4">
                  <p:embed/>
                </p:oleObj>
              </mc:Choice>
              <mc:Fallback>
                <p:oleObj name="Equation" r:id="rId26" imgW="406080" imgH="177480" progId="Equation.DSMT4">
                  <p:embed/>
                  <p:pic>
                    <p:nvPicPr>
                      <p:cNvPr id="75" name="Object 32">
                        <a:extLst>
                          <a:ext uri="{FF2B5EF4-FFF2-40B4-BE49-F238E27FC236}">
                            <a16:creationId xmlns:a16="http://schemas.microsoft.com/office/drawing/2014/main" id="{D792ECCD-2202-402E-96DD-63E8BA37A58F}"/>
                          </a:ext>
                        </a:extLst>
                      </p:cNvPr>
                      <p:cNvPicPr>
                        <a:picLocks noChangeAspect="1" noChangeArrowheads="1"/>
                      </p:cNvPicPr>
                      <p:nvPr/>
                    </p:nvPicPr>
                    <p:blipFill>
                      <a:blip r:embed="rId27"/>
                      <a:srcRect/>
                      <a:stretch>
                        <a:fillRect/>
                      </a:stretch>
                    </p:blipFill>
                    <p:spPr bwMode="auto">
                      <a:xfrm>
                        <a:off x="5386438" y="2737297"/>
                        <a:ext cx="812800"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76" name="Group 33">
            <a:extLst>
              <a:ext uri="{FF2B5EF4-FFF2-40B4-BE49-F238E27FC236}">
                <a16:creationId xmlns:a16="http://schemas.microsoft.com/office/drawing/2014/main" id="{80F4D7D2-1983-4E30-8731-9566302A5773}"/>
              </a:ext>
            </a:extLst>
          </p:cNvPr>
          <p:cNvGrpSpPr>
            <a:grpSpLocks/>
          </p:cNvGrpSpPr>
          <p:nvPr/>
        </p:nvGrpSpPr>
        <p:grpSpPr bwMode="auto">
          <a:xfrm>
            <a:off x="743000" y="1569765"/>
            <a:ext cx="1295400" cy="1524000"/>
            <a:chOff x="528" y="1824"/>
            <a:chExt cx="816" cy="960"/>
          </a:xfrm>
        </p:grpSpPr>
        <p:sp>
          <p:nvSpPr>
            <p:cNvPr id="77" name="Line 34">
              <a:extLst>
                <a:ext uri="{FF2B5EF4-FFF2-40B4-BE49-F238E27FC236}">
                  <a16:creationId xmlns:a16="http://schemas.microsoft.com/office/drawing/2014/main" id="{92A6AC87-9BF8-4B41-8201-7B043726E38A}"/>
                </a:ext>
              </a:extLst>
            </p:cNvPr>
            <p:cNvSpPr>
              <a:spLocks noChangeShapeType="1"/>
            </p:cNvSpPr>
            <p:nvPr/>
          </p:nvSpPr>
          <p:spPr bwMode="auto">
            <a:xfrm flipV="1">
              <a:off x="1344" y="1824"/>
              <a:ext cx="0" cy="24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8" name="Line 35">
              <a:extLst>
                <a:ext uri="{FF2B5EF4-FFF2-40B4-BE49-F238E27FC236}">
                  <a16:creationId xmlns:a16="http://schemas.microsoft.com/office/drawing/2014/main" id="{31D9ECFC-6D25-4F25-9BA8-766E3591FFAD}"/>
                </a:ext>
              </a:extLst>
            </p:cNvPr>
            <p:cNvSpPr>
              <a:spLocks noChangeShapeType="1"/>
            </p:cNvSpPr>
            <p:nvPr/>
          </p:nvSpPr>
          <p:spPr bwMode="auto">
            <a:xfrm flipV="1">
              <a:off x="528" y="1824"/>
              <a:ext cx="816"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9" name="Line 36">
              <a:extLst>
                <a:ext uri="{FF2B5EF4-FFF2-40B4-BE49-F238E27FC236}">
                  <a16:creationId xmlns:a16="http://schemas.microsoft.com/office/drawing/2014/main" id="{AC6F1596-DFCC-4D11-A8E8-461D2BC0122E}"/>
                </a:ext>
              </a:extLst>
            </p:cNvPr>
            <p:cNvSpPr>
              <a:spLocks noChangeShapeType="1"/>
            </p:cNvSpPr>
            <p:nvPr/>
          </p:nvSpPr>
          <p:spPr bwMode="auto">
            <a:xfrm flipV="1">
              <a:off x="720" y="2064"/>
              <a:ext cx="624"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0" name="Line 37">
              <a:extLst>
                <a:ext uri="{FF2B5EF4-FFF2-40B4-BE49-F238E27FC236}">
                  <a16:creationId xmlns:a16="http://schemas.microsoft.com/office/drawing/2014/main" id="{25ABB329-65C6-4232-9EFD-8F5CCCD34EB3}"/>
                </a:ext>
              </a:extLst>
            </p:cNvPr>
            <p:cNvSpPr>
              <a:spLocks noChangeShapeType="1"/>
            </p:cNvSpPr>
            <p:nvPr/>
          </p:nvSpPr>
          <p:spPr bwMode="auto">
            <a:xfrm flipV="1">
              <a:off x="720" y="2544"/>
              <a:ext cx="624"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1" name="Line 38">
              <a:extLst>
                <a:ext uri="{FF2B5EF4-FFF2-40B4-BE49-F238E27FC236}">
                  <a16:creationId xmlns:a16="http://schemas.microsoft.com/office/drawing/2014/main" id="{114185CB-1044-4D65-ADFD-3E39BCCCC5FB}"/>
                </a:ext>
              </a:extLst>
            </p:cNvPr>
            <p:cNvSpPr>
              <a:spLocks noChangeShapeType="1"/>
            </p:cNvSpPr>
            <p:nvPr/>
          </p:nvSpPr>
          <p:spPr bwMode="auto">
            <a:xfrm flipV="1">
              <a:off x="528" y="2784"/>
              <a:ext cx="816"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2" name="Line 39">
              <a:extLst>
                <a:ext uri="{FF2B5EF4-FFF2-40B4-BE49-F238E27FC236}">
                  <a16:creationId xmlns:a16="http://schemas.microsoft.com/office/drawing/2014/main" id="{E6FA7453-726C-4483-8013-100E3A223D26}"/>
                </a:ext>
              </a:extLst>
            </p:cNvPr>
            <p:cNvSpPr>
              <a:spLocks noChangeShapeType="1"/>
            </p:cNvSpPr>
            <p:nvPr/>
          </p:nvSpPr>
          <p:spPr bwMode="auto">
            <a:xfrm flipV="1">
              <a:off x="1344" y="2544"/>
              <a:ext cx="0" cy="24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3" name="Line 40">
              <a:extLst>
                <a:ext uri="{FF2B5EF4-FFF2-40B4-BE49-F238E27FC236}">
                  <a16:creationId xmlns:a16="http://schemas.microsoft.com/office/drawing/2014/main" id="{95C7275A-8823-4180-B7B9-55C1F0BC3CB3}"/>
                </a:ext>
              </a:extLst>
            </p:cNvPr>
            <p:cNvSpPr>
              <a:spLocks noChangeShapeType="1"/>
            </p:cNvSpPr>
            <p:nvPr/>
          </p:nvSpPr>
          <p:spPr bwMode="auto">
            <a:xfrm flipV="1">
              <a:off x="720" y="2064"/>
              <a:ext cx="0" cy="48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4" name="Line 41">
              <a:extLst>
                <a:ext uri="{FF2B5EF4-FFF2-40B4-BE49-F238E27FC236}">
                  <a16:creationId xmlns:a16="http://schemas.microsoft.com/office/drawing/2014/main" id="{D79366F7-61E8-4F55-8648-BA0F788DD328}"/>
                </a:ext>
              </a:extLst>
            </p:cNvPr>
            <p:cNvSpPr>
              <a:spLocks noChangeShapeType="1"/>
            </p:cNvSpPr>
            <p:nvPr/>
          </p:nvSpPr>
          <p:spPr bwMode="auto">
            <a:xfrm flipV="1">
              <a:off x="528" y="1824"/>
              <a:ext cx="0" cy="96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85" name="Group 5">
            <a:extLst>
              <a:ext uri="{FF2B5EF4-FFF2-40B4-BE49-F238E27FC236}">
                <a16:creationId xmlns:a16="http://schemas.microsoft.com/office/drawing/2014/main" id="{B1568222-90B0-4595-8D06-4546B772B6BD}"/>
              </a:ext>
            </a:extLst>
          </p:cNvPr>
          <p:cNvGrpSpPr>
            <a:grpSpLocks/>
          </p:cNvGrpSpPr>
          <p:nvPr/>
        </p:nvGrpSpPr>
        <p:grpSpPr bwMode="auto">
          <a:xfrm>
            <a:off x="993403" y="4816995"/>
            <a:ext cx="4397375" cy="463550"/>
            <a:chOff x="446" y="812"/>
            <a:chExt cx="2770" cy="292"/>
          </a:xfrm>
        </p:grpSpPr>
        <p:sp>
          <p:nvSpPr>
            <p:cNvPr id="86" name="Line 6">
              <a:extLst>
                <a:ext uri="{FF2B5EF4-FFF2-40B4-BE49-F238E27FC236}">
                  <a16:creationId xmlns:a16="http://schemas.microsoft.com/office/drawing/2014/main" id="{62DCF471-F391-45DD-8BB3-614FDD1EACD1}"/>
                </a:ext>
              </a:extLst>
            </p:cNvPr>
            <p:cNvSpPr>
              <a:spLocks noChangeShapeType="1"/>
            </p:cNvSpPr>
            <p:nvPr/>
          </p:nvSpPr>
          <p:spPr bwMode="auto">
            <a:xfrm>
              <a:off x="1008" y="1104"/>
              <a:ext cx="2208"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7" name="Line 7">
              <a:extLst>
                <a:ext uri="{FF2B5EF4-FFF2-40B4-BE49-F238E27FC236}">
                  <a16:creationId xmlns:a16="http://schemas.microsoft.com/office/drawing/2014/main" id="{918CF431-012C-4B44-B487-41B7E984B519}"/>
                </a:ext>
              </a:extLst>
            </p:cNvPr>
            <p:cNvSpPr>
              <a:spLocks noChangeShapeType="1"/>
            </p:cNvSpPr>
            <p:nvPr/>
          </p:nvSpPr>
          <p:spPr bwMode="auto">
            <a:xfrm>
              <a:off x="1104" y="960"/>
              <a:ext cx="0" cy="144"/>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8" name="Line 8">
              <a:extLst>
                <a:ext uri="{FF2B5EF4-FFF2-40B4-BE49-F238E27FC236}">
                  <a16:creationId xmlns:a16="http://schemas.microsoft.com/office/drawing/2014/main" id="{725CCC64-E0A5-4FA6-B5C6-2FB77B656852}"/>
                </a:ext>
              </a:extLst>
            </p:cNvPr>
            <p:cNvSpPr>
              <a:spLocks noChangeShapeType="1"/>
            </p:cNvSpPr>
            <p:nvPr/>
          </p:nvSpPr>
          <p:spPr bwMode="auto">
            <a:xfrm>
              <a:off x="1344" y="960"/>
              <a:ext cx="0" cy="144"/>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9" name="Line 9">
              <a:extLst>
                <a:ext uri="{FF2B5EF4-FFF2-40B4-BE49-F238E27FC236}">
                  <a16:creationId xmlns:a16="http://schemas.microsoft.com/office/drawing/2014/main" id="{3AC852F8-D5EB-48F1-882B-160A0BCA6746}"/>
                </a:ext>
              </a:extLst>
            </p:cNvPr>
            <p:cNvSpPr>
              <a:spLocks noChangeShapeType="1"/>
            </p:cNvSpPr>
            <p:nvPr/>
          </p:nvSpPr>
          <p:spPr bwMode="auto">
            <a:xfrm>
              <a:off x="1632" y="960"/>
              <a:ext cx="0" cy="144"/>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0" name="Line 10">
              <a:extLst>
                <a:ext uri="{FF2B5EF4-FFF2-40B4-BE49-F238E27FC236}">
                  <a16:creationId xmlns:a16="http://schemas.microsoft.com/office/drawing/2014/main" id="{248C0120-C41C-4687-9572-22E7DE3F56AB}"/>
                </a:ext>
              </a:extLst>
            </p:cNvPr>
            <p:cNvSpPr>
              <a:spLocks noChangeShapeType="1"/>
            </p:cNvSpPr>
            <p:nvPr/>
          </p:nvSpPr>
          <p:spPr bwMode="auto">
            <a:xfrm>
              <a:off x="1920" y="960"/>
              <a:ext cx="0" cy="144"/>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1" name="Line 11">
              <a:extLst>
                <a:ext uri="{FF2B5EF4-FFF2-40B4-BE49-F238E27FC236}">
                  <a16:creationId xmlns:a16="http://schemas.microsoft.com/office/drawing/2014/main" id="{EC8EC69B-E81C-4C04-8636-F1B81C23D839}"/>
                </a:ext>
              </a:extLst>
            </p:cNvPr>
            <p:cNvSpPr>
              <a:spLocks noChangeShapeType="1"/>
            </p:cNvSpPr>
            <p:nvPr/>
          </p:nvSpPr>
          <p:spPr bwMode="auto">
            <a:xfrm>
              <a:off x="2256" y="960"/>
              <a:ext cx="0" cy="144"/>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2" name="Line 12">
              <a:extLst>
                <a:ext uri="{FF2B5EF4-FFF2-40B4-BE49-F238E27FC236}">
                  <a16:creationId xmlns:a16="http://schemas.microsoft.com/office/drawing/2014/main" id="{B4F57AB6-A9C1-43EB-A13E-240A52784DC9}"/>
                </a:ext>
              </a:extLst>
            </p:cNvPr>
            <p:cNvSpPr>
              <a:spLocks noChangeShapeType="1"/>
            </p:cNvSpPr>
            <p:nvPr/>
          </p:nvSpPr>
          <p:spPr bwMode="auto">
            <a:xfrm>
              <a:off x="2496" y="960"/>
              <a:ext cx="0" cy="144"/>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3" name="Line 13">
              <a:extLst>
                <a:ext uri="{FF2B5EF4-FFF2-40B4-BE49-F238E27FC236}">
                  <a16:creationId xmlns:a16="http://schemas.microsoft.com/office/drawing/2014/main" id="{9F8354F6-893F-4526-B538-1E79AFFD0B1A}"/>
                </a:ext>
              </a:extLst>
            </p:cNvPr>
            <p:cNvSpPr>
              <a:spLocks noChangeShapeType="1"/>
            </p:cNvSpPr>
            <p:nvPr/>
          </p:nvSpPr>
          <p:spPr bwMode="auto">
            <a:xfrm>
              <a:off x="2832" y="960"/>
              <a:ext cx="0" cy="144"/>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4" name="Line 14">
              <a:extLst>
                <a:ext uri="{FF2B5EF4-FFF2-40B4-BE49-F238E27FC236}">
                  <a16:creationId xmlns:a16="http://schemas.microsoft.com/office/drawing/2014/main" id="{13AEFC59-1C71-490A-BA37-98D08BDD5F57}"/>
                </a:ext>
              </a:extLst>
            </p:cNvPr>
            <p:cNvSpPr>
              <a:spLocks noChangeShapeType="1"/>
            </p:cNvSpPr>
            <p:nvPr/>
          </p:nvSpPr>
          <p:spPr bwMode="auto">
            <a:xfrm>
              <a:off x="2928" y="960"/>
              <a:ext cx="0" cy="144"/>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95" name="Object 15">
              <a:extLst>
                <a:ext uri="{FF2B5EF4-FFF2-40B4-BE49-F238E27FC236}">
                  <a16:creationId xmlns:a16="http://schemas.microsoft.com/office/drawing/2014/main" id="{E8F75953-ABF1-40ED-953B-FF9A0F8518F1}"/>
                </a:ext>
              </a:extLst>
            </p:cNvPr>
            <p:cNvGraphicFramePr>
              <a:graphicFrameLocks noChangeAspect="1"/>
            </p:cNvGraphicFramePr>
            <p:nvPr/>
          </p:nvGraphicFramePr>
          <p:xfrm>
            <a:off x="446" y="812"/>
            <a:ext cx="464" cy="224"/>
          </p:xfrm>
          <a:graphic>
            <a:graphicData uri="http://schemas.openxmlformats.org/presentationml/2006/ole">
              <mc:AlternateContent xmlns:mc="http://schemas.openxmlformats.org/markup-compatibility/2006">
                <mc:Choice xmlns:v="urn:schemas-microsoft-com:vml" Requires="v">
                  <p:oleObj spid="_x0000_s503852" name="Equation" r:id="rId28" imgW="368280" imgH="177480" progId="Equation.DSMT4">
                    <p:embed/>
                  </p:oleObj>
                </mc:Choice>
                <mc:Fallback>
                  <p:oleObj name="Equation" r:id="rId28" imgW="368280" imgH="177480" progId="Equation.DSMT4">
                    <p:embed/>
                    <p:pic>
                      <p:nvPicPr>
                        <p:cNvPr id="95" name="Object 15">
                          <a:extLst>
                            <a:ext uri="{FF2B5EF4-FFF2-40B4-BE49-F238E27FC236}">
                              <a16:creationId xmlns:a16="http://schemas.microsoft.com/office/drawing/2014/main" id="{E8F75953-ABF1-40ED-953B-FF9A0F8518F1}"/>
                            </a:ext>
                          </a:extLst>
                        </p:cNvPr>
                        <p:cNvPicPr>
                          <a:picLocks noChangeAspect="1" noChangeArrowheads="1"/>
                        </p:cNvPicPr>
                        <p:nvPr/>
                      </p:nvPicPr>
                      <p:blipFill>
                        <a:blip r:embed="rId29"/>
                        <a:srcRect/>
                        <a:stretch>
                          <a:fillRect/>
                        </a:stretch>
                      </p:blipFill>
                      <p:spPr bwMode="auto">
                        <a:xfrm>
                          <a:off x="446" y="812"/>
                          <a:ext cx="464" cy="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96" name="Group 16">
            <a:extLst>
              <a:ext uri="{FF2B5EF4-FFF2-40B4-BE49-F238E27FC236}">
                <a16:creationId xmlns:a16="http://schemas.microsoft.com/office/drawing/2014/main" id="{970FDD09-AB58-4A13-866F-8D10F1B735A1}"/>
              </a:ext>
            </a:extLst>
          </p:cNvPr>
          <p:cNvGrpSpPr>
            <a:grpSpLocks/>
          </p:cNvGrpSpPr>
          <p:nvPr/>
        </p:nvGrpSpPr>
        <p:grpSpPr bwMode="auto">
          <a:xfrm>
            <a:off x="1261691" y="4246289"/>
            <a:ext cx="4129087" cy="474663"/>
            <a:chOff x="615" y="421"/>
            <a:chExt cx="2601" cy="299"/>
          </a:xfrm>
        </p:grpSpPr>
        <p:sp>
          <p:nvSpPr>
            <p:cNvPr id="97" name="Line 17">
              <a:extLst>
                <a:ext uri="{FF2B5EF4-FFF2-40B4-BE49-F238E27FC236}">
                  <a16:creationId xmlns:a16="http://schemas.microsoft.com/office/drawing/2014/main" id="{1EF935DF-DA94-4B03-9CC7-2454B9440ECA}"/>
                </a:ext>
              </a:extLst>
            </p:cNvPr>
            <p:cNvSpPr>
              <a:spLocks noChangeShapeType="1"/>
            </p:cNvSpPr>
            <p:nvPr/>
          </p:nvSpPr>
          <p:spPr bwMode="auto">
            <a:xfrm>
              <a:off x="1008" y="720"/>
              <a:ext cx="2208"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 name="Line 18">
              <a:extLst>
                <a:ext uri="{FF2B5EF4-FFF2-40B4-BE49-F238E27FC236}">
                  <a16:creationId xmlns:a16="http://schemas.microsoft.com/office/drawing/2014/main" id="{66C2EA6D-68D2-4187-AD05-92783298AC51}"/>
                </a:ext>
              </a:extLst>
            </p:cNvPr>
            <p:cNvSpPr>
              <a:spLocks noChangeShapeType="1"/>
            </p:cNvSpPr>
            <p:nvPr/>
          </p:nvSpPr>
          <p:spPr bwMode="auto">
            <a:xfrm>
              <a:off x="1200" y="576"/>
              <a:ext cx="0" cy="144"/>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9" name="Line 19">
              <a:extLst>
                <a:ext uri="{FF2B5EF4-FFF2-40B4-BE49-F238E27FC236}">
                  <a16:creationId xmlns:a16="http://schemas.microsoft.com/office/drawing/2014/main" id="{DA2B90ED-2FDC-41EE-B5C0-E059230B2DCF}"/>
                </a:ext>
              </a:extLst>
            </p:cNvPr>
            <p:cNvSpPr>
              <a:spLocks noChangeShapeType="1"/>
            </p:cNvSpPr>
            <p:nvPr/>
          </p:nvSpPr>
          <p:spPr bwMode="auto">
            <a:xfrm>
              <a:off x="1344" y="576"/>
              <a:ext cx="0" cy="144"/>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0" name="Line 20">
              <a:extLst>
                <a:ext uri="{FF2B5EF4-FFF2-40B4-BE49-F238E27FC236}">
                  <a16:creationId xmlns:a16="http://schemas.microsoft.com/office/drawing/2014/main" id="{85E38151-2E5E-42A6-8171-B59CB877C1BF}"/>
                </a:ext>
              </a:extLst>
            </p:cNvPr>
            <p:cNvSpPr>
              <a:spLocks noChangeShapeType="1"/>
            </p:cNvSpPr>
            <p:nvPr/>
          </p:nvSpPr>
          <p:spPr bwMode="auto">
            <a:xfrm>
              <a:off x="1632" y="576"/>
              <a:ext cx="0" cy="144"/>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1" name="Line 21">
              <a:extLst>
                <a:ext uri="{FF2B5EF4-FFF2-40B4-BE49-F238E27FC236}">
                  <a16:creationId xmlns:a16="http://schemas.microsoft.com/office/drawing/2014/main" id="{4C4A6981-5F42-4F6B-BD08-FEC432737DAD}"/>
                </a:ext>
              </a:extLst>
            </p:cNvPr>
            <p:cNvSpPr>
              <a:spLocks noChangeShapeType="1"/>
            </p:cNvSpPr>
            <p:nvPr/>
          </p:nvSpPr>
          <p:spPr bwMode="auto">
            <a:xfrm>
              <a:off x="1776" y="576"/>
              <a:ext cx="0" cy="144"/>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2" name="Line 22">
              <a:extLst>
                <a:ext uri="{FF2B5EF4-FFF2-40B4-BE49-F238E27FC236}">
                  <a16:creationId xmlns:a16="http://schemas.microsoft.com/office/drawing/2014/main" id="{61747791-2719-4B4F-A6DF-599062CDAA98}"/>
                </a:ext>
              </a:extLst>
            </p:cNvPr>
            <p:cNvSpPr>
              <a:spLocks noChangeShapeType="1"/>
            </p:cNvSpPr>
            <p:nvPr/>
          </p:nvSpPr>
          <p:spPr bwMode="auto">
            <a:xfrm>
              <a:off x="1920" y="576"/>
              <a:ext cx="0" cy="144"/>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 name="Line 23">
              <a:extLst>
                <a:ext uri="{FF2B5EF4-FFF2-40B4-BE49-F238E27FC236}">
                  <a16:creationId xmlns:a16="http://schemas.microsoft.com/office/drawing/2014/main" id="{655F9AF0-9019-4F87-80DF-DDB2CC13BAF2}"/>
                </a:ext>
              </a:extLst>
            </p:cNvPr>
            <p:cNvSpPr>
              <a:spLocks noChangeShapeType="1"/>
            </p:cNvSpPr>
            <p:nvPr/>
          </p:nvSpPr>
          <p:spPr bwMode="auto">
            <a:xfrm>
              <a:off x="2256" y="576"/>
              <a:ext cx="0" cy="144"/>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4" name="Line 24">
              <a:extLst>
                <a:ext uri="{FF2B5EF4-FFF2-40B4-BE49-F238E27FC236}">
                  <a16:creationId xmlns:a16="http://schemas.microsoft.com/office/drawing/2014/main" id="{8CAAD9C2-9078-4A91-832F-6458EC26F9DE}"/>
                </a:ext>
              </a:extLst>
            </p:cNvPr>
            <p:cNvSpPr>
              <a:spLocks noChangeShapeType="1"/>
            </p:cNvSpPr>
            <p:nvPr/>
          </p:nvSpPr>
          <p:spPr bwMode="auto">
            <a:xfrm>
              <a:off x="2160" y="576"/>
              <a:ext cx="0" cy="144"/>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5" name="Line 25">
              <a:extLst>
                <a:ext uri="{FF2B5EF4-FFF2-40B4-BE49-F238E27FC236}">
                  <a16:creationId xmlns:a16="http://schemas.microsoft.com/office/drawing/2014/main" id="{8F4A7F71-0FC0-4333-97F0-AF78919AA342}"/>
                </a:ext>
              </a:extLst>
            </p:cNvPr>
            <p:cNvSpPr>
              <a:spLocks noChangeShapeType="1"/>
            </p:cNvSpPr>
            <p:nvPr/>
          </p:nvSpPr>
          <p:spPr bwMode="auto">
            <a:xfrm>
              <a:off x="2640" y="576"/>
              <a:ext cx="0" cy="144"/>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6" name="Line 26">
              <a:extLst>
                <a:ext uri="{FF2B5EF4-FFF2-40B4-BE49-F238E27FC236}">
                  <a16:creationId xmlns:a16="http://schemas.microsoft.com/office/drawing/2014/main" id="{EFD17E7F-F2E7-4A2C-B91B-2437543F183C}"/>
                </a:ext>
              </a:extLst>
            </p:cNvPr>
            <p:cNvSpPr>
              <a:spLocks noChangeShapeType="1"/>
            </p:cNvSpPr>
            <p:nvPr/>
          </p:nvSpPr>
          <p:spPr bwMode="auto">
            <a:xfrm>
              <a:off x="2832" y="576"/>
              <a:ext cx="0" cy="144"/>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7" name="Line 27">
              <a:extLst>
                <a:ext uri="{FF2B5EF4-FFF2-40B4-BE49-F238E27FC236}">
                  <a16:creationId xmlns:a16="http://schemas.microsoft.com/office/drawing/2014/main" id="{41D8EBAC-C203-4C1B-A976-C72F86EBF7CC}"/>
                </a:ext>
              </a:extLst>
            </p:cNvPr>
            <p:cNvSpPr>
              <a:spLocks noChangeShapeType="1"/>
            </p:cNvSpPr>
            <p:nvPr/>
          </p:nvSpPr>
          <p:spPr bwMode="auto">
            <a:xfrm>
              <a:off x="2928" y="576"/>
              <a:ext cx="0" cy="144"/>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8" name="Line 28">
              <a:extLst>
                <a:ext uri="{FF2B5EF4-FFF2-40B4-BE49-F238E27FC236}">
                  <a16:creationId xmlns:a16="http://schemas.microsoft.com/office/drawing/2014/main" id="{157E33AD-6F18-478F-8C61-687E46BC1882}"/>
                </a:ext>
              </a:extLst>
            </p:cNvPr>
            <p:cNvSpPr>
              <a:spLocks noChangeShapeType="1"/>
            </p:cNvSpPr>
            <p:nvPr/>
          </p:nvSpPr>
          <p:spPr bwMode="auto">
            <a:xfrm>
              <a:off x="3072" y="576"/>
              <a:ext cx="0" cy="144"/>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09" name="Object 29">
              <a:extLst>
                <a:ext uri="{FF2B5EF4-FFF2-40B4-BE49-F238E27FC236}">
                  <a16:creationId xmlns:a16="http://schemas.microsoft.com/office/drawing/2014/main" id="{052DC906-77AB-45D1-B436-AC7119C554B6}"/>
                </a:ext>
              </a:extLst>
            </p:cNvPr>
            <p:cNvGraphicFramePr>
              <a:graphicFrameLocks noChangeAspect="1"/>
            </p:cNvGraphicFramePr>
            <p:nvPr/>
          </p:nvGraphicFramePr>
          <p:xfrm>
            <a:off x="615" y="421"/>
            <a:ext cx="288" cy="224"/>
          </p:xfrm>
          <a:graphic>
            <a:graphicData uri="http://schemas.openxmlformats.org/presentationml/2006/ole">
              <mc:AlternateContent xmlns:mc="http://schemas.openxmlformats.org/markup-compatibility/2006">
                <mc:Choice xmlns:v="urn:schemas-microsoft-com:vml" Requires="v">
                  <p:oleObj spid="_x0000_s503853" name="Equation" r:id="rId30" imgW="228600" imgH="177480" progId="Equation.DSMT4">
                    <p:embed/>
                  </p:oleObj>
                </mc:Choice>
                <mc:Fallback>
                  <p:oleObj name="Equation" r:id="rId30" imgW="228600" imgH="177480" progId="Equation.DSMT4">
                    <p:embed/>
                    <p:pic>
                      <p:nvPicPr>
                        <p:cNvPr id="109" name="Object 29">
                          <a:extLst>
                            <a:ext uri="{FF2B5EF4-FFF2-40B4-BE49-F238E27FC236}">
                              <a16:creationId xmlns:a16="http://schemas.microsoft.com/office/drawing/2014/main" id="{052DC906-77AB-45D1-B436-AC7119C554B6}"/>
                            </a:ext>
                          </a:extLst>
                        </p:cNvPr>
                        <p:cNvPicPr>
                          <a:picLocks noChangeAspect="1" noChangeArrowheads="1"/>
                        </p:cNvPicPr>
                        <p:nvPr/>
                      </p:nvPicPr>
                      <p:blipFill>
                        <a:blip r:embed="rId31"/>
                        <a:srcRect/>
                        <a:stretch>
                          <a:fillRect/>
                        </a:stretch>
                      </p:blipFill>
                      <p:spPr bwMode="auto">
                        <a:xfrm>
                          <a:off x="615" y="421"/>
                          <a:ext cx="288" cy="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10" name="Line 30">
              <a:extLst>
                <a:ext uri="{FF2B5EF4-FFF2-40B4-BE49-F238E27FC236}">
                  <a16:creationId xmlns:a16="http://schemas.microsoft.com/office/drawing/2014/main" id="{B6793CD3-5171-48F4-AF45-295C08E2A063}"/>
                </a:ext>
              </a:extLst>
            </p:cNvPr>
            <p:cNvSpPr>
              <a:spLocks noChangeShapeType="1"/>
            </p:cNvSpPr>
            <p:nvPr/>
          </p:nvSpPr>
          <p:spPr bwMode="auto">
            <a:xfrm>
              <a:off x="1104" y="576"/>
              <a:ext cx="0" cy="144"/>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1" name="Line 31">
              <a:extLst>
                <a:ext uri="{FF2B5EF4-FFF2-40B4-BE49-F238E27FC236}">
                  <a16:creationId xmlns:a16="http://schemas.microsoft.com/office/drawing/2014/main" id="{3057B7F6-58EC-4B4D-97C3-211F639D5173}"/>
                </a:ext>
              </a:extLst>
            </p:cNvPr>
            <p:cNvSpPr>
              <a:spLocks noChangeShapeType="1"/>
            </p:cNvSpPr>
            <p:nvPr/>
          </p:nvSpPr>
          <p:spPr bwMode="auto">
            <a:xfrm>
              <a:off x="2496" y="576"/>
              <a:ext cx="0" cy="144"/>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2" name="Group 32">
            <a:extLst>
              <a:ext uri="{FF2B5EF4-FFF2-40B4-BE49-F238E27FC236}">
                <a16:creationId xmlns:a16="http://schemas.microsoft.com/office/drawing/2014/main" id="{5EA0010F-D200-4EDF-B186-DABDCFFEAF22}"/>
              </a:ext>
            </a:extLst>
          </p:cNvPr>
          <p:cNvGrpSpPr>
            <a:grpSpLocks/>
          </p:cNvGrpSpPr>
          <p:nvPr/>
        </p:nvGrpSpPr>
        <p:grpSpPr bwMode="auto">
          <a:xfrm>
            <a:off x="839416" y="4797152"/>
            <a:ext cx="4551362" cy="1143001"/>
            <a:chOff x="349" y="768"/>
            <a:chExt cx="2867" cy="720"/>
          </a:xfrm>
        </p:grpSpPr>
        <p:sp>
          <p:nvSpPr>
            <p:cNvPr id="113" name="Line 33">
              <a:extLst>
                <a:ext uri="{FF2B5EF4-FFF2-40B4-BE49-F238E27FC236}">
                  <a16:creationId xmlns:a16="http://schemas.microsoft.com/office/drawing/2014/main" id="{08948E5F-3014-467F-8525-EAE3EF5631CF}"/>
                </a:ext>
              </a:extLst>
            </p:cNvPr>
            <p:cNvSpPr>
              <a:spLocks noChangeShapeType="1"/>
            </p:cNvSpPr>
            <p:nvPr/>
          </p:nvSpPr>
          <p:spPr bwMode="auto">
            <a:xfrm>
              <a:off x="1200" y="768"/>
              <a:ext cx="0" cy="528"/>
            </a:xfrm>
            <a:prstGeom prst="line">
              <a:avLst/>
            </a:prstGeom>
            <a:noFill/>
            <a:ln w="9525">
              <a:solidFill>
                <a:schemeClr val="tx1"/>
              </a:solidFill>
              <a:prstDash val="lg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 name="Line 34">
              <a:extLst>
                <a:ext uri="{FF2B5EF4-FFF2-40B4-BE49-F238E27FC236}">
                  <a16:creationId xmlns:a16="http://schemas.microsoft.com/office/drawing/2014/main" id="{05BE0B42-D1C1-42BB-9E8F-CDE8FBD28E6A}"/>
                </a:ext>
              </a:extLst>
            </p:cNvPr>
            <p:cNvSpPr>
              <a:spLocks noChangeShapeType="1"/>
            </p:cNvSpPr>
            <p:nvPr/>
          </p:nvSpPr>
          <p:spPr bwMode="auto">
            <a:xfrm>
              <a:off x="1008" y="1488"/>
              <a:ext cx="2208"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 name="Line 35">
              <a:extLst>
                <a:ext uri="{FF2B5EF4-FFF2-40B4-BE49-F238E27FC236}">
                  <a16:creationId xmlns:a16="http://schemas.microsoft.com/office/drawing/2014/main" id="{6D2047D4-D143-4A49-810C-88575BFA6CBC}"/>
                </a:ext>
              </a:extLst>
            </p:cNvPr>
            <p:cNvSpPr>
              <a:spLocks noChangeShapeType="1"/>
            </p:cNvSpPr>
            <p:nvPr/>
          </p:nvSpPr>
          <p:spPr bwMode="auto">
            <a:xfrm>
              <a:off x="1200" y="1344"/>
              <a:ext cx="0" cy="144"/>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 name="Line 36">
              <a:extLst>
                <a:ext uri="{FF2B5EF4-FFF2-40B4-BE49-F238E27FC236}">
                  <a16:creationId xmlns:a16="http://schemas.microsoft.com/office/drawing/2014/main" id="{862E30C5-C983-4D11-BAE0-452EC63906D5}"/>
                </a:ext>
              </a:extLst>
            </p:cNvPr>
            <p:cNvSpPr>
              <a:spLocks noChangeShapeType="1"/>
            </p:cNvSpPr>
            <p:nvPr/>
          </p:nvSpPr>
          <p:spPr bwMode="auto">
            <a:xfrm>
              <a:off x="1776" y="1344"/>
              <a:ext cx="0" cy="144"/>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 name="Line 37">
              <a:extLst>
                <a:ext uri="{FF2B5EF4-FFF2-40B4-BE49-F238E27FC236}">
                  <a16:creationId xmlns:a16="http://schemas.microsoft.com/office/drawing/2014/main" id="{0EC2D8E4-042D-410D-9A8E-B2888B77F1B7}"/>
                </a:ext>
              </a:extLst>
            </p:cNvPr>
            <p:cNvSpPr>
              <a:spLocks noChangeShapeType="1"/>
            </p:cNvSpPr>
            <p:nvPr/>
          </p:nvSpPr>
          <p:spPr bwMode="auto">
            <a:xfrm>
              <a:off x="2160" y="1344"/>
              <a:ext cx="0" cy="144"/>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 name="Line 38">
              <a:extLst>
                <a:ext uri="{FF2B5EF4-FFF2-40B4-BE49-F238E27FC236}">
                  <a16:creationId xmlns:a16="http://schemas.microsoft.com/office/drawing/2014/main" id="{437DB4C0-F1DA-4604-8431-B21821E20FA2}"/>
                </a:ext>
              </a:extLst>
            </p:cNvPr>
            <p:cNvSpPr>
              <a:spLocks noChangeShapeType="1"/>
            </p:cNvSpPr>
            <p:nvPr/>
          </p:nvSpPr>
          <p:spPr bwMode="auto">
            <a:xfrm>
              <a:off x="3072" y="1344"/>
              <a:ext cx="0" cy="144"/>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19" name="Object 39">
              <a:extLst>
                <a:ext uri="{FF2B5EF4-FFF2-40B4-BE49-F238E27FC236}">
                  <a16:creationId xmlns:a16="http://schemas.microsoft.com/office/drawing/2014/main" id="{ECFB659F-507F-42E3-953E-3EB962722293}"/>
                </a:ext>
              </a:extLst>
            </p:cNvPr>
            <p:cNvGraphicFramePr>
              <a:graphicFrameLocks noChangeAspect="1"/>
            </p:cNvGraphicFramePr>
            <p:nvPr/>
          </p:nvGraphicFramePr>
          <p:xfrm>
            <a:off x="349" y="1198"/>
            <a:ext cx="576" cy="224"/>
          </p:xfrm>
          <a:graphic>
            <a:graphicData uri="http://schemas.openxmlformats.org/presentationml/2006/ole">
              <mc:AlternateContent xmlns:mc="http://schemas.openxmlformats.org/markup-compatibility/2006">
                <mc:Choice xmlns:v="urn:schemas-microsoft-com:vml" Requires="v">
                  <p:oleObj spid="_x0000_s503854" name="Equation" r:id="rId32" imgW="457200" imgH="177480" progId="Equation.DSMT4">
                    <p:embed/>
                  </p:oleObj>
                </mc:Choice>
                <mc:Fallback>
                  <p:oleObj name="Equation" r:id="rId32" imgW="457200" imgH="177480" progId="Equation.DSMT4">
                    <p:embed/>
                    <p:pic>
                      <p:nvPicPr>
                        <p:cNvPr id="119" name="Object 39">
                          <a:extLst>
                            <a:ext uri="{FF2B5EF4-FFF2-40B4-BE49-F238E27FC236}">
                              <a16:creationId xmlns:a16="http://schemas.microsoft.com/office/drawing/2014/main" id="{ECFB659F-507F-42E3-953E-3EB962722293}"/>
                            </a:ext>
                          </a:extLst>
                        </p:cNvPr>
                        <p:cNvPicPr>
                          <a:picLocks noChangeAspect="1" noChangeArrowheads="1"/>
                        </p:cNvPicPr>
                        <p:nvPr/>
                      </p:nvPicPr>
                      <p:blipFill>
                        <a:blip r:embed="rId33"/>
                        <a:srcRect/>
                        <a:stretch>
                          <a:fillRect/>
                        </a:stretch>
                      </p:blipFill>
                      <p:spPr bwMode="auto">
                        <a:xfrm>
                          <a:off x="349" y="1198"/>
                          <a:ext cx="576" cy="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20" name="Line 40">
              <a:extLst>
                <a:ext uri="{FF2B5EF4-FFF2-40B4-BE49-F238E27FC236}">
                  <a16:creationId xmlns:a16="http://schemas.microsoft.com/office/drawing/2014/main" id="{A167FF1D-24C4-4288-906C-23EF2ED140FA}"/>
                </a:ext>
              </a:extLst>
            </p:cNvPr>
            <p:cNvSpPr>
              <a:spLocks noChangeShapeType="1"/>
            </p:cNvSpPr>
            <p:nvPr/>
          </p:nvSpPr>
          <p:spPr bwMode="auto">
            <a:xfrm>
              <a:off x="2640" y="1344"/>
              <a:ext cx="0" cy="144"/>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 name="Line 41">
              <a:extLst>
                <a:ext uri="{FF2B5EF4-FFF2-40B4-BE49-F238E27FC236}">
                  <a16:creationId xmlns:a16="http://schemas.microsoft.com/office/drawing/2014/main" id="{B77B8B84-8AA6-4AA3-A2CD-82185CFDFD4F}"/>
                </a:ext>
              </a:extLst>
            </p:cNvPr>
            <p:cNvSpPr>
              <a:spLocks noChangeShapeType="1"/>
            </p:cNvSpPr>
            <p:nvPr/>
          </p:nvSpPr>
          <p:spPr bwMode="auto">
            <a:xfrm>
              <a:off x="2160" y="768"/>
              <a:ext cx="0" cy="528"/>
            </a:xfrm>
            <a:prstGeom prst="line">
              <a:avLst/>
            </a:prstGeom>
            <a:noFill/>
            <a:ln w="9525">
              <a:solidFill>
                <a:schemeClr val="tx1"/>
              </a:solidFill>
              <a:prstDash val="lg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 name="Line 42">
              <a:extLst>
                <a:ext uri="{FF2B5EF4-FFF2-40B4-BE49-F238E27FC236}">
                  <a16:creationId xmlns:a16="http://schemas.microsoft.com/office/drawing/2014/main" id="{A4FF9A7E-2324-4919-96EA-3E25A45815C2}"/>
                </a:ext>
              </a:extLst>
            </p:cNvPr>
            <p:cNvSpPr>
              <a:spLocks noChangeShapeType="1"/>
            </p:cNvSpPr>
            <p:nvPr/>
          </p:nvSpPr>
          <p:spPr bwMode="auto">
            <a:xfrm>
              <a:off x="2640" y="768"/>
              <a:ext cx="0" cy="528"/>
            </a:xfrm>
            <a:prstGeom prst="line">
              <a:avLst/>
            </a:prstGeom>
            <a:noFill/>
            <a:ln w="9525">
              <a:solidFill>
                <a:schemeClr val="tx1"/>
              </a:solidFill>
              <a:prstDash val="lg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 name="Line 43">
              <a:extLst>
                <a:ext uri="{FF2B5EF4-FFF2-40B4-BE49-F238E27FC236}">
                  <a16:creationId xmlns:a16="http://schemas.microsoft.com/office/drawing/2014/main" id="{9C8D9019-52A9-4BFF-A345-C1FF1D15080D}"/>
                </a:ext>
              </a:extLst>
            </p:cNvPr>
            <p:cNvSpPr>
              <a:spLocks noChangeShapeType="1"/>
            </p:cNvSpPr>
            <p:nvPr/>
          </p:nvSpPr>
          <p:spPr bwMode="auto">
            <a:xfrm>
              <a:off x="3072" y="768"/>
              <a:ext cx="0" cy="528"/>
            </a:xfrm>
            <a:prstGeom prst="line">
              <a:avLst/>
            </a:prstGeom>
            <a:noFill/>
            <a:ln w="9525">
              <a:solidFill>
                <a:schemeClr val="tx1"/>
              </a:solidFill>
              <a:prstDash val="lg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4" name="Line 44">
              <a:extLst>
                <a:ext uri="{FF2B5EF4-FFF2-40B4-BE49-F238E27FC236}">
                  <a16:creationId xmlns:a16="http://schemas.microsoft.com/office/drawing/2014/main" id="{0D5C8E0A-A81C-49E8-89B4-FF43C6633D85}"/>
                </a:ext>
              </a:extLst>
            </p:cNvPr>
            <p:cNvSpPr>
              <a:spLocks noChangeShapeType="1"/>
            </p:cNvSpPr>
            <p:nvPr/>
          </p:nvSpPr>
          <p:spPr bwMode="auto">
            <a:xfrm>
              <a:off x="1776" y="768"/>
              <a:ext cx="0" cy="528"/>
            </a:xfrm>
            <a:prstGeom prst="line">
              <a:avLst/>
            </a:prstGeom>
            <a:noFill/>
            <a:ln w="9525">
              <a:solidFill>
                <a:schemeClr val="tx1"/>
              </a:solidFill>
              <a:prstDash val="lg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pic>
        <p:nvPicPr>
          <p:cNvPr id="125" name="Picture 6" descr="anticompt_spectr">
            <a:extLst>
              <a:ext uri="{FF2B5EF4-FFF2-40B4-BE49-F238E27FC236}">
                <a16:creationId xmlns:a16="http://schemas.microsoft.com/office/drawing/2014/main" id="{289F28A6-A698-4F77-B1E6-36D18CD69930}"/>
              </a:ext>
            </a:extLst>
          </p:cNvPr>
          <p:cNvPicPr>
            <a:picLocks noChangeAspect="1" noChangeArrowheads="1"/>
          </p:cNvPicPr>
          <p:nvPr/>
        </p:nvPicPr>
        <p:blipFill rotWithShape="1">
          <a:blip r:embed="rId34">
            <a:extLst>
              <a:ext uri="{28A0092B-C50C-407E-A947-70E740481C1C}">
                <a14:useLocalDpi xmlns:a14="http://schemas.microsoft.com/office/drawing/2010/main" val="0"/>
              </a:ext>
            </a:extLst>
          </a:blip>
          <a:srcRect l="1839" t="5108" r="6131" b="2129"/>
          <a:stretch/>
        </p:blipFill>
        <p:spPr bwMode="auto">
          <a:xfrm>
            <a:off x="7920418" y="387465"/>
            <a:ext cx="4206826" cy="29940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98732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96"/>
                                        </p:tgtEl>
                                        <p:attrNameLst>
                                          <p:attrName>style.visibility</p:attrName>
                                        </p:attrNameLst>
                                      </p:cBhvr>
                                      <p:to>
                                        <p:strVal val="visible"/>
                                      </p:to>
                                    </p:set>
                                    <p:animEffect transition="in" filter="wipe(left)">
                                      <p:cBhvr>
                                        <p:cTn id="7" dur="500"/>
                                        <p:tgtEl>
                                          <p:spTgt spid="9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85"/>
                                        </p:tgtEl>
                                        <p:attrNameLst>
                                          <p:attrName>style.visibility</p:attrName>
                                        </p:attrNameLst>
                                      </p:cBhvr>
                                      <p:to>
                                        <p:strVal val="visible"/>
                                      </p:to>
                                    </p:set>
                                    <p:animEffect transition="in" filter="wipe(left)">
                                      <p:cBhvr>
                                        <p:cTn id="12" dur="500"/>
                                        <p:tgtEl>
                                          <p:spTgt spid="8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12"/>
                                        </p:tgtEl>
                                        <p:attrNameLst>
                                          <p:attrName>style.visibility</p:attrName>
                                        </p:attrNameLst>
                                      </p:cBhvr>
                                      <p:to>
                                        <p:strVal val="visible"/>
                                      </p:to>
                                    </p:set>
                                    <p:animEffect transition="in" filter="wipe(left)">
                                      <p:cBhvr>
                                        <p:cTn id="17" dur="500"/>
                                        <p:tgtEl>
                                          <p:spTgt spid="1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91F4F6D-94C8-442F-BB22-68C900A8EF7A}"/>
              </a:ext>
            </a:extLst>
          </p:cNvPr>
          <p:cNvSpPr>
            <a:spLocks noGrp="1"/>
          </p:cNvSpPr>
          <p:nvPr>
            <p:ph idx="13"/>
          </p:nvPr>
        </p:nvSpPr>
        <p:spPr>
          <a:solidFill>
            <a:schemeClr val="bg1">
              <a:lumMod val="95000"/>
            </a:schemeClr>
          </a:solidFill>
        </p:spPr>
        <p:txBody>
          <a:bodyPr>
            <a:normAutofit fontScale="92500" lnSpcReduction="10000"/>
          </a:bodyPr>
          <a:lstStyle/>
          <a:p>
            <a:r>
              <a:rPr lang="zh-CN" altLang="en-US" dirty="0"/>
              <a:t>第十二章 辐射测量方法</a:t>
            </a:r>
          </a:p>
        </p:txBody>
      </p:sp>
      <p:sp>
        <p:nvSpPr>
          <p:cNvPr id="3" name="内容占位符 2">
            <a:extLst>
              <a:ext uri="{FF2B5EF4-FFF2-40B4-BE49-F238E27FC236}">
                <a16:creationId xmlns:a16="http://schemas.microsoft.com/office/drawing/2014/main" id="{A75CAED3-680C-4758-9290-D7F83464047C}"/>
              </a:ext>
            </a:extLst>
          </p:cNvPr>
          <p:cNvSpPr>
            <a:spLocks noGrp="1"/>
          </p:cNvSpPr>
          <p:nvPr>
            <p:ph idx="14"/>
          </p:nvPr>
        </p:nvSpPr>
        <p:spPr>
          <a:solidFill>
            <a:schemeClr val="accent6">
              <a:lumMod val="20000"/>
              <a:lumOff val="80000"/>
            </a:schemeClr>
          </a:solidFill>
          <a:ln>
            <a:solidFill>
              <a:schemeClr val="bg1"/>
            </a:solidFill>
          </a:ln>
          <a:effectLst>
            <a:outerShdw blurRad="50800" dist="38100" dir="5400000" algn="t" rotWithShape="0">
              <a:prstClr val="black">
                <a:alpha val="40000"/>
              </a:prstClr>
            </a:outerShdw>
          </a:effectLst>
        </p:spPr>
        <p:txBody>
          <a:bodyPr vert="horz" lIns="91440" tIns="45720" rIns="91440" bIns="45720" rtlCol="0">
            <a:normAutofit fontScale="92500" lnSpcReduction="10000"/>
          </a:bodyPr>
          <a:lstStyle/>
          <a:p>
            <a:r>
              <a:rPr lang="en-US" altLang="zh-CN" dirty="0"/>
              <a:t>12.3 </a:t>
            </a:r>
            <a:r>
              <a:rPr lang="zh-CN" altLang="en-US" dirty="0"/>
              <a:t>能量测量</a:t>
            </a:r>
          </a:p>
        </p:txBody>
      </p:sp>
      <p:sp>
        <p:nvSpPr>
          <p:cNvPr id="4" name="内容占位符 3">
            <a:extLst>
              <a:ext uri="{FF2B5EF4-FFF2-40B4-BE49-F238E27FC236}">
                <a16:creationId xmlns:a16="http://schemas.microsoft.com/office/drawing/2014/main" id="{8CB15751-05D1-4CAC-9F8C-D89B3F972815}"/>
              </a:ext>
            </a:extLst>
          </p:cNvPr>
          <p:cNvSpPr>
            <a:spLocks noGrp="1"/>
          </p:cNvSpPr>
          <p:nvPr>
            <p:ph idx="15"/>
          </p:nvPr>
        </p:nvSpPr>
        <p:spPr>
          <a:xfrm>
            <a:off x="5170096" y="1"/>
            <a:ext cx="1516454" cy="284671"/>
          </a:xfrm>
          <a:solidFill>
            <a:schemeClr val="accent4">
              <a:lumMod val="20000"/>
              <a:lumOff val="80000"/>
            </a:schemeClr>
          </a:solidFill>
        </p:spPr>
        <p:txBody>
          <a:bodyPr>
            <a:normAutofit fontScale="92500" lnSpcReduction="10000"/>
          </a:bodyPr>
          <a:lstStyle/>
          <a:p>
            <a:r>
              <a:rPr lang="zh-CN" altLang="en-US" dirty="0"/>
              <a:t>四</a:t>
            </a:r>
            <a:r>
              <a:rPr lang="en-US" altLang="zh-CN" dirty="0"/>
              <a:t>. </a:t>
            </a:r>
            <a:r>
              <a:rPr lang="el-GR" altLang="zh-CN" dirty="0"/>
              <a:t>γ</a:t>
            </a:r>
            <a:r>
              <a:rPr lang="zh-CN" altLang="en-US" dirty="0"/>
              <a:t>能谱装置</a:t>
            </a:r>
          </a:p>
        </p:txBody>
      </p:sp>
      <p:sp>
        <p:nvSpPr>
          <p:cNvPr id="6" name="内容占位符 5">
            <a:extLst>
              <a:ext uri="{FF2B5EF4-FFF2-40B4-BE49-F238E27FC236}">
                <a16:creationId xmlns:a16="http://schemas.microsoft.com/office/drawing/2014/main" id="{225DD959-7233-4906-B0F2-40D0DD5DFFD4}"/>
              </a:ext>
            </a:extLst>
          </p:cNvPr>
          <p:cNvSpPr>
            <a:spLocks noGrp="1"/>
          </p:cNvSpPr>
          <p:nvPr>
            <p:ph idx="16"/>
          </p:nvPr>
        </p:nvSpPr>
        <p:spPr>
          <a:xfrm>
            <a:off x="6722493" y="1"/>
            <a:ext cx="5469506" cy="284671"/>
          </a:xfrm>
          <a:solidFill>
            <a:srgbClr val="FFFF00"/>
          </a:solidFill>
        </p:spPr>
        <p:txBody>
          <a:bodyPr>
            <a:normAutofit fontScale="92500" lnSpcReduction="10000"/>
          </a:bodyPr>
          <a:lstStyle/>
          <a:p>
            <a:r>
              <a:rPr lang="en-US" altLang="zh-CN" sz="1600" b="1" dirty="0">
                <a:solidFill>
                  <a:srgbClr val="0000FF"/>
                </a:solidFill>
                <a:latin typeface="Times New Roman" panose="02020603050405020304" pitchFamily="18" charset="0"/>
                <a:cs typeface="Times New Roman" panose="02020603050405020304" pitchFamily="18" charset="0"/>
              </a:rPr>
              <a:t>3. </a:t>
            </a:r>
            <a:r>
              <a:rPr lang="zh-CN" altLang="en-US" sz="1600" b="1" dirty="0">
                <a:solidFill>
                  <a:srgbClr val="0000FF"/>
                </a:solidFill>
                <a:latin typeface="Times New Roman" panose="02020603050405020304" pitchFamily="18" charset="0"/>
                <a:cs typeface="Times New Roman" panose="02020603050405020304" pitchFamily="18" charset="0"/>
              </a:rPr>
              <a:t>康普顿谱仪（双晶谱仪）</a:t>
            </a:r>
          </a:p>
        </p:txBody>
      </p:sp>
      <p:sp>
        <p:nvSpPr>
          <p:cNvPr id="44" name="内容占位符 1">
            <a:extLst>
              <a:ext uri="{FF2B5EF4-FFF2-40B4-BE49-F238E27FC236}">
                <a16:creationId xmlns:a16="http://schemas.microsoft.com/office/drawing/2014/main" id="{79E8060A-4A2B-4192-82D6-E5B9B978CC1D}"/>
              </a:ext>
            </a:extLst>
          </p:cNvPr>
          <p:cNvSpPr txBox="1">
            <a:spLocks/>
          </p:cNvSpPr>
          <p:nvPr/>
        </p:nvSpPr>
        <p:spPr>
          <a:xfrm>
            <a:off x="0" y="1"/>
            <a:ext cx="2540481" cy="284671"/>
          </a:xfrm>
          <a:prstGeom prst="rect">
            <a:avLst/>
          </a:prstGeom>
          <a:solidFill>
            <a:schemeClr val="bg1">
              <a:lumMod val="95000"/>
            </a:schemeClr>
          </a:solidFill>
          <a:ln>
            <a:solidFill>
              <a:schemeClr val="bg1"/>
            </a:solidFill>
          </a:ln>
          <a:effectLst>
            <a:outerShdw blurRad="50800" dist="38100" dir="5400000" algn="t" rotWithShape="0">
              <a:prstClr val="black">
                <a:alpha val="40000"/>
              </a:prstClr>
            </a:outerShdw>
          </a:effectLst>
        </p:spPr>
        <p:txBody>
          <a:bodyPr vert="horz" lIns="91440" tIns="45720" rIns="91440" bIns="45720" rtlCol="0">
            <a:normAutofit fontScale="92500" lnSpcReduction="10000"/>
          </a:bodyPr>
          <a:lstStyle>
            <a:lvl1pPr marL="0" indent="0" algn="l" defTabSz="914400" rtl="0" eaLnBrk="1" latinLnBrk="0" hangingPunct="1">
              <a:lnSpc>
                <a:spcPct val="90000"/>
              </a:lnSpc>
              <a:spcBef>
                <a:spcPts val="1000"/>
              </a:spcBef>
              <a:buFontTx/>
              <a:buNone/>
              <a:defRPr sz="1600" kern="1200">
                <a:solidFill>
                  <a:schemeClr val="tx1"/>
                </a:solidFill>
                <a:latin typeface="华文楷体" panose="02010600040101010101" pitchFamily="2" charset="-122"/>
                <a:ea typeface="华文楷体" panose="02010600040101010101" pitchFamily="2" charset="-122"/>
                <a:cs typeface="+mn-cs"/>
              </a:defRPr>
            </a:lvl1pPr>
            <a:lvl2pPr marL="457200" indent="0" algn="l" defTabSz="914400" rtl="0" eaLnBrk="1" latinLnBrk="0" hangingPunct="1">
              <a:lnSpc>
                <a:spcPct val="90000"/>
              </a:lnSpc>
              <a:spcBef>
                <a:spcPts val="500"/>
              </a:spcBef>
              <a:buFontTx/>
              <a:buNone/>
              <a:defRPr sz="2400" kern="1200">
                <a:solidFill>
                  <a:schemeClr val="tx1"/>
                </a:solidFill>
                <a:latin typeface="华文宋体" panose="02010600040101010101" pitchFamily="2" charset="-122"/>
                <a:ea typeface="华文宋体" panose="02010600040101010101" pitchFamily="2" charset="-122"/>
                <a:cs typeface="+mn-cs"/>
              </a:defRPr>
            </a:lvl2pPr>
            <a:lvl3pPr marL="914400" indent="0" algn="l" defTabSz="914400" rtl="0" eaLnBrk="1" latinLnBrk="0" hangingPunct="1">
              <a:lnSpc>
                <a:spcPct val="90000"/>
              </a:lnSpc>
              <a:spcBef>
                <a:spcPts val="500"/>
              </a:spcBef>
              <a:buFontTx/>
              <a:buNone/>
              <a:defRPr sz="2000" kern="1200">
                <a:solidFill>
                  <a:schemeClr val="tx1"/>
                </a:solidFill>
                <a:latin typeface="华文宋体" panose="02010600040101010101" pitchFamily="2" charset="-122"/>
                <a:ea typeface="华文宋体" panose="02010600040101010101" pitchFamily="2" charset="-122"/>
                <a:cs typeface="+mn-cs"/>
              </a:defRPr>
            </a:lvl3pPr>
            <a:lvl4pPr marL="1371600" indent="0" algn="l" defTabSz="914400" rtl="0" eaLnBrk="1" latinLnBrk="0" hangingPunct="1">
              <a:lnSpc>
                <a:spcPct val="90000"/>
              </a:lnSpc>
              <a:spcBef>
                <a:spcPts val="500"/>
              </a:spcBef>
              <a:buFontTx/>
              <a:buNone/>
              <a:defRPr sz="1800" kern="1200">
                <a:solidFill>
                  <a:schemeClr val="tx1"/>
                </a:solidFill>
                <a:latin typeface="华文宋体" panose="02010600040101010101" pitchFamily="2" charset="-122"/>
                <a:ea typeface="华文宋体" panose="02010600040101010101" pitchFamily="2" charset="-122"/>
                <a:cs typeface="+mn-cs"/>
              </a:defRPr>
            </a:lvl4pPr>
            <a:lvl5pPr marL="1828800" indent="0" algn="l" defTabSz="914400" rtl="0" eaLnBrk="1" latinLnBrk="0" hangingPunct="1">
              <a:lnSpc>
                <a:spcPct val="90000"/>
              </a:lnSpc>
              <a:spcBef>
                <a:spcPts val="500"/>
              </a:spcBef>
              <a:buFontTx/>
              <a:buNone/>
              <a:defRPr sz="1800" kern="1200">
                <a:solidFill>
                  <a:schemeClr val="tx1"/>
                </a:solidFill>
                <a:latin typeface="华文宋体" panose="02010600040101010101" pitchFamily="2" charset="-122"/>
                <a:ea typeface="华文宋体" panose="0201060004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a:t>第十二章 辐射测量方法</a:t>
            </a:r>
            <a:endParaRPr lang="zh-CN" altLang="en-US" dirty="0"/>
          </a:p>
        </p:txBody>
      </p:sp>
      <p:sp>
        <p:nvSpPr>
          <p:cNvPr id="45" name="内容占位符 2">
            <a:extLst>
              <a:ext uri="{FF2B5EF4-FFF2-40B4-BE49-F238E27FC236}">
                <a16:creationId xmlns:a16="http://schemas.microsoft.com/office/drawing/2014/main" id="{11DF1F41-7DC1-47AE-81FF-C5336CE81A0E}"/>
              </a:ext>
            </a:extLst>
          </p:cNvPr>
          <p:cNvSpPr txBox="1">
            <a:spLocks/>
          </p:cNvSpPr>
          <p:nvPr/>
        </p:nvSpPr>
        <p:spPr>
          <a:xfrm>
            <a:off x="2540483" y="1"/>
            <a:ext cx="2593670" cy="284671"/>
          </a:xfrm>
          <a:prstGeom prst="rect">
            <a:avLst/>
          </a:prstGeom>
          <a:solidFill>
            <a:schemeClr val="accent6">
              <a:lumMod val="20000"/>
              <a:lumOff val="80000"/>
            </a:schemeClr>
          </a:solidFill>
          <a:ln>
            <a:solidFill>
              <a:schemeClr val="bg1"/>
            </a:solidFill>
          </a:ln>
          <a:effectLst>
            <a:outerShdw blurRad="50800" dist="38100" dir="5400000" algn="t" rotWithShape="0">
              <a:prstClr val="black">
                <a:alpha val="40000"/>
              </a:prstClr>
            </a:outerShdw>
          </a:effectLst>
        </p:spPr>
        <p:txBody>
          <a:bodyPr vert="horz" lIns="91440" tIns="45720" rIns="91440" bIns="45720" rtlCol="0">
            <a:normAutofit fontScale="92500" lnSpcReduction="10000"/>
          </a:bodyPr>
          <a:lstStyle>
            <a:lvl1pPr marL="0" indent="0" algn="l" defTabSz="914400" rtl="0" eaLnBrk="1" latinLnBrk="0" hangingPunct="1">
              <a:lnSpc>
                <a:spcPct val="90000"/>
              </a:lnSpc>
              <a:spcBef>
                <a:spcPts val="1000"/>
              </a:spcBef>
              <a:buFontTx/>
              <a:buNone/>
              <a:defRPr sz="1600" kern="1200">
                <a:solidFill>
                  <a:schemeClr val="tx1"/>
                </a:solidFill>
                <a:latin typeface="华文楷体" panose="02010600040101010101" pitchFamily="2" charset="-122"/>
                <a:ea typeface="华文楷体" panose="02010600040101010101" pitchFamily="2" charset="-122"/>
                <a:cs typeface="+mn-cs"/>
              </a:defRPr>
            </a:lvl1pPr>
            <a:lvl2pPr marL="457200" indent="0" algn="l" defTabSz="914400" rtl="0" eaLnBrk="1" latinLnBrk="0" hangingPunct="1">
              <a:lnSpc>
                <a:spcPct val="90000"/>
              </a:lnSpc>
              <a:spcBef>
                <a:spcPts val="500"/>
              </a:spcBef>
              <a:buFontTx/>
              <a:buNone/>
              <a:defRPr sz="2400" kern="1200">
                <a:solidFill>
                  <a:schemeClr val="tx1"/>
                </a:solidFill>
                <a:latin typeface="华文宋体" panose="02010600040101010101" pitchFamily="2" charset="-122"/>
                <a:ea typeface="华文宋体" panose="02010600040101010101" pitchFamily="2" charset="-122"/>
                <a:cs typeface="+mn-cs"/>
              </a:defRPr>
            </a:lvl2pPr>
            <a:lvl3pPr marL="914400" indent="0" algn="l" defTabSz="914400" rtl="0" eaLnBrk="1" latinLnBrk="0" hangingPunct="1">
              <a:lnSpc>
                <a:spcPct val="90000"/>
              </a:lnSpc>
              <a:spcBef>
                <a:spcPts val="500"/>
              </a:spcBef>
              <a:buFontTx/>
              <a:buNone/>
              <a:defRPr sz="2000" kern="1200">
                <a:solidFill>
                  <a:schemeClr val="tx1"/>
                </a:solidFill>
                <a:latin typeface="华文宋体" panose="02010600040101010101" pitchFamily="2" charset="-122"/>
                <a:ea typeface="华文宋体" panose="02010600040101010101" pitchFamily="2" charset="-122"/>
                <a:cs typeface="+mn-cs"/>
              </a:defRPr>
            </a:lvl3pPr>
            <a:lvl4pPr marL="1371600" indent="0" algn="l" defTabSz="914400" rtl="0" eaLnBrk="1" latinLnBrk="0" hangingPunct="1">
              <a:lnSpc>
                <a:spcPct val="90000"/>
              </a:lnSpc>
              <a:spcBef>
                <a:spcPts val="500"/>
              </a:spcBef>
              <a:buFontTx/>
              <a:buNone/>
              <a:defRPr sz="1800" kern="1200">
                <a:solidFill>
                  <a:schemeClr val="tx1"/>
                </a:solidFill>
                <a:latin typeface="华文宋体" panose="02010600040101010101" pitchFamily="2" charset="-122"/>
                <a:ea typeface="华文宋体" panose="02010600040101010101" pitchFamily="2" charset="-122"/>
                <a:cs typeface="+mn-cs"/>
              </a:defRPr>
            </a:lvl4pPr>
            <a:lvl5pPr marL="1828800" indent="0" algn="l" defTabSz="914400" rtl="0" eaLnBrk="1" latinLnBrk="0" hangingPunct="1">
              <a:lnSpc>
                <a:spcPct val="90000"/>
              </a:lnSpc>
              <a:spcBef>
                <a:spcPts val="500"/>
              </a:spcBef>
              <a:buFontTx/>
              <a:buNone/>
              <a:defRPr sz="1800" kern="1200">
                <a:solidFill>
                  <a:schemeClr val="tx1"/>
                </a:solidFill>
                <a:latin typeface="华文宋体" panose="02010600040101010101" pitchFamily="2" charset="-122"/>
                <a:ea typeface="华文宋体" panose="0201060004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a:t>12.3 </a:t>
            </a:r>
            <a:r>
              <a:rPr lang="zh-CN" altLang="en-US"/>
              <a:t>能量测量</a:t>
            </a:r>
            <a:endParaRPr lang="zh-CN" altLang="en-US" dirty="0"/>
          </a:p>
        </p:txBody>
      </p:sp>
      <p:sp>
        <p:nvSpPr>
          <p:cNvPr id="46" name="内容占位符 3">
            <a:extLst>
              <a:ext uri="{FF2B5EF4-FFF2-40B4-BE49-F238E27FC236}">
                <a16:creationId xmlns:a16="http://schemas.microsoft.com/office/drawing/2014/main" id="{159A1D43-D256-4D03-A316-217A527F0537}"/>
              </a:ext>
            </a:extLst>
          </p:cNvPr>
          <p:cNvSpPr txBox="1">
            <a:spLocks/>
          </p:cNvSpPr>
          <p:nvPr/>
        </p:nvSpPr>
        <p:spPr>
          <a:xfrm>
            <a:off x="5170096" y="1"/>
            <a:ext cx="1516454" cy="284671"/>
          </a:xfrm>
          <a:prstGeom prst="rect">
            <a:avLst/>
          </a:prstGeom>
          <a:solidFill>
            <a:schemeClr val="accent4">
              <a:lumMod val="20000"/>
              <a:lumOff val="80000"/>
            </a:schemeClr>
          </a:solidFill>
          <a:ln>
            <a:solidFill>
              <a:schemeClr val="bg1"/>
            </a:solidFill>
          </a:ln>
          <a:effectLst>
            <a:outerShdw blurRad="50800" dist="38100" dir="5400000" algn="t" rotWithShape="0">
              <a:prstClr val="black">
                <a:alpha val="40000"/>
              </a:prstClr>
            </a:outerShdw>
          </a:effectLst>
        </p:spPr>
        <p:txBody>
          <a:bodyPr vert="horz" lIns="91440" tIns="45720" rIns="91440" bIns="45720" rtlCol="0">
            <a:normAutofit fontScale="92500" lnSpcReduction="10000"/>
          </a:bodyPr>
          <a:lstStyle>
            <a:lvl1pPr marL="0" indent="0" algn="l" defTabSz="914400" rtl="0" eaLnBrk="1" latinLnBrk="0" hangingPunct="1">
              <a:lnSpc>
                <a:spcPct val="90000"/>
              </a:lnSpc>
              <a:spcBef>
                <a:spcPts val="1000"/>
              </a:spcBef>
              <a:buFontTx/>
              <a:buNone/>
              <a:defRPr sz="1600" kern="1200">
                <a:solidFill>
                  <a:schemeClr val="tx1"/>
                </a:solidFill>
                <a:latin typeface="华文楷体" panose="02010600040101010101" pitchFamily="2" charset="-122"/>
                <a:ea typeface="华文楷体" panose="02010600040101010101" pitchFamily="2" charset="-122"/>
                <a:cs typeface="+mn-cs"/>
              </a:defRPr>
            </a:lvl1pPr>
            <a:lvl2pPr marL="457200" indent="0" algn="l" defTabSz="914400" rtl="0" eaLnBrk="1" latinLnBrk="0" hangingPunct="1">
              <a:lnSpc>
                <a:spcPct val="90000"/>
              </a:lnSpc>
              <a:spcBef>
                <a:spcPts val="500"/>
              </a:spcBef>
              <a:buFontTx/>
              <a:buNone/>
              <a:defRPr sz="2400" kern="1200">
                <a:solidFill>
                  <a:schemeClr val="tx1"/>
                </a:solidFill>
                <a:latin typeface="华文宋体" panose="02010600040101010101" pitchFamily="2" charset="-122"/>
                <a:ea typeface="华文宋体" panose="02010600040101010101" pitchFamily="2" charset="-122"/>
                <a:cs typeface="+mn-cs"/>
              </a:defRPr>
            </a:lvl2pPr>
            <a:lvl3pPr marL="914400" indent="0" algn="l" defTabSz="914400" rtl="0" eaLnBrk="1" latinLnBrk="0" hangingPunct="1">
              <a:lnSpc>
                <a:spcPct val="90000"/>
              </a:lnSpc>
              <a:spcBef>
                <a:spcPts val="500"/>
              </a:spcBef>
              <a:buFontTx/>
              <a:buNone/>
              <a:defRPr sz="2000" kern="1200">
                <a:solidFill>
                  <a:schemeClr val="tx1"/>
                </a:solidFill>
                <a:latin typeface="华文宋体" panose="02010600040101010101" pitchFamily="2" charset="-122"/>
                <a:ea typeface="华文宋体" panose="02010600040101010101" pitchFamily="2" charset="-122"/>
                <a:cs typeface="+mn-cs"/>
              </a:defRPr>
            </a:lvl3pPr>
            <a:lvl4pPr marL="1371600" indent="0" algn="l" defTabSz="914400" rtl="0" eaLnBrk="1" latinLnBrk="0" hangingPunct="1">
              <a:lnSpc>
                <a:spcPct val="90000"/>
              </a:lnSpc>
              <a:spcBef>
                <a:spcPts val="500"/>
              </a:spcBef>
              <a:buFontTx/>
              <a:buNone/>
              <a:defRPr sz="1800" kern="1200">
                <a:solidFill>
                  <a:schemeClr val="tx1"/>
                </a:solidFill>
                <a:latin typeface="华文宋体" panose="02010600040101010101" pitchFamily="2" charset="-122"/>
                <a:ea typeface="华文宋体" panose="02010600040101010101" pitchFamily="2" charset="-122"/>
                <a:cs typeface="+mn-cs"/>
              </a:defRPr>
            </a:lvl4pPr>
            <a:lvl5pPr marL="1828800" indent="0" algn="l" defTabSz="914400" rtl="0" eaLnBrk="1" latinLnBrk="0" hangingPunct="1">
              <a:lnSpc>
                <a:spcPct val="90000"/>
              </a:lnSpc>
              <a:spcBef>
                <a:spcPts val="500"/>
              </a:spcBef>
              <a:buFontTx/>
              <a:buNone/>
              <a:defRPr sz="1800" kern="1200">
                <a:solidFill>
                  <a:schemeClr val="tx1"/>
                </a:solidFill>
                <a:latin typeface="华文宋体" panose="02010600040101010101" pitchFamily="2" charset="-122"/>
                <a:ea typeface="华文宋体" panose="0201060004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a:t>四</a:t>
            </a:r>
            <a:r>
              <a:rPr lang="en-US" altLang="zh-CN"/>
              <a:t>. </a:t>
            </a:r>
            <a:r>
              <a:rPr lang="el-GR" altLang="zh-CN"/>
              <a:t>γ</a:t>
            </a:r>
            <a:r>
              <a:rPr lang="zh-CN" altLang="en-US"/>
              <a:t>能谱装置</a:t>
            </a:r>
            <a:endParaRPr lang="zh-CN" altLang="en-US" dirty="0"/>
          </a:p>
        </p:txBody>
      </p:sp>
      <p:sp>
        <p:nvSpPr>
          <p:cNvPr id="47" name="内容占位符 5">
            <a:extLst>
              <a:ext uri="{FF2B5EF4-FFF2-40B4-BE49-F238E27FC236}">
                <a16:creationId xmlns:a16="http://schemas.microsoft.com/office/drawing/2014/main" id="{EDFE67C6-2309-4134-ABE7-C78F6ABE0D66}"/>
              </a:ext>
            </a:extLst>
          </p:cNvPr>
          <p:cNvSpPr txBox="1">
            <a:spLocks/>
          </p:cNvSpPr>
          <p:nvPr/>
        </p:nvSpPr>
        <p:spPr>
          <a:xfrm>
            <a:off x="6722493" y="1"/>
            <a:ext cx="5469506" cy="284671"/>
          </a:xfrm>
          <a:prstGeom prst="rect">
            <a:avLst/>
          </a:prstGeom>
          <a:solidFill>
            <a:srgbClr val="FFFF00"/>
          </a:solidFill>
          <a:ln>
            <a:solidFill>
              <a:schemeClr val="bg1"/>
            </a:solidFill>
          </a:ln>
          <a:effectLst>
            <a:outerShdw blurRad="50800" dist="38100" dir="5400000" algn="t" rotWithShape="0">
              <a:prstClr val="black">
                <a:alpha val="40000"/>
              </a:prstClr>
            </a:outerShdw>
          </a:effectLst>
        </p:spPr>
        <p:txBody>
          <a:bodyPr vert="horz" lIns="91440" tIns="45720" rIns="91440" bIns="45720" rtlCol="0">
            <a:normAutofit fontScale="92500" lnSpcReduction="10000"/>
          </a:bodyPr>
          <a:lstStyle>
            <a:lvl1pPr marL="0" indent="0" algn="l" defTabSz="914400" rtl="0" eaLnBrk="1" latinLnBrk="0" hangingPunct="1">
              <a:lnSpc>
                <a:spcPct val="90000"/>
              </a:lnSpc>
              <a:spcBef>
                <a:spcPts val="1000"/>
              </a:spcBef>
              <a:buFontTx/>
              <a:buNone/>
              <a:defRPr sz="1600" kern="1200">
                <a:solidFill>
                  <a:schemeClr val="tx1"/>
                </a:solidFill>
                <a:latin typeface="华文楷体" panose="02010600040101010101" pitchFamily="2" charset="-122"/>
                <a:ea typeface="华文楷体" panose="02010600040101010101" pitchFamily="2" charset="-122"/>
                <a:cs typeface="+mn-cs"/>
              </a:defRPr>
            </a:lvl1pPr>
            <a:lvl2pPr marL="457200" indent="0" algn="l" defTabSz="914400" rtl="0" eaLnBrk="1" latinLnBrk="0" hangingPunct="1">
              <a:lnSpc>
                <a:spcPct val="90000"/>
              </a:lnSpc>
              <a:spcBef>
                <a:spcPts val="500"/>
              </a:spcBef>
              <a:buFontTx/>
              <a:buNone/>
              <a:defRPr sz="2400" kern="1200">
                <a:solidFill>
                  <a:schemeClr val="tx1"/>
                </a:solidFill>
                <a:latin typeface="华文宋体" panose="02010600040101010101" pitchFamily="2" charset="-122"/>
                <a:ea typeface="华文宋体" panose="02010600040101010101" pitchFamily="2" charset="-122"/>
                <a:cs typeface="+mn-cs"/>
              </a:defRPr>
            </a:lvl2pPr>
            <a:lvl3pPr marL="914400" indent="0" algn="l" defTabSz="914400" rtl="0" eaLnBrk="1" latinLnBrk="0" hangingPunct="1">
              <a:lnSpc>
                <a:spcPct val="90000"/>
              </a:lnSpc>
              <a:spcBef>
                <a:spcPts val="500"/>
              </a:spcBef>
              <a:buFontTx/>
              <a:buNone/>
              <a:defRPr sz="2000" kern="1200">
                <a:solidFill>
                  <a:schemeClr val="tx1"/>
                </a:solidFill>
                <a:latin typeface="华文宋体" panose="02010600040101010101" pitchFamily="2" charset="-122"/>
                <a:ea typeface="华文宋体" panose="02010600040101010101" pitchFamily="2" charset="-122"/>
                <a:cs typeface="+mn-cs"/>
              </a:defRPr>
            </a:lvl3pPr>
            <a:lvl4pPr marL="1371600" indent="0" algn="l" defTabSz="914400" rtl="0" eaLnBrk="1" latinLnBrk="0" hangingPunct="1">
              <a:lnSpc>
                <a:spcPct val="90000"/>
              </a:lnSpc>
              <a:spcBef>
                <a:spcPts val="500"/>
              </a:spcBef>
              <a:buFontTx/>
              <a:buNone/>
              <a:defRPr sz="1800" kern="1200">
                <a:solidFill>
                  <a:schemeClr val="tx1"/>
                </a:solidFill>
                <a:latin typeface="华文宋体" panose="02010600040101010101" pitchFamily="2" charset="-122"/>
                <a:ea typeface="华文宋体" panose="02010600040101010101" pitchFamily="2" charset="-122"/>
                <a:cs typeface="+mn-cs"/>
              </a:defRPr>
            </a:lvl4pPr>
            <a:lvl5pPr marL="1828800" indent="0" algn="l" defTabSz="914400" rtl="0" eaLnBrk="1" latinLnBrk="0" hangingPunct="1">
              <a:lnSpc>
                <a:spcPct val="90000"/>
              </a:lnSpc>
              <a:spcBef>
                <a:spcPts val="500"/>
              </a:spcBef>
              <a:buFontTx/>
              <a:buNone/>
              <a:defRPr sz="1800" kern="1200">
                <a:solidFill>
                  <a:schemeClr val="tx1"/>
                </a:solidFill>
                <a:latin typeface="华文宋体" panose="02010600040101010101" pitchFamily="2" charset="-122"/>
                <a:ea typeface="华文宋体" panose="0201060004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b="1">
                <a:solidFill>
                  <a:srgbClr val="0000FF"/>
                </a:solidFill>
                <a:latin typeface="Times New Roman" panose="02020603050405020304" pitchFamily="18" charset="0"/>
                <a:cs typeface="Times New Roman" panose="02020603050405020304" pitchFamily="18" charset="0"/>
              </a:rPr>
              <a:t>3. </a:t>
            </a:r>
            <a:r>
              <a:rPr lang="zh-CN" altLang="en-US" b="1">
                <a:solidFill>
                  <a:srgbClr val="0000FF"/>
                </a:solidFill>
                <a:latin typeface="Times New Roman" panose="02020603050405020304" pitchFamily="18" charset="0"/>
                <a:cs typeface="Times New Roman" panose="02020603050405020304" pitchFamily="18" charset="0"/>
              </a:rPr>
              <a:t>康普顿谱仪（双晶谱仪）</a:t>
            </a:r>
            <a:endParaRPr lang="zh-CN" altLang="en-US" b="1" dirty="0">
              <a:solidFill>
                <a:srgbClr val="0000FF"/>
              </a:solidFill>
              <a:latin typeface="Times New Roman" panose="02020603050405020304" pitchFamily="18" charset="0"/>
              <a:cs typeface="Times New Roman" panose="02020603050405020304" pitchFamily="18" charset="0"/>
            </a:endParaRPr>
          </a:p>
        </p:txBody>
      </p:sp>
      <p:grpSp>
        <p:nvGrpSpPr>
          <p:cNvPr id="48" name="Group 3">
            <a:extLst>
              <a:ext uri="{FF2B5EF4-FFF2-40B4-BE49-F238E27FC236}">
                <a16:creationId xmlns:a16="http://schemas.microsoft.com/office/drawing/2014/main" id="{CEDF68B5-442D-4556-85BA-E315E9A61F2B}"/>
              </a:ext>
            </a:extLst>
          </p:cNvPr>
          <p:cNvGrpSpPr>
            <a:grpSpLocks/>
          </p:cNvGrpSpPr>
          <p:nvPr/>
        </p:nvGrpSpPr>
        <p:grpSpPr bwMode="auto">
          <a:xfrm>
            <a:off x="225017" y="436601"/>
            <a:ext cx="5473847" cy="2573338"/>
            <a:chOff x="1054" y="1440"/>
            <a:chExt cx="4370" cy="2054"/>
          </a:xfrm>
        </p:grpSpPr>
        <p:grpSp>
          <p:nvGrpSpPr>
            <p:cNvPr id="49" name="Group 4">
              <a:extLst>
                <a:ext uri="{FF2B5EF4-FFF2-40B4-BE49-F238E27FC236}">
                  <a16:creationId xmlns:a16="http://schemas.microsoft.com/office/drawing/2014/main" id="{156D23D1-EEB0-459F-B384-5457796D81AC}"/>
                </a:ext>
              </a:extLst>
            </p:cNvPr>
            <p:cNvGrpSpPr>
              <a:grpSpLocks/>
            </p:cNvGrpSpPr>
            <p:nvPr/>
          </p:nvGrpSpPr>
          <p:grpSpPr bwMode="auto">
            <a:xfrm>
              <a:off x="2688" y="1440"/>
              <a:ext cx="2736" cy="480"/>
              <a:chOff x="2352" y="1680"/>
              <a:chExt cx="2736" cy="480"/>
            </a:xfrm>
          </p:grpSpPr>
          <p:sp>
            <p:nvSpPr>
              <p:cNvPr id="76" name="Rectangle 5">
                <a:extLst>
                  <a:ext uri="{FF2B5EF4-FFF2-40B4-BE49-F238E27FC236}">
                    <a16:creationId xmlns:a16="http://schemas.microsoft.com/office/drawing/2014/main" id="{C058D978-4F1C-45FB-8EE5-DEE9812028FF}"/>
                  </a:ext>
                </a:extLst>
              </p:cNvPr>
              <p:cNvSpPr>
                <a:spLocks noChangeArrowheads="1"/>
              </p:cNvSpPr>
              <p:nvPr/>
            </p:nvSpPr>
            <p:spPr bwMode="auto">
              <a:xfrm>
                <a:off x="4080" y="1680"/>
                <a:ext cx="1008" cy="480"/>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77" name="Object 6">
                <a:extLst>
                  <a:ext uri="{FF2B5EF4-FFF2-40B4-BE49-F238E27FC236}">
                    <a16:creationId xmlns:a16="http://schemas.microsoft.com/office/drawing/2014/main" id="{12A780E6-57D7-4FFF-9055-4B32E6CF9904}"/>
                  </a:ext>
                </a:extLst>
              </p:cNvPr>
              <p:cNvGraphicFramePr>
                <a:graphicFrameLocks noChangeAspect="1"/>
              </p:cNvGraphicFramePr>
              <p:nvPr/>
            </p:nvGraphicFramePr>
            <p:xfrm>
              <a:off x="4331" y="1785"/>
              <a:ext cx="487" cy="220"/>
            </p:xfrm>
            <a:graphic>
              <a:graphicData uri="http://schemas.openxmlformats.org/presentationml/2006/ole">
                <mc:AlternateContent xmlns:mc="http://schemas.openxmlformats.org/markup-compatibility/2006">
                  <mc:Choice xmlns:v="urn:schemas-microsoft-com:vml" Requires="v">
                    <p:oleObj spid="_x0000_s504856" name="Equation" r:id="rId3" imgW="333344" imgH="123930" progId="Equation.DSMT4">
                      <p:embed/>
                    </p:oleObj>
                  </mc:Choice>
                  <mc:Fallback>
                    <p:oleObj name="Equation" r:id="rId3" imgW="333344" imgH="123930" progId="Equation.DSMT4">
                      <p:embed/>
                      <p:pic>
                        <p:nvPicPr>
                          <p:cNvPr id="77" name="Object 6">
                            <a:extLst>
                              <a:ext uri="{FF2B5EF4-FFF2-40B4-BE49-F238E27FC236}">
                                <a16:creationId xmlns:a16="http://schemas.microsoft.com/office/drawing/2014/main" id="{12A780E6-57D7-4FFF-9055-4B32E6CF99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31" y="1785"/>
                            <a:ext cx="487" cy="220"/>
                          </a:xfrm>
                          <a:prstGeom prst="rect">
                            <a:avLst/>
                          </a:prstGeom>
                          <a:noFill/>
                          <a:ln>
                            <a:noFill/>
                          </a:ln>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8" name="Line 7">
                <a:extLst>
                  <a:ext uri="{FF2B5EF4-FFF2-40B4-BE49-F238E27FC236}">
                    <a16:creationId xmlns:a16="http://schemas.microsoft.com/office/drawing/2014/main" id="{ED8BA6F8-65C1-411C-AA13-046600F3A057}"/>
                  </a:ext>
                </a:extLst>
              </p:cNvPr>
              <p:cNvSpPr>
                <a:spLocks noChangeShapeType="1"/>
              </p:cNvSpPr>
              <p:nvPr/>
            </p:nvSpPr>
            <p:spPr bwMode="auto">
              <a:xfrm>
                <a:off x="2352" y="1920"/>
                <a:ext cx="1728"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50" name="Rectangle 8">
              <a:extLst>
                <a:ext uri="{FF2B5EF4-FFF2-40B4-BE49-F238E27FC236}">
                  <a16:creationId xmlns:a16="http://schemas.microsoft.com/office/drawing/2014/main" id="{A7B3B70F-10B7-43A8-B7AE-F172048AA708}"/>
                </a:ext>
              </a:extLst>
            </p:cNvPr>
            <p:cNvSpPr>
              <a:spLocks noChangeArrowheads="1"/>
            </p:cNvSpPr>
            <p:nvPr/>
          </p:nvSpPr>
          <p:spPr bwMode="auto">
            <a:xfrm>
              <a:off x="1536" y="2304"/>
              <a:ext cx="336" cy="288"/>
            </a:xfrm>
            <a:prstGeom prst="rect">
              <a:avLst/>
            </a:prstGeom>
            <a:solidFill>
              <a:srgbClr val="66FF33"/>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51" name="Object 9">
              <a:extLst>
                <a:ext uri="{FF2B5EF4-FFF2-40B4-BE49-F238E27FC236}">
                  <a16:creationId xmlns:a16="http://schemas.microsoft.com/office/drawing/2014/main" id="{E148309E-E2EA-4D60-9F34-2D4D8412EDFF}"/>
                </a:ext>
              </a:extLst>
            </p:cNvPr>
            <p:cNvGraphicFramePr>
              <a:graphicFrameLocks noChangeAspect="1"/>
            </p:cNvGraphicFramePr>
            <p:nvPr/>
          </p:nvGraphicFramePr>
          <p:xfrm>
            <a:off x="1360" y="2021"/>
            <a:ext cx="447" cy="277"/>
          </p:xfrm>
          <a:graphic>
            <a:graphicData uri="http://schemas.openxmlformats.org/presentationml/2006/ole">
              <mc:AlternateContent xmlns:mc="http://schemas.openxmlformats.org/markup-compatibility/2006">
                <mc:Choice xmlns:v="urn:schemas-microsoft-com:vml" Requires="v">
                  <p:oleObj spid="_x0000_s504857" name="Equation" r:id="rId5" imgW="314435" imgH="171450" progId="Equation.DSMT4">
                    <p:embed/>
                  </p:oleObj>
                </mc:Choice>
                <mc:Fallback>
                  <p:oleObj name="Equation" r:id="rId5" imgW="314435" imgH="171450" progId="Equation.DSMT4">
                    <p:embed/>
                    <p:pic>
                      <p:nvPicPr>
                        <p:cNvPr id="51" name="Object 9">
                          <a:extLst>
                            <a:ext uri="{FF2B5EF4-FFF2-40B4-BE49-F238E27FC236}">
                              <a16:creationId xmlns:a16="http://schemas.microsoft.com/office/drawing/2014/main" id="{E148309E-E2EA-4D60-9F34-2D4D8412EDF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60" y="2021"/>
                          <a:ext cx="447" cy="277"/>
                        </a:xfrm>
                        <a:prstGeom prst="rect">
                          <a:avLst/>
                        </a:prstGeom>
                        <a:noFill/>
                        <a:ln>
                          <a:noFill/>
                        </a:ln>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2" name="Rectangle 10">
              <a:extLst>
                <a:ext uri="{FF2B5EF4-FFF2-40B4-BE49-F238E27FC236}">
                  <a16:creationId xmlns:a16="http://schemas.microsoft.com/office/drawing/2014/main" id="{34A72ADA-8F0C-4098-AB5D-EA867E136D0C}"/>
                </a:ext>
              </a:extLst>
            </p:cNvPr>
            <p:cNvSpPr>
              <a:spLocks noChangeArrowheads="1"/>
            </p:cNvSpPr>
            <p:nvPr/>
          </p:nvSpPr>
          <p:spPr bwMode="auto">
            <a:xfrm>
              <a:off x="2352" y="2304"/>
              <a:ext cx="528" cy="288"/>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53" name="Object 11">
              <a:extLst>
                <a:ext uri="{FF2B5EF4-FFF2-40B4-BE49-F238E27FC236}">
                  <a16:creationId xmlns:a16="http://schemas.microsoft.com/office/drawing/2014/main" id="{2FEE5E9E-78A3-40CB-AE99-B2E1EFE0B123}"/>
                </a:ext>
              </a:extLst>
            </p:cNvPr>
            <p:cNvGraphicFramePr>
              <a:graphicFrameLocks noChangeAspect="1"/>
            </p:cNvGraphicFramePr>
            <p:nvPr/>
          </p:nvGraphicFramePr>
          <p:xfrm>
            <a:off x="2366" y="2306"/>
            <a:ext cx="456" cy="197"/>
          </p:xfrm>
          <a:graphic>
            <a:graphicData uri="http://schemas.openxmlformats.org/presentationml/2006/ole">
              <mc:AlternateContent xmlns:mc="http://schemas.openxmlformats.org/markup-compatibility/2006">
                <mc:Choice xmlns:v="urn:schemas-microsoft-com:vml" Requires="v">
                  <p:oleObj spid="_x0000_s504858" name="Equation" r:id="rId7" imgW="323889" imgH="104760" progId="Equation.DSMT4">
                    <p:embed/>
                  </p:oleObj>
                </mc:Choice>
                <mc:Fallback>
                  <p:oleObj name="Equation" r:id="rId7" imgW="323889" imgH="104760" progId="Equation.DSMT4">
                    <p:embed/>
                    <p:pic>
                      <p:nvPicPr>
                        <p:cNvPr id="53" name="Object 11">
                          <a:extLst>
                            <a:ext uri="{FF2B5EF4-FFF2-40B4-BE49-F238E27FC236}">
                              <a16:creationId xmlns:a16="http://schemas.microsoft.com/office/drawing/2014/main" id="{2FEE5E9E-78A3-40CB-AE99-B2E1EFE0B12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366" y="2306"/>
                          <a:ext cx="456" cy="197"/>
                        </a:xfrm>
                        <a:prstGeom prst="rect">
                          <a:avLst/>
                        </a:prstGeom>
                        <a:noFill/>
                        <a:ln>
                          <a:noFill/>
                        </a:ln>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4" name="Line 12">
              <a:extLst>
                <a:ext uri="{FF2B5EF4-FFF2-40B4-BE49-F238E27FC236}">
                  <a16:creationId xmlns:a16="http://schemas.microsoft.com/office/drawing/2014/main" id="{A197BB0E-DA4D-455F-97A2-B4D731E0D8B5}"/>
                </a:ext>
              </a:extLst>
            </p:cNvPr>
            <p:cNvSpPr>
              <a:spLocks noChangeShapeType="1"/>
            </p:cNvSpPr>
            <p:nvPr/>
          </p:nvSpPr>
          <p:spPr bwMode="auto">
            <a:xfrm>
              <a:off x="1872" y="2448"/>
              <a:ext cx="480"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5" name="Line 13">
              <a:extLst>
                <a:ext uri="{FF2B5EF4-FFF2-40B4-BE49-F238E27FC236}">
                  <a16:creationId xmlns:a16="http://schemas.microsoft.com/office/drawing/2014/main" id="{35CEA612-F008-4CA1-9660-7BC0B5FAB813}"/>
                </a:ext>
              </a:extLst>
            </p:cNvPr>
            <p:cNvSpPr>
              <a:spLocks noChangeShapeType="1"/>
            </p:cNvSpPr>
            <p:nvPr/>
          </p:nvSpPr>
          <p:spPr bwMode="auto">
            <a:xfrm flipV="1">
              <a:off x="2688" y="1680"/>
              <a:ext cx="0" cy="624"/>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6" name="Line 14">
              <a:extLst>
                <a:ext uri="{FF2B5EF4-FFF2-40B4-BE49-F238E27FC236}">
                  <a16:creationId xmlns:a16="http://schemas.microsoft.com/office/drawing/2014/main" id="{CE69CBFE-51E4-4FA7-9623-5A78E5391EFD}"/>
                </a:ext>
              </a:extLst>
            </p:cNvPr>
            <p:cNvSpPr>
              <a:spLocks noChangeShapeType="1"/>
            </p:cNvSpPr>
            <p:nvPr/>
          </p:nvSpPr>
          <p:spPr bwMode="auto">
            <a:xfrm>
              <a:off x="1680" y="3072"/>
              <a:ext cx="672"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57" name="Object 15">
              <a:extLst>
                <a:ext uri="{FF2B5EF4-FFF2-40B4-BE49-F238E27FC236}">
                  <a16:creationId xmlns:a16="http://schemas.microsoft.com/office/drawing/2014/main" id="{03CE9F67-F9A6-4272-ABF1-28A43AD83D85}"/>
                </a:ext>
              </a:extLst>
            </p:cNvPr>
            <p:cNvGraphicFramePr>
              <a:graphicFrameLocks noChangeAspect="1"/>
            </p:cNvGraphicFramePr>
            <p:nvPr/>
          </p:nvGraphicFramePr>
          <p:xfrm>
            <a:off x="4569" y="1923"/>
            <a:ext cx="635" cy="247"/>
          </p:xfrm>
          <a:graphic>
            <a:graphicData uri="http://schemas.openxmlformats.org/presentationml/2006/ole">
              <mc:AlternateContent xmlns:mc="http://schemas.openxmlformats.org/markup-compatibility/2006">
                <mc:Choice xmlns:v="urn:schemas-microsoft-com:vml" Requires="v">
                  <p:oleObj spid="_x0000_s504859" name="Equation" r:id="rId9" imgW="400067" imgH="123930" progId="Equation.DSMT4">
                    <p:embed/>
                  </p:oleObj>
                </mc:Choice>
                <mc:Fallback>
                  <p:oleObj name="Equation" r:id="rId9" imgW="400067" imgH="123930" progId="Equation.DSMT4">
                    <p:embed/>
                    <p:pic>
                      <p:nvPicPr>
                        <p:cNvPr id="57" name="Object 15">
                          <a:extLst>
                            <a:ext uri="{FF2B5EF4-FFF2-40B4-BE49-F238E27FC236}">
                              <a16:creationId xmlns:a16="http://schemas.microsoft.com/office/drawing/2014/main" id="{03CE9F67-F9A6-4272-ABF1-28A43AD83D8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569" y="1923"/>
                          <a:ext cx="635" cy="247"/>
                        </a:xfrm>
                        <a:prstGeom prst="rect">
                          <a:avLst/>
                        </a:prstGeom>
                        <a:noFill/>
                        <a:ln>
                          <a:noFill/>
                        </a:ln>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8" name="Rectangle 16">
              <a:extLst>
                <a:ext uri="{FF2B5EF4-FFF2-40B4-BE49-F238E27FC236}">
                  <a16:creationId xmlns:a16="http://schemas.microsoft.com/office/drawing/2014/main" id="{9FA46BCD-9025-49F4-90B9-3475AABC48FB}"/>
                </a:ext>
              </a:extLst>
            </p:cNvPr>
            <p:cNvSpPr>
              <a:spLocks noChangeArrowheads="1"/>
            </p:cNvSpPr>
            <p:nvPr/>
          </p:nvSpPr>
          <p:spPr bwMode="auto">
            <a:xfrm>
              <a:off x="1344" y="2928"/>
              <a:ext cx="336" cy="288"/>
            </a:xfrm>
            <a:prstGeom prst="rect">
              <a:avLst/>
            </a:prstGeom>
            <a:solidFill>
              <a:srgbClr val="FFFF00"/>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59" name="Object 17">
              <a:extLst>
                <a:ext uri="{FF2B5EF4-FFF2-40B4-BE49-F238E27FC236}">
                  <a16:creationId xmlns:a16="http://schemas.microsoft.com/office/drawing/2014/main" id="{A34B341D-813E-4812-A5F1-E8993F88AC27}"/>
                </a:ext>
              </a:extLst>
            </p:cNvPr>
            <p:cNvGraphicFramePr>
              <a:graphicFrameLocks noChangeAspect="1"/>
            </p:cNvGraphicFramePr>
            <p:nvPr/>
          </p:nvGraphicFramePr>
          <p:xfrm>
            <a:off x="1358" y="3220"/>
            <a:ext cx="456" cy="274"/>
          </p:xfrm>
          <a:graphic>
            <a:graphicData uri="http://schemas.openxmlformats.org/presentationml/2006/ole">
              <mc:AlternateContent xmlns:mc="http://schemas.openxmlformats.org/markup-compatibility/2006">
                <mc:Choice xmlns:v="urn:schemas-microsoft-com:vml" Requires="v">
                  <p:oleObj spid="_x0000_s504860" name="Equation" r:id="rId11" imgW="323889" imgH="171450" progId="Equation.DSMT4">
                    <p:embed/>
                  </p:oleObj>
                </mc:Choice>
                <mc:Fallback>
                  <p:oleObj name="Equation" r:id="rId11" imgW="323889" imgH="171450" progId="Equation.DSMT4">
                    <p:embed/>
                    <p:pic>
                      <p:nvPicPr>
                        <p:cNvPr id="59" name="Object 17">
                          <a:extLst>
                            <a:ext uri="{FF2B5EF4-FFF2-40B4-BE49-F238E27FC236}">
                              <a16:creationId xmlns:a16="http://schemas.microsoft.com/office/drawing/2014/main" id="{A34B341D-813E-4812-A5F1-E8993F88AC27}"/>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358" y="3220"/>
                          <a:ext cx="456" cy="274"/>
                        </a:xfrm>
                        <a:prstGeom prst="rect">
                          <a:avLst/>
                        </a:prstGeom>
                        <a:noFill/>
                        <a:ln>
                          <a:noFill/>
                        </a:ln>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0" name="Rectangle 18">
              <a:extLst>
                <a:ext uri="{FF2B5EF4-FFF2-40B4-BE49-F238E27FC236}">
                  <a16:creationId xmlns:a16="http://schemas.microsoft.com/office/drawing/2014/main" id="{E453D472-BF71-4239-AC44-20956FF748AF}"/>
                </a:ext>
              </a:extLst>
            </p:cNvPr>
            <p:cNvSpPr>
              <a:spLocks noChangeArrowheads="1"/>
            </p:cNvSpPr>
            <p:nvPr/>
          </p:nvSpPr>
          <p:spPr bwMode="auto">
            <a:xfrm>
              <a:off x="4368" y="2304"/>
              <a:ext cx="480" cy="912"/>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 name="Line 19">
              <a:extLst>
                <a:ext uri="{FF2B5EF4-FFF2-40B4-BE49-F238E27FC236}">
                  <a16:creationId xmlns:a16="http://schemas.microsoft.com/office/drawing/2014/main" id="{A96B37F2-B527-4640-BD9D-6825CA66E38C}"/>
                </a:ext>
              </a:extLst>
            </p:cNvPr>
            <p:cNvSpPr>
              <a:spLocks noChangeShapeType="1"/>
            </p:cNvSpPr>
            <p:nvPr/>
          </p:nvSpPr>
          <p:spPr bwMode="auto">
            <a:xfrm>
              <a:off x="3888" y="2448"/>
              <a:ext cx="480"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2" name="Line 20">
              <a:extLst>
                <a:ext uri="{FF2B5EF4-FFF2-40B4-BE49-F238E27FC236}">
                  <a16:creationId xmlns:a16="http://schemas.microsoft.com/office/drawing/2014/main" id="{7712E5D5-5120-458C-B8C8-9D15FF1ED511}"/>
                </a:ext>
              </a:extLst>
            </p:cNvPr>
            <p:cNvSpPr>
              <a:spLocks noChangeShapeType="1"/>
            </p:cNvSpPr>
            <p:nvPr/>
          </p:nvSpPr>
          <p:spPr bwMode="auto">
            <a:xfrm>
              <a:off x="4848" y="2736"/>
              <a:ext cx="288"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3" name="Line 21">
              <a:extLst>
                <a:ext uri="{FF2B5EF4-FFF2-40B4-BE49-F238E27FC236}">
                  <a16:creationId xmlns:a16="http://schemas.microsoft.com/office/drawing/2014/main" id="{70346BCC-3B59-4254-B68B-825AE53706BF}"/>
                </a:ext>
              </a:extLst>
            </p:cNvPr>
            <p:cNvSpPr>
              <a:spLocks noChangeShapeType="1"/>
            </p:cNvSpPr>
            <p:nvPr/>
          </p:nvSpPr>
          <p:spPr bwMode="auto">
            <a:xfrm>
              <a:off x="3888" y="3072"/>
              <a:ext cx="480"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64" name="Object 22">
              <a:extLst>
                <a:ext uri="{FF2B5EF4-FFF2-40B4-BE49-F238E27FC236}">
                  <a16:creationId xmlns:a16="http://schemas.microsoft.com/office/drawing/2014/main" id="{BB751C5D-CCC6-4F19-B505-E6030D0C00D2}"/>
                </a:ext>
              </a:extLst>
            </p:cNvPr>
            <p:cNvGraphicFramePr>
              <a:graphicFrameLocks noChangeAspect="1"/>
            </p:cNvGraphicFramePr>
            <p:nvPr/>
          </p:nvGraphicFramePr>
          <p:xfrm>
            <a:off x="4382" y="2602"/>
            <a:ext cx="505" cy="214"/>
          </p:xfrm>
          <a:graphic>
            <a:graphicData uri="http://schemas.openxmlformats.org/presentationml/2006/ole">
              <mc:AlternateContent xmlns:mc="http://schemas.openxmlformats.org/markup-compatibility/2006">
                <mc:Choice xmlns:v="urn:schemas-microsoft-com:vml" Requires="v">
                  <p:oleObj spid="_x0000_s504861" name="Equation" r:id="rId13" imgW="361978" imgH="123930" progId="Equation.DSMT4">
                    <p:embed/>
                  </p:oleObj>
                </mc:Choice>
                <mc:Fallback>
                  <p:oleObj name="Equation" r:id="rId13" imgW="361978" imgH="123930" progId="Equation.DSMT4">
                    <p:embed/>
                    <p:pic>
                      <p:nvPicPr>
                        <p:cNvPr id="64" name="Object 22">
                          <a:extLst>
                            <a:ext uri="{FF2B5EF4-FFF2-40B4-BE49-F238E27FC236}">
                              <a16:creationId xmlns:a16="http://schemas.microsoft.com/office/drawing/2014/main" id="{BB751C5D-CCC6-4F19-B505-E6030D0C00D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382" y="2602"/>
                          <a:ext cx="505" cy="214"/>
                        </a:xfrm>
                        <a:prstGeom prst="rect">
                          <a:avLst/>
                        </a:prstGeom>
                        <a:noFill/>
                        <a:ln>
                          <a:noFill/>
                        </a:ln>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5" name="Rectangle 23">
              <a:extLst>
                <a:ext uri="{FF2B5EF4-FFF2-40B4-BE49-F238E27FC236}">
                  <a16:creationId xmlns:a16="http://schemas.microsoft.com/office/drawing/2014/main" id="{BB5AD728-1125-4457-A7CB-54EC2F151BA8}"/>
                </a:ext>
              </a:extLst>
            </p:cNvPr>
            <p:cNvSpPr>
              <a:spLocks noChangeArrowheads="1"/>
            </p:cNvSpPr>
            <p:nvPr/>
          </p:nvSpPr>
          <p:spPr bwMode="auto">
            <a:xfrm>
              <a:off x="2352" y="2928"/>
              <a:ext cx="528" cy="288"/>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66" name="Object 24">
              <a:extLst>
                <a:ext uri="{FF2B5EF4-FFF2-40B4-BE49-F238E27FC236}">
                  <a16:creationId xmlns:a16="http://schemas.microsoft.com/office/drawing/2014/main" id="{135EB3DF-58A4-46D0-91C6-825ABCB88409}"/>
                </a:ext>
              </a:extLst>
            </p:cNvPr>
            <p:cNvGraphicFramePr>
              <a:graphicFrameLocks noChangeAspect="1"/>
            </p:cNvGraphicFramePr>
            <p:nvPr/>
          </p:nvGraphicFramePr>
          <p:xfrm>
            <a:off x="2366" y="2929"/>
            <a:ext cx="462" cy="200"/>
          </p:xfrm>
          <a:graphic>
            <a:graphicData uri="http://schemas.openxmlformats.org/presentationml/2006/ole">
              <mc:AlternateContent xmlns:mc="http://schemas.openxmlformats.org/markup-compatibility/2006">
                <mc:Choice xmlns:v="urn:schemas-microsoft-com:vml" Requires="v">
                  <p:oleObj spid="_x0000_s504862" name="Equation" r:id="rId15" imgW="323889" imgH="104760" progId="Equation.DSMT4">
                    <p:embed/>
                  </p:oleObj>
                </mc:Choice>
                <mc:Fallback>
                  <p:oleObj name="Equation" r:id="rId15" imgW="323889" imgH="104760" progId="Equation.DSMT4">
                    <p:embed/>
                    <p:pic>
                      <p:nvPicPr>
                        <p:cNvPr id="66" name="Object 24">
                          <a:extLst>
                            <a:ext uri="{FF2B5EF4-FFF2-40B4-BE49-F238E27FC236}">
                              <a16:creationId xmlns:a16="http://schemas.microsoft.com/office/drawing/2014/main" id="{135EB3DF-58A4-46D0-91C6-825ABCB88409}"/>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366" y="2929"/>
                          <a:ext cx="462" cy="200"/>
                        </a:xfrm>
                        <a:prstGeom prst="rect">
                          <a:avLst/>
                        </a:prstGeom>
                        <a:noFill/>
                        <a:ln>
                          <a:noFill/>
                        </a:ln>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7" name="Rectangle 25">
              <a:extLst>
                <a:ext uri="{FF2B5EF4-FFF2-40B4-BE49-F238E27FC236}">
                  <a16:creationId xmlns:a16="http://schemas.microsoft.com/office/drawing/2014/main" id="{B998BA52-BD8A-46E1-8B62-8DDA9E793905}"/>
                </a:ext>
              </a:extLst>
            </p:cNvPr>
            <p:cNvSpPr>
              <a:spLocks noChangeArrowheads="1"/>
            </p:cNvSpPr>
            <p:nvPr/>
          </p:nvSpPr>
          <p:spPr bwMode="auto">
            <a:xfrm>
              <a:off x="3360" y="2304"/>
              <a:ext cx="528" cy="288"/>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68" name="Object 26">
              <a:extLst>
                <a:ext uri="{FF2B5EF4-FFF2-40B4-BE49-F238E27FC236}">
                  <a16:creationId xmlns:a16="http://schemas.microsoft.com/office/drawing/2014/main" id="{5472CE1F-FA6B-43F8-BCB7-EFA5D65E2C5C}"/>
                </a:ext>
              </a:extLst>
            </p:cNvPr>
            <p:cNvGraphicFramePr>
              <a:graphicFrameLocks noChangeAspect="1"/>
            </p:cNvGraphicFramePr>
            <p:nvPr/>
          </p:nvGraphicFramePr>
          <p:xfrm>
            <a:off x="3420" y="2313"/>
            <a:ext cx="430" cy="222"/>
          </p:xfrm>
          <a:graphic>
            <a:graphicData uri="http://schemas.openxmlformats.org/presentationml/2006/ole">
              <mc:AlternateContent xmlns:mc="http://schemas.openxmlformats.org/markup-compatibility/2006">
                <mc:Choice xmlns:v="urn:schemas-microsoft-com:vml" Requires="v">
                  <p:oleObj spid="_x0000_s504863" name="Equation" r:id="rId17" imgW="285801" imgH="123930" progId="Equation.DSMT4">
                    <p:embed/>
                  </p:oleObj>
                </mc:Choice>
                <mc:Fallback>
                  <p:oleObj name="Equation" r:id="rId17" imgW="285801" imgH="123930" progId="Equation.DSMT4">
                    <p:embed/>
                    <p:pic>
                      <p:nvPicPr>
                        <p:cNvPr id="68" name="Object 26">
                          <a:extLst>
                            <a:ext uri="{FF2B5EF4-FFF2-40B4-BE49-F238E27FC236}">
                              <a16:creationId xmlns:a16="http://schemas.microsoft.com/office/drawing/2014/main" id="{5472CE1F-FA6B-43F8-BCB7-EFA5D65E2C5C}"/>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420" y="2313"/>
                          <a:ext cx="430" cy="222"/>
                        </a:xfrm>
                        <a:prstGeom prst="rect">
                          <a:avLst/>
                        </a:prstGeom>
                        <a:noFill/>
                        <a:ln>
                          <a:noFill/>
                        </a:ln>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9" name="Rectangle 27">
              <a:extLst>
                <a:ext uri="{FF2B5EF4-FFF2-40B4-BE49-F238E27FC236}">
                  <a16:creationId xmlns:a16="http://schemas.microsoft.com/office/drawing/2014/main" id="{3C3FCDE3-F660-471D-BA8D-ACF8EEF8AE0D}"/>
                </a:ext>
              </a:extLst>
            </p:cNvPr>
            <p:cNvSpPr>
              <a:spLocks noChangeArrowheads="1"/>
            </p:cNvSpPr>
            <p:nvPr/>
          </p:nvSpPr>
          <p:spPr bwMode="auto">
            <a:xfrm>
              <a:off x="3360" y="2928"/>
              <a:ext cx="528" cy="288"/>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70" name="Object 28">
              <a:extLst>
                <a:ext uri="{FF2B5EF4-FFF2-40B4-BE49-F238E27FC236}">
                  <a16:creationId xmlns:a16="http://schemas.microsoft.com/office/drawing/2014/main" id="{ACD41D02-B198-400E-9A5A-05CA7D340B99}"/>
                </a:ext>
              </a:extLst>
            </p:cNvPr>
            <p:cNvGraphicFramePr>
              <a:graphicFrameLocks noChangeAspect="1"/>
            </p:cNvGraphicFramePr>
            <p:nvPr/>
          </p:nvGraphicFramePr>
          <p:xfrm>
            <a:off x="3420" y="2937"/>
            <a:ext cx="430" cy="222"/>
          </p:xfrm>
          <a:graphic>
            <a:graphicData uri="http://schemas.openxmlformats.org/presentationml/2006/ole">
              <mc:AlternateContent xmlns:mc="http://schemas.openxmlformats.org/markup-compatibility/2006">
                <mc:Choice xmlns:v="urn:schemas-microsoft-com:vml" Requires="v">
                  <p:oleObj spid="_x0000_s504864" name="Equation" r:id="rId19" imgW="285801" imgH="123930" progId="Equation.DSMT4">
                    <p:embed/>
                  </p:oleObj>
                </mc:Choice>
                <mc:Fallback>
                  <p:oleObj name="Equation" r:id="rId19" imgW="285801" imgH="123930" progId="Equation.DSMT4">
                    <p:embed/>
                    <p:pic>
                      <p:nvPicPr>
                        <p:cNvPr id="70" name="Object 28">
                          <a:extLst>
                            <a:ext uri="{FF2B5EF4-FFF2-40B4-BE49-F238E27FC236}">
                              <a16:creationId xmlns:a16="http://schemas.microsoft.com/office/drawing/2014/main" id="{ACD41D02-B198-400E-9A5A-05CA7D340B99}"/>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420" y="2937"/>
                          <a:ext cx="430" cy="222"/>
                        </a:xfrm>
                        <a:prstGeom prst="rect">
                          <a:avLst/>
                        </a:prstGeom>
                        <a:noFill/>
                        <a:ln>
                          <a:noFill/>
                        </a:ln>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1" name="Line 29">
              <a:extLst>
                <a:ext uri="{FF2B5EF4-FFF2-40B4-BE49-F238E27FC236}">
                  <a16:creationId xmlns:a16="http://schemas.microsoft.com/office/drawing/2014/main" id="{7B0296FA-5077-47DF-A2B0-F1103C181715}"/>
                </a:ext>
              </a:extLst>
            </p:cNvPr>
            <p:cNvSpPr>
              <a:spLocks noChangeShapeType="1"/>
            </p:cNvSpPr>
            <p:nvPr/>
          </p:nvSpPr>
          <p:spPr bwMode="auto">
            <a:xfrm>
              <a:off x="2880" y="2448"/>
              <a:ext cx="480"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2" name="Line 30">
              <a:extLst>
                <a:ext uri="{FF2B5EF4-FFF2-40B4-BE49-F238E27FC236}">
                  <a16:creationId xmlns:a16="http://schemas.microsoft.com/office/drawing/2014/main" id="{98E06C64-9A51-4080-9754-BF035003F4AF}"/>
                </a:ext>
              </a:extLst>
            </p:cNvPr>
            <p:cNvSpPr>
              <a:spLocks noChangeShapeType="1"/>
            </p:cNvSpPr>
            <p:nvPr/>
          </p:nvSpPr>
          <p:spPr bwMode="auto">
            <a:xfrm>
              <a:off x="2880" y="3072"/>
              <a:ext cx="480"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3" name="Line 31">
              <a:extLst>
                <a:ext uri="{FF2B5EF4-FFF2-40B4-BE49-F238E27FC236}">
                  <a16:creationId xmlns:a16="http://schemas.microsoft.com/office/drawing/2014/main" id="{6A8E5555-4E42-4B98-A698-EA4E495B91A1}"/>
                </a:ext>
              </a:extLst>
            </p:cNvPr>
            <p:cNvSpPr>
              <a:spLocks noChangeShapeType="1"/>
            </p:cNvSpPr>
            <p:nvPr/>
          </p:nvSpPr>
          <p:spPr bwMode="auto">
            <a:xfrm>
              <a:off x="5136" y="1920"/>
              <a:ext cx="0" cy="816"/>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4" name="Line 32">
              <a:extLst>
                <a:ext uri="{FF2B5EF4-FFF2-40B4-BE49-F238E27FC236}">
                  <a16:creationId xmlns:a16="http://schemas.microsoft.com/office/drawing/2014/main" id="{6866C629-CFBF-48B2-828A-FFC1930A5C0D}"/>
                </a:ext>
              </a:extLst>
            </p:cNvPr>
            <p:cNvSpPr>
              <a:spLocks noChangeShapeType="1"/>
            </p:cNvSpPr>
            <p:nvPr/>
          </p:nvSpPr>
          <p:spPr bwMode="auto">
            <a:xfrm>
              <a:off x="1054" y="2448"/>
              <a:ext cx="674" cy="0"/>
            </a:xfrm>
            <a:prstGeom prst="line">
              <a:avLst/>
            </a:prstGeom>
            <a:noFill/>
            <a:ln w="19050">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5" name="Line 33">
              <a:extLst>
                <a:ext uri="{FF2B5EF4-FFF2-40B4-BE49-F238E27FC236}">
                  <a16:creationId xmlns:a16="http://schemas.microsoft.com/office/drawing/2014/main" id="{CF831772-6366-426E-829E-C44396C79483}"/>
                </a:ext>
              </a:extLst>
            </p:cNvPr>
            <p:cNvSpPr>
              <a:spLocks noChangeShapeType="1"/>
            </p:cNvSpPr>
            <p:nvPr/>
          </p:nvSpPr>
          <p:spPr bwMode="auto">
            <a:xfrm flipH="1">
              <a:off x="1488" y="2448"/>
              <a:ext cx="240" cy="624"/>
            </a:xfrm>
            <a:prstGeom prst="line">
              <a:avLst/>
            </a:prstGeom>
            <a:noFill/>
            <a:ln w="19050">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pic>
        <p:nvPicPr>
          <p:cNvPr id="79" name="Picture 34" descr="Compt3">
            <a:extLst>
              <a:ext uri="{FF2B5EF4-FFF2-40B4-BE49-F238E27FC236}">
                <a16:creationId xmlns:a16="http://schemas.microsoft.com/office/drawing/2014/main" id="{4D72CF23-458E-4645-8C80-BAFAFFDAFC3C}"/>
              </a:ext>
            </a:extLst>
          </p:cNvPr>
          <p:cNvPicPr>
            <a:picLocks noChangeAspect="1" noChangeArrowheads="1"/>
          </p:cNvPicPr>
          <p:nvPr/>
        </p:nvPicPr>
        <p:blipFill rotWithShape="1">
          <a:blip r:embed="rId21">
            <a:extLst>
              <a:ext uri="{28A0092B-C50C-407E-A947-70E740481C1C}">
                <a14:useLocalDpi xmlns:a14="http://schemas.microsoft.com/office/drawing/2010/main" val="0"/>
              </a:ext>
            </a:extLst>
          </a:blip>
          <a:srcRect t="4584" b="6947"/>
          <a:stretch/>
        </p:blipFill>
        <p:spPr bwMode="auto">
          <a:xfrm>
            <a:off x="6485071" y="1305165"/>
            <a:ext cx="4191000" cy="25701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80" name="Object 36">
            <a:extLst>
              <a:ext uri="{FF2B5EF4-FFF2-40B4-BE49-F238E27FC236}">
                <a16:creationId xmlns:a16="http://schemas.microsoft.com/office/drawing/2014/main" id="{0E6AD814-28C6-4458-A012-4F13EB9FB249}"/>
              </a:ext>
            </a:extLst>
          </p:cNvPr>
          <p:cNvGraphicFramePr>
            <a:graphicFrameLocks noChangeAspect="1"/>
          </p:cNvGraphicFramePr>
          <p:nvPr/>
        </p:nvGraphicFramePr>
        <p:xfrm>
          <a:off x="9504104" y="814147"/>
          <a:ext cx="2572583" cy="1224919"/>
        </p:xfrm>
        <a:graphic>
          <a:graphicData uri="http://schemas.openxmlformats.org/presentationml/2006/ole">
            <mc:AlternateContent xmlns:mc="http://schemas.openxmlformats.org/markup-compatibility/2006">
              <mc:Choice xmlns:v="urn:schemas-microsoft-com:vml" Requires="v">
                <p:oleObj spid="_x0000_s504865" name="Equation" r:id="rId22" imgW="1276378" imgH="581040" progId="Equation.DSMT4">
                  <p:embed/>
                </p:oleObj>
              </mc:Choice>
              <mc:Fallback>
                <p:oleObj name="Equation" r:id="rId22" imgW="1276378" imgH="581040" progId="Equation.DSMT4">
                  <p:embed/>
                  <p:pic>
                    <p:nvPicPr>
                      <p:cNvPr id="80" name="Object 36">
                        <a:extLst>
                          <a:ext uri="{FF2B5EF4-FFF2-40B4-BE49-F238E27FC236}">
                            <a16:creationId xmlns:a16="http://schemas.microsoft.com/office/drawing/2014/main" id="{0E6AD814-28C6-4458-A012-4F13EB9FB249}"/>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9504104" y="814147"/>
                        <a:ext cx="2572583" cy="1224919"/>
                      </a:xfrm>
                      <a:prstGeom prst="rect">
                        <a:avLst/>
                      </a:prstGeom>
                      <a:noFill/>
                      <a:ln>
                        <a:noFill/>
                      </a:ln>
                    </p:spPr>
                  </p:pic>
                </p:oleObj>
              </mc:Fallback>
            </mc:AlternateContent>
          </a:graphicData>
        </a:graphic>
      </p:graphicFrame>
      <p:sp>
        <p:nvSpPr>
          <p:cNvPr id="81" name="Text Box 37">
            <a:extLst>
              <a:ext uri="{FF2B5EF4-FFF2-40B4-BE49-F238E27FC236}">
                <a16:creationId xmlns:a16="http://schemas.microsoft.com/office/drawing/2014/main" id="{C64069AF-8257-49EF-99D4-6179738A508D}"/>
              </a:ext>
            </a:extLst>
          </p:cNvPr>
          <p:cNvSpPr txBox="1">
            <a:spLocks noChangeArrowheads="1"/>
          </p:cNvSpPr>
          <p:nvPr/>
        </p:nvSpPr>
        <p:spPr bwMode="auto">
          <a:xfrm>
            <a:off x="6962385" y="425625"/>
            <a:ext cx="382801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kumimoji="1">
                <a:solidFill>
                  <a:schemeClr val="tx1"/>
                </a:solidFill>
                <a:latin typeface="Times New Roman" pitchFamily="18" charset="0"/>
                <a:ea typeface="华文仿宋" pitchFamily="2" charset="-122"/>
              </a:defRPr>
            </a:lvl1pPr>
            <a:lvl2pPr marL="742950" indent="-285750" eaLnBrk="0" hangingPunct="0">
              <a:defRPr kumimoji="1">
                <a:solidFill>
                  <a:schemeClr val="tx1"/>
                </a:solidFill>
                <a:latin typeface="Times New Roman" pitchFamily="18" charset="0"/>
                <a:ea typeface="华文仿宋" pitchFamily="2" charset="-122"/>
              </a:defRPr>
            </a:lvl2pPr>
            <a:lvl3pPr marL="1143000" indent="-228600" eaLnBrk="0" hangingPunct="0">
              <a:defRPr kumimoji="1">
                <a:solidFill>
                  <a:schemeClr val="tx1"/>
                </a:solidFill>
                <a:latin typeface="Times New Roman" pitchFamily="18" charset="0"/>
                <a:ea typeface="华文仿宋" pitchFamily="2" charset="-122"/>
              </a:defRPr>
            </a:lvl3pPr>
            <a:lvl4pPr marL="1600200" indent="-228600" eaLnBrk="0" hangingPunct="0">
              <a:defRPr kumimoji="1">
                <a:solidFill>
                  <a:schemeClr val="tx1"/>
                </a:solidFill>
                <a:latin typeface="Times New Roman" pitchFamily="18" charset="0"/>
                <a:ea typeface="华文仿宋" pitchFamily="2" charset="-122"/>
              </a:defRPr>
            </a:lvl4pPr>
            <a:lvl5pPr marL="2057400" indent="-228600" eaLnBrk="0" hangingPunct="0">
              <a:defRPr kumimoji="1">
                <a:solidFill>
                  <a:schemeClr val="tx1"/>
                </a:solidFill>
                <a:latin typeface="Times New Roman" pitchFamily="18" charset="0"/>
                <a:ea typeface="华文仿宋" pitchFamily="2" charset="-122"/>
              </a:defRPr>
            </a:lvl5pPr>
            <a:lvl6pPr marL="2514600" indent="-228600" eaLnBrk="0" fontAlgn="base" hangingPunct="0">
              <a:spcBef>
                <a:spcPct val="20000"/>
              </a:spcBef>
              <a:spcAft>
                <a:spcPct val="0"/>
              </a:spcAft>
              <a:defRPr kumimoji="1">
                <a:solidFill>
                  <a:schemeClr val="tx1"/>
                </a:solidFill>
                <a:latin typeface="Times New Roman" pitchFamily="18" charset="0"/>
                <a:ea typeface="华文仿宋" pitchFamily="2" charset="-122"/>
              </a:defRPr>
            </a:lvl6pPr>
            <a:lvl7pPr marL="2971800" indent="-228600" eaLnBrk="0" fontAlgn="base" hangingPunct="0">
              <a:spcBef>
                <a:spcPct val="20000"/>
              </a:spcBef>
              <a:spcAft>
                <a:spcPct val="0"/>
              </a:spcAft>
              <a:defRPr kumimoji="1">
                <a:solidFill>
                  <a:schemeClr val="tx1"/>
                </a:solidFill>
                <a:latin typeface="Times New Roman" pitchFamily="18" charset="0"/>
                <a:ea typeface="华文仿宋" pitchFamily="2" charset="-122"/>
              </a:defRPr>
            </a:lvl7pPr>
            <a:lvl8pPr marL="3429000" indent="-228600" eaLnBrk="0" fontAlgn="base" hangingPunct="0">
              <a:spcBef>
                <a:spcPct val="20000"/>
              </a:spcBef>
              <a:spcAft>
                <a:spcPct val="0"/>
              </a:spcAft>
              <a:defRPr kumimoji="1">
                <a:solidFill>
                  <a:schemeClr val="tx1"/>
                </a:solidFill>
                <a:latin typeface="Times New Roman" pitchFamily="18" charset="0"/>
                <a:ea typeface="华文仿宋" pitchFamily="2" charset="-122"/>
              </a:defRPr>
            </a:lvl8pPr>
            <a:lvl9pPr marL="3886200" indent="-228600" eaLnBrk="0" fontAlgn="base" hangingPunct="0">
              <a:spcBef>
                <a:spcPct val="20000"/>
              </a:spcBef>
              <a:spcAft>
                <a:spcPct val="0"/>
              </a:spcAft>
              <a:defRPr kumimoji="1">
                <a:solidFill>
                  <a:schemeClr val="tx1"/>
                </a:solidFill>
                <a:latin typeface="Times New Roman" pitchFamily="18" charset="0"/>
                <a:ea typeface="华文仿宋" pitchFamily="2" charset="-122"/>
              </a:defRPr>
            </a:lvl9pPr>
          </a:lstStyle>
          <a:p>
            <a:pPr eaLnBrk="1" hangingPunct="1">
              <a:spcBef>
                <a:spcPct val="10000"/>
              </a:spcBef>
            </a:pPr>
            <a:r>
              <a:rPr lang="zh-CN" altLang="en-US" sz="2400" dirty="0">
                <a:solidFill>
                  <a:srgbClr val="0000FF"/>
                </a:solidFill>
                <a:ea typeface="楷体" panose="02010609060101010101" pitchFamily="49" charset="-122"/>
                <a:cs typeface="Times New Roman" panose="02020603050405020304" pitchFamily="18" charset="0"/>
                <a:sym typeface="Symbol" pitchFamily="18" charset="2"/>
              </a:rPr>
              <a:t>康普顿散射反冲电子能量：</a:t>
            </a:r>
            <a:endParaRPr lang="zh-CN" altLang="en-US" sz="2400" dirty="0">
              <a:solidFill>
                <a:srgbClr val="0000FF"/>
              </a:solidFill>
              <a:ea typeface="楷体" panose="02010609060101010101" pitchFamily="49" charset="-122"/>
              <a:cs typeface="Times New Roman" panose="02020603050405020304" pitchFamily="18" charset="0"/>
            </a:endParaRPr>
          </a:p>
        </p:txBody>
      </p:sp>
      <p:sp>
        <p:nvSpPr>
          <p:cNvPr id="82" name="空心弧 81">
            <a:extLst>
              <a:ext uri="{FF2B5EF4-FFF2-40B4-BE49-F238E27FC236}">
                <a16:creationId xmlns:a16="http://schemas.microsoft.com/office/drawing/2014/main" id="{B9A1DB06-DA94-44E1-904B-9F090B6907B8}"/>
              </a:ext>
            </a:extLst>
          </p:cNvPr>
          <p:cNvSpPr/>
          <p:nvPr/>
        </p:nvSpPr>
        <p:spPr>
          <a:xfrm>
            <a:off x="595787" y="1288303"/>
            <a:ext cx="745178" cy="822326"/>
          </a:xfrm>
          <a:prstGeom prst="blockArc">
            <a:avLst>
              <a:gd name="adj1" fmla="val 191318"/>
              <a:gd name="adj2" fmla="val 5587476"/>
              <a:gd name="adj3" fmla="val 173"/>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aphicFrame>
        <p:nvGraphicFramePr>
          <p:cNvPr id="83" name="对象 82">
            <a:extLst>
              <a:ext uri="{FF2B5EF4-FFF2-40B4-BE49-F238E27FC236}">
                <a16:creationId xmlns:a16="http://schemas.microsoft.com/office/drawing/2014/main" id="{93FB589B-64D3-4CDB-B3A6-C40B8FA5779A}"/>
              </a:ext>
            </a:extLst>
          </p:cNvPr>
          <p:cNvGraphicFramePr>
            <a:graphicFrameLocks noChangeAspect="1"/>
          </p:cNvGraphicFramePr>
          <p:nvPr/>
        </p:nvGraphicFramePr>
        <p:xfrm>
          <a:off x="1289253" y="1879876"/>
          <a:ext cx="329075" cy="460705"/>
        </p:xfrm>
        <a:graphic>
          <a:graphicData uri="http://schemas.openxmlformats.org/presentationml/2006/ole">
            <mc:AlternateContent xmlns:mc="http://schemas.openxmlformats.org/markup-compatibility/2006">
              <mc:Choice xmlns:v="urn:schemas-microsoft-com:vml" Requires="v">
                <p:oleObj spid="_x0000_s504866" name="Equation" r:id="rId24" imgW="126720" imgH="177480" progId="Equation.DSMT4">
                  <p:embed/>
                </p:oleObj>
              </mc:Choice>
              <mc:Fallback>
                <p:oleObj name="Equation" r:id="rId24" imgW="126720" imgH="177480" progId="Equation.DSMT4">
                  <p:embed/>
                  <p:pic>
                    <p:nvPicPr>
                      <p:cNvPr id="83" name="对象 82">
                        <a:extLst>
                          <a:ext uri="{FF2B5EF4-FFF2-40B4-BE49-F238E27FC236}">
                            <a16:creationId xmlns:a16="http://schemas.microsoft.com/office/drawing/2014/main" id="{93FB589B-64D3-4CDB-B3A6-C40B8FA5779A}"/>
                          </a:ext>
                        </a:extLst>
                      </p:cNvPr>
                      <p:cNvPicPr/>
                      <p:nvPr/>
                    </p:nvPicPr>
                    <p:blipFill>
                      <a:blip r:embed="rId25"/>
                      <a:stretch>
                        <a:fillRect/>
                      </a:stretch>
                    </p:blipFill>
                    <p:spPr>
                      <a:xfrm>
                        <a:off x="1289253" y="1879876"/>
                        <a:ext cx="329075" cy="460705"/>
                      </a:xfrm>
                      <a:prstGeom prst="rect">
                        <a:avLst/>
                      </a:prstGeom>
                    </p:spPr>
                  </p:pic>
                </p:oleObj>
              </mc:Fallback>
            </mc:AlternateContent>
          </a:graphicData>
        </a:graphic>
      </p:graphicFrame>
      <p:cxnSp>
        <p:nvCxnSpPr>
          <p:cNvPr id="84" name="直接箭头连接符 83">
            <a:extLst>
              <a:ext uri="{FF2B5EF4-FFF2-40B4-BE49-F238E27FC236}">
                <a16:creationId xmlns:a16="http://schemas.microsoft.com/office/drawing/2014/main" id="{0AE1F51F-BC11-48D7-83DE-74500CD343BB}"/>
              </a:ext>
            </a:extLst>
          </p:cNvPr>
          <p:cNvCxnSpPr>
            <a:cxnSpLocks/>
          </p:cNvCxnSpPr>
          <p:nvPr/>
        </p:nvCxnSpPr>
        <p:spPr>
          <a:xfrm flipH="1">
            <a:off x="8835559" y="1485573"/>
            <a:ext cx="694480" cy="1158941"/>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pic>
        <p:nvPicPr>
          <p:cNvPr id="85" name="图片 84">
            <a:extLst>
              <a:ext uri="{FF2B5EF4-FFF2-40B4-BE49-F238E27FC236}">
                <a16:creationId xmlns:a16="http://schemas.microsoft.com/office/drawing/2014/main" id="{1C84D920-544E-4C47-861D-CFBC197D92B7}"/>
              </a:ext>
            </a:extLst>
          </p:cNvPr>
          <p:cNvPicPr>
            <a:picLocks noChangeAspect="1"/>
          </p:cNvPicPr>
          <p:nvPr/>
        </p:nvPicPr>
        <p:blipFill>
          <a:blip r:embed="rId26"/>
          <a:stretch>
            <a:fillRect/>
          </a:stretch>
        </p:blipFill>
        <p:spPr>
          <a:xfrm>
            <a:off x="225017" y="3154015"/>
            <a:ext cx="6145021" cy="3679783"/>
          </a:xfrm>
          <a:prstGeom prst="rect">
            <a:avLst/>
          </a:prstGeom>
        </p:spPr>
      </p:pic>
    </p:spTree>
    <p:extLst>
      <p:ext uri="{BB962C8B-B14F-4D97-AF65-F5344CB8AC3E}">
        <p14:creationId xmlns:p14="http://schemas.microsoft.com/office/powerpoint/2010/main" val="99124123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91F4F6D-94C8-442F-BB22-68C900A8EF7A}"/>
              </a:ext>
            </a:extLst>
          </p:cNvPr>
          <p:cNvSpPr>
            <a:spLocks noGrp="1"/>
          </p:cNvSpPr>
          <p:nvPr>
            <p:ph idx="13"/>
          </p:nvPr>
        </p:nvSpPr>
        <p:spPr>
          <a:solidFill>
            <a:schemeClr val="bg1">
              <a:lumMod val="95000"/>
            </a:schemeClr>
          </a:solidFill>
        </p:spPr>
        <p:txBody>
          <a:bodyPr>
            <a:normAutofit fontScale="92500" lnSpcReduction="10000"/>
          </a:bodyPr>
          <a:lstStyle/>
          <a:p>
            <a:r>
              <a:rPr lang="zh-CN" altLang="en-US" dirty="0"/>
              <a:t>第十二章 辐射测量方法</a:t>
            </a:r>
          </a:p>
        </p:txBody>
      </p:sp>
      <p:sp>
        <p:nvSpPr>
          <p:cNvPr id="3" name="内容占位符 2">
            <a:extLst>
              <a:ext uri="{FF2B5EF4-FFF2-40B4-BE49-F238E27FC236}">
                <a16:creationId xmlns:a16="http://schemas.microsoft.com/office/drawing/2014/main" id="{A75CAED3-680C-4758-9290-D7F83464047C}"/>
              </a:ext>
            </a:extLst>
          </p:cNvPr>
          <p:cNvSpPr>
            <a:spLocks noGrp="1"/>
          </p:cNvSpPr>
          <p:nvPr>
            <p:ph idx="14"/>
          </p:nvPr>
        </p:nvSpPr>
        <p:spPr>
          <a:solidFill>
            <a:schemeClr val="accent6">
              <a:lumMod val="20000"/>
              <a:lumOff val="80000"/>
            </a:schemeClr>
          </a:solidFill>
          <a:ln>
            <a:solidFill>
              <a:schemeClr val="bg1"/>
            </a:solidFill>
          </a:ln>
          <a:effectLst>
            <a:outerShdw blurRad="50800" dist="38100" dir="5400000" algn="t" rotWithShape="0">
              <a:prstClr val="black">
                <a:alpha val="40000"/>
              </a:prstClr>
            </a:outerShdw>
          </a:effectLst>
        </p:spPr>
        <p:txBody>
          <a:bodyPr vert="horz" lIns="91440" tIns="45720" rIns="91440" bIns="45720" rtlCol="0">
            <a:normAutofit fontScale="92500" lnSpcReduction="10000"/>
          </a:bodyPr>
          <a:lstStyle/>
          <a:p>
            <a:r>
              <a:rPr lang="en-US" altLang="zh-CN" dirty="0"/>
              <a:t>12.3 </a:t>
            </a:r>
            <a:r>
              <a:rPr lang="zh-CN" altLang="en-US" dirty="0"/>
              <a:t>能量测量</a:t>
            </a:r>
          </a:p>
        </p:txBody>
      </p:sp>
      <p:sp>
        <p:nvSpPr>
          <p:cNvPr id="4" name="内容占位符 3">
            <a:extLst>
              <a:ext uri="{FF2B5EF4-FFF2-40B4-BE49-F238E27FC236}">
                <a16:creationId xmlns:a16="http://schemas.microsoft.com/office/drawing/2014/main" id="{8CB15751-05D1-4CAC-9F8C-D89B3F972815}"/>
              </a:ext>
            </a:extLst>
          </p:cNvPr>
          <p:cNvSpPr>
            <a:spLocks noGrp="1"/>
          </p:cNvSpPr>
          <p:nvPr>
            <p:ph idx="15"/>
          </p:nvPr>
        </p:nvSpPr>
        <p:spPr>
          <a:xfrm>
            <a:off x="5170096" y="1"/>
            <a:ext cx="1516454" cy="284671"/>
          </a:xfrm>
          <a:solidFill>
            <a:schemeClr val="accent4">
              <a:lumMod val="20000"/>
              <a:lumOff val="80000"/>
            </a:schemeClr>
          </a:solidFill>
        </p:spPr>
        <p:txBody>
          <a:bodyPr>
            <a:normAutofit fontScale="92500" lnSpcReduction="10000"/>
          </a:bodyPr>
          <a:lstStyle/>
          <a:p>
            <a:r>
              <a:rPr lang="zh-CN" altLang="en-US" dirty="0"/>
              <a:t>四</a:t>
            </a:r>
            <a:r>
              <a:rPr lang="en-US" altLang="zh-CN" dirty="0"/>
              <a:t>. </a:t>
            </a:r>
            <a:r>
              <a:rPr lang="el-GR" altLang="zh-CN" dirty="0"/>
              <a:t>γ</a:t>
            </a:r>
            <a:r>
              <a:rPr lang="zh-CN" altLang="en-US" dirty="0"/>
              <a:t>能谱装置</a:t>
            </a:r>
          </a:p>
        </p:txBody>
      </p:sp>
      <p:sp>
        <p:nvSpPr>
          <p:cNvPr id="6" name="内容占位符 5">
            <a:extLst>
              <a:ext uri="{FF2B5EF4-FFF2-40B4-BE49-F238E27FC236}">
                <a16:creationId xmlns:a16="http://schemas.microsoft.com/office/drawing/2014/main" id="{225DD959-7233-4906-B0F2-40D0DD5DFFD4}"/>
              </a:ext>
            </a:extLst>
          </p:cNvPr>
          <p:cNvSpPr>
            <a:spLocks noGrp="1"/>
          </p:cNvSpPr>
          <p:nvPr>
            <p:ph idx="16"/>
          </p:nvPr>
        </p:nvSpPr>
        <p:spPr>
          <a:xfrm>
            <a:off x="6722493" y="1"/>
            <a:ext cx="5469506" cy="284671"/>
          </a:xfrm>
          <a:solidFill>
            <a:srgbClr val="FFFF00"/>
          </a:solidFill>
        </p:spPr>
        <p:txBody>
          <a:bodyPr>
            <a:normAutofit fontScale="92500" lnSpcReduction="10000"/>
          </a:bodyPr>
          <a:lstStyle/>
          <a:p>
            <a:r>
              <a:rPr lang="en-US" altLang="zh-CN" sz="1600" b="1" dirty="0">
                <a:solidFill>
                  <a:srgbClr val="0000FF"/>
                </a:solidFill>
                <a:latin typeface="Times New Roman" panose="02020603050405020304" pitchFamily="18" charset="0"/>
                <a:cs typeface="Times New Roman" panose="02020603050405020304" pitchFamily="18" charset="0"/>
              </a:rPr>
              <a:t>4. </a:t>
            </a:r>
            <a:r>
              <a:rPr lang="zh-CN" altLang="en-US" sz="1600" b="1" dirty="0">
                <a:solidFill>
                  <a:srgbClr val="0000FF"/>
                </a:solidFill>
                <a:latin typeface="Times New Roman" panose="02020603050405020304" pitchFamily="18" charset="0"/>
                <a:cs typeface="Times New Roman" panose="02020603050405020304" pitchFamily="18" charset="0"/>
              </a:rPr>
              <a:t>电子对谱仪（三晶谱仪）</a:t>
            </a:r>
          </a:p>
        </p:txBody>
      </p:sp>
      <p:pic>
        <p:nvPicPr>
          <p:cNvPr id="88" name="Picture 4" descr="Pair2">
            <a:extLst>
              <a:ext uri="{FF2B5EF4-FFF2-40B4-BE49-F238E27FC236}">
                <a16:creationId xmlns:a16="http://schemas.microsoft.com/office/drawing/2014/main" id="{BF60CA56-2125-471D-BE71-91125F86E73D}"/>
              </a:ext>
            </a:extLst>
          </p:cNvPr>
          <p:cNvPicPr>
            <a:picLocks noChangeAspect="1" noChangeArrowheads="1"/>
          </p:cNvPicPr>
          <p:nvPr/>
        </p:nvPicPr>
        <p:blipFill>
          <a:blip r:embed="rId3">
            <a:lum contrast="18000"/>
            <a:extLst>
              <a:ext uri="{28A0092B-C50C-407E-A947-70E740481C1C}">
                <a14:useLocalDpi xmlns:a14="http://schemas.microsoft.com/office/drawing/2010/main" val="0"/>
              </a:ext>
            </a:extLst>
          </a:blip>
          <a:srcRect/>
          <a:stretch>
            <a:fillRect/>
          </a:stretch>
        </p:blipFill>
        <p:spPr bwMode="auto">
          <a:xfrm>
            <a:off x="3567415" y="3828007"/>
            <a:ext cx="4795827" cy="29918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9" name="Picture 3" descr="Pair1">
            <a:extLst>
              <a:ext uri="{FF2B5EF4-FFF2-40B4-BE49-F238E27FC236}">
                <a16:creationId xmlns:a16="http://schemas.microsoft.com/office/drawing/2014/main" id="{92684347-B207-475F-A97E-ACC95911B90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250" t="2037" r="7609" b="8541"/>
          <a:stretch/>
        </p:blipFill>
        <p:spPr bwMode="auto">
          <a:xfrm>
            <a:off x="1220886" y="368560"/>
            <a:ext cx="3343729" cy="23926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0" name="Group 5">
            <a:extLst>
              <a:ext uri="{FF2B5EF4-FFF2-40B4-BE49-F238E27FC236}">
                <a16:creationId xmlns:a16="http://schemas.microsoft.com/office/drawing/2014/main" id="{9DA9C9A4-890E-4F6B-83F6-9D9D50BE5FF6}"/>
              </a:ext>
            </a:extLst>
          </p:cNvPr>
          <p:cNvGrpSpPr>
            <a:grpSpLocks/>
          </p:cNvGrpSpPr>
          <p:nvPr/>
        </p:nvGrpSpPr>
        <p:grpSpPr bwMode="auto">
          <a:xfrm>
            <a:off x="5535561" y="368336"/>
            <a:ext cx="4921250" cy="2717800"/>
            <a:chOff x="2496" y="544"/>
            <a:chExt cx="3100" cy="1712"/>
          </a:xfrm>
        </p:grpSpPr>
        <p:sp>
          <p:nvSpPr>
            <p:cNvPr id="91" name="Rectangle 6">
              <a:extLst>
                <a:ext uri="{FF2B5EF4-FFF2-40B4-BE49-F238E27FC236}">
                  <a16:creationId xmlns:a16="http://schemas.microsoft.com/office/drawing/2014/main" id="{742E525A-7521-4B22-8ACF-4F00C1A831D1}"/>
                </a:ext>
              </a:extLst>
            </p:cNvPr>
            <p:cNvSpPr>
              <a:spLocks noChangeArrowheads="1"/>
            </p:cNvSpPr>
            <p:nvPr/>
          </p:nvSpPr>
          <p:spPr bwMode="auto">
            <a:xfrm>
              <a:off x="2496" y="1056"/>
              <a:ext cx="288" cy="624"/>
            </a:xfrm>
            <a:prstGeom prst="rect">
              <a:avLst/>
            </a:prstGeom>
            <a:solidFill>
              <a:srgbClr val="FFFF00"/>
            </a:solidFill>
            <a:ln w="158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p>
          </p:txBody>
        </p:sp>
        <p:sp>
          <p:nvSpPr>
            <p:cNvPr id="92" name="Rectangle 7">
              <a:extLst>
                <a:ext uri="{FF2B5EF4-FFF2-40B4-BE49-F238E27FC236}">
                  <a16:creationId xmlns:a16="http://schemas.microsoft.com/office/drawing/2014/main" id="{ACEEE675-C217-4927-91C8-68AEA6977C11}"/>
                </a:ext>
              </a:extLst>
            </p:cNvPr>
            <p:cNvSpPr>
              <a:spLocks noChangeArrowheads="1"/>
            </p:cNvSpPr>
            <p:nvPr/>
          </p:nvSpPr>
          <p:spPr bwMode="auto">
            <a:xfrm>
              <a:off x="3168" y="1056"/>
              <a:ext cx="288" cy="624"/>
            </a:xfrm>
            <a:prstGeom prst="rect">
              <a:avLst/>
            </a:prstGeom>
            <a:solidFill>
              <a:srgbClr val="FFFF00"/>
            </a:solidFill>
            <a:ln w="158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p>
          </p:txBody>
        </p:sp>
        <p:sp>
          <p:nvSpPr>
            <p:cNvPr id="93" name="Rectangle 8">
              <a:extLst>
                <a:ext uri="{FF2B5EF4-FFF2-40B4-BE49-F238E27FC236}">
                  <a16:creationId xmlns:a16="http://schemas.microsoft.com/office/drawing/2014/main" id="{B0647242-4A65-408E-98BD-5418F74CA851}"/>
                </a:ext>
              </a:extLst>
            </p:cNvPr>
            <p:cNvSpPr>
              <a:spLocks noChangeArrowheads="1"/>
            </p:cNvSpPr>
            <p:nvPr/>
          </p:nvSpPr>
          <p:spPr bwMode="auto">
            <a:xfrm>
              <a:off x="4896" y="816"/>
              <a:ext cx="576" cy="288"/>
            </a:xfrm>
            <a:prstGeom prst="rect">
              <a:avLst/>
            </a:prstGeom>
            <a:noFill/>
            <a:ln w="158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4" name="Rectangle 9">
              <a:extLst>
                <a:ext uri="{FF2B5EF4-FFF2-40B4-BE49-F238E27FC236}">
                  <a16:creationId xmlns:a16="http://schemas.microsoft.com/office/drawing/2014/main" id="{4D98C29A-FC8C-4C49-9235-592F3A1EB700}"/>
                </a:ext>
              </a:extLst>
            </p:cNvPr>
            <p:cNvSpPr>
              <a:spLocks noChangeArrowheads="1"/>
            </p:cNvSpPr>
            <p:nvPr/>
          </p:nvSpPr>
          <p:spPr bwMode="auto">
            <a:xfrm>
              <a:off x="4896" y="1392"/>
              <a:ext cx="576" cy="288"/>
            </a:xfrm>
            <a:prstGeom prst="rect">
              <a:avLst/>
            </a:prstGeom>
            <a:noFill/>
            <a:ln w="158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 name="Rectangle 10">
              <a:extLst>
                <a:ext uri="{FF2B5EF4-FFF2-40B4-BE49-F238E27FC236}">
                  <a16:creationId xmlns:a16="http://schemas.microsoft.com/office/drawing/2014/main" id="{BDC47C13-E679-4C9E-A279-9E5B2E956D07}"/>
                </a:ext>
              </a:extLst>
            </p:cNvPr>
            <p:cNvSpPr>
              <a:spLocks noChangeArrowheads="1"/>
            </p:cNvSpPr>
            <p:nvPr/>
          </p:nvSpPr>
          <p:spPr bwMode="auto">
            <a:xfrm>
              <a:off x="3984" y="1968"/>
              <a:ext cx="528" cy="288"/>
            </a:xfrm>
            <a:prstGeom prst="rect">
              <a:avLst/>
            </a:prstGeom>
            <a:noFill/>
            <a:ln w="158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6" name="Line 11">
              <a:extLst>
                <a:ext uri="{FF2B5EF4-FFF2-40B4-BE49-F238E27FC236}">
                  <a16:creationId xmlns:a16="http://schemas.microsoft.com/office/drawing/2014/main" id="{22D638CD-CEE6-4F9D-B7F1-68E2D96B1226}"/>
                </a:ext>
              </a:extLst>
            </p:cNvPr>
            <p:cNvSpPr>
              <a:spLocks noChangeShapeType="1"/>
            </p:cNvSpPr>
            <p:nvPr/>
          </p:nvSpPr>
          <p:spPr bwMode="auto">
            <a:xfrm>
              <a:off x="2640" y="1680"/>
              <a:ext cx="0" cy="432"/>
            </a:xfrm>
            <a:prstGeom prst="line">
              <a:avLst/>
            </a:prstGeom>
            <a:noFill/>
            <a:ln w="158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7" name="Rectangle 12">
              <a:extLst>
                <a:ext uri="{FF2B5EF4-FFF2-40B4-BE49-F238E27FC236}">
                  <a16:creationId xmlns:a16="http://schemas.microsoft.com/office/drawing/2014/main" id="{433CC79D-5F38-46F1-82E8-A6EA785F10C8}"/>
                </a:ext>
              </a:extLst>
            </p:cNvPr>
            <p:cNvSpPr>
              <a:spLocks noChangeArrowheads="1"/>
            </p:cNvSpPr>
            <p:nvPr/>
          </p:nvSpPr>
          <p:spPr bwMode="auto">
            <a:xfrm>
              <a:off x="2832" y="1152"/>
              <a:ext cx="288" cy="432"/>
            </a:xfrm>
            <a:prstGeom prst="rect">
              <a:avLst/>
            </a:prstGeom>
            <a:solidFill>
              <a:srgbClr val="66FF33"/>
            </a:solidFill>
            <a:ln w="158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8" name="Line 13">
              <a:extLst>
                <a:ext uri="{FF2B5EF4-FFF2-40B4-BE49-F238E27FC236}">
                  <a16:creationId xmlns:a16="http://schemas.microsoft.com/office/drawing/2014/main" id="{FF19D5EB-140B-4C5C-9478-F07D17EAFE24}"/>
                </a:ext>
              </a:extLst>
            </p:cNvPr>
            <p:cNvSpPr>
              <a:spLocks noChangeShapeType="1"/>
            </p:cNvSpPr>
            <p:nvPr/>
          </p:nvSpPr>
          <p:spPr bwMode="auto">
            <a:xfrm flipH="1">
              <a:off x="2640" y="2112"/>
              <a:ext cx="1344" cy="0"/>
            </a:xfrm>
            <a:prstGeom prst="line">
              <a:avLst/>
            </a:prstGeom>
            <a:noFill/>
            <a:ln w="158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9" name="Rectangle 14">
              <a:extLst>
                <a:ext uri="{FF2B5EF4-FFF2-40B4-BE49-F238E27FC236}">
                  <a16:creationId xmlns:a16="http://schemas.microsoft.com/office/drawing/2014/main" id="{5E9DE385-5E0A-41A6-B2BC-600E1743B229}"/>
                </a:ext>
              </a:extLst>
            </p:cNvPr>
            <p:cNvSpPr>
              <a:spLocks noChangeArrowheads="1"/>
            </p:cNvSpPr>
            <p:nvPr/>
          </p:nvSpPr>
          <p:spPr bwMode="auto">
            <a:xfrm>
              <a:off x="3984" y="816"/>
              <a:ext cx="528" cy="288"/>
            </a:xfrm>
            <a:prstGeom prst="rect">
              <a:avLst/>
            </a:prstGeom>
            <a:noFill/>
            <a:ln w="158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0" name="Rectangle 15">
              <a:extLst>
                <a:ext uri="{FF2B5EF4-FFF2-40B4-BE49-F238E27FC236}">
                  <a16:creationId xmlns:a16="http://schemas.microsoft.com/office/drawing/2014/main" id="{0525FF36-DF00-4081-BCB7-B595A8672218}"/>
                </a:ext>
              </a:extLst>
            </p:cNvPr>
            <p:cNvSpPr>
              <a:spLocks noChangeArrowheads="1"/>
            </p:cNvSpPr>
            <p:nvPr/>
          </p:nvSpPr>
          <p:spPr bwMode="auto">
            <a:xfrm>
              <a:off x="3984" y="1392"/>
              <a:ext cx="528" cy="288"/>
            </a:xfrm>
            <a:prstGeom prst="rect">
              <a:avLst/>
            </a:prstGeom>
            <a:noFill/>
            <a:ln w="158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1" name="Line 16">
              <a:extLst>
                <a:ext uri="{FF2B5EF4-FFF2-40B4-BE49-F238E27FC236}">
                  <a16:creationId xmlns:a16="http://schemas.microsoft.com/office/drawing/2014/main" id="{80B36E84-BB7F-456A-9DFC-38D0DE2CE7E5}"/>
                </a:ext>
              </a:extLst>
            </p:cNvPr>
            <p:cNvSpPr>
              <a:spLocks noChangeShapeType="1"/>
            </p:cNvSpPr>
            <p:nvPr/>
          </p:nvSpPr>
          <p:spPr bwMode="auto">
            <a:xfrm>
              <a:off x="3312" y="1680"/>
              <a:ext cx="0" cy="336"/>
            </a:xfrm>
            <a:prstGeom prst="line">
              <a:avLst/>
            </a:prstGeom>
            <a:noFill/>
            <a:ln w="158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2" name="Line 17">
              <a:extLst>
                <a:ext uri="{FF2B5EF4-FFF2-40B4-BE49-F238E27FC236}">
                  <a16:creationId xmlns:a16="http://schemas.microsoft.com/office/drawing/2014/main" id="{6E3D0C30-CBB9-4814-9582-D7408D225AC6}"/>
                </a:ext>
              </a:extLst>
            </p:cNvPr>
            <p:cNvSpPr>
              <a:spLocks noChangeShapeType="1"/>
            </p:cNvSpPr>
            <p:nvPr/>
          </p:nvSpPr>
          <p:spPr bwMode="auto">
            <a:xfrm flipH="1">
              <a:off x="3312" y="2016"/>
              <a:ext cx="480" cy="0"/>
            </a:xfrm>
            <a:prstGeom prst="line">
              <a:avLst/>
            </a:prstGeom>
            <a:noFill/>
            <a:ln w="158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 name="Line 18">
              <a:extLst>
                <a:ext uri="{FF2B5EF4-FFF2-40B4-BE49-F238E27FC236}">
                  <a16:creationId xmlns:a16="http://schemas.microsoft.com/office/drawing/2014/main" id="{F475F3F3-A05F-4628-BBBF-74E4709C34A4}"/>
                </a:ext>
              </a:extLst>
            </p:cNvPr>
            <p:cNvSpPr>
              <a:spLocks noChangeShapeType="1"/>
            </p:cNvSpPr>
            <p:nvPr/>
          </p:nvSpPr>
          <p:spPr bwMode="auto">
            <a:xfrm>
              <a:off x="3792" y="1536"/>
              <a:ext cx="0" cy="480"/>
            </a:xfrm>
            <a:prstGeom prst="line">
              <a:avLst/>
            </a:prstGeom>
            <a:noFill/>
            <a:ln w="158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4" name="Line 19">
              <a:extLst>
                <a:ext uri="{FF2B5EF4-FFF2-40B4-BE49-F238E27FC236}">
                  <a16:creationId xmlns:a16="http://schemas.microsoft.com/office/drawing/2014/main" id="{12CE68FD-E03B-4F78-AFE1-58AB757DD278}"/>
                </a:ext>
              </a:extLst>
            </p:cNvPr>
            <p:cNvSpPr>
              <a:spLocks noChangeShapeType="1"/>
            </p:cNvSpPr>
            <p:nvPr/>
          </p:nvSpPr>
          <p:spPr bwMode="auto">
            <a:xfrm flipH="1">
              <a:off x="3792" y="1536"/>
              <a:ext cx="192" cy="0"/>
            </a:xfrm>
            <a:prstGeom prst="line">
              <a:avLst/>
            </a:prstGeom>
            <a:noFill/>
            <a:ln w="158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5" name="Line 20">
              <a:extLst>
                <a:ext uri="{FF2B5EF4-FFF2-40B4-BE49-F238E27FC236}">
                  <a16:creationId xmlns:a16="http://schemas.microsoft.com/office/drawing/2014/main" id="{ACD49670-9121-4A5F-A056-F260B3A325D9}"/>
                </a:ext>
              </a:extLst>
            </p:cNvPr>
            <p:cNvSpPr>
              <a:spLocks noChangeShapeType="1"/>
            </p:cNvSpPr>
            <p:nvPr/>
          </p:nvSpPr>
          <p:spPr bwMode="auto">
            <a:xfrm>
              <a:off x="2976" y="1584"/>
              <a:ext cx="0" cy="288"/>
            </a:xfrm>
            <a:prstGeom prst="line">
              <a:avLst/>
            </a:prstGeom>
            <a:noFill/>
            <a:ln w="158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6" name="Line 21">
              <a:extLst>
                <a:ext uri="{FF2B5EF4-FFF2-40B4-BE49-F238E27FC236}">
                  <a16:creationId xmlns:a16="http://schemas.microsoft.com/office/drawing/2014/main" id="{D8D16582-FDCB-4B31-8AB2-326D7AAE5572}"/>
                </a:ext>
              </a:extLst>
            </p:cNvPr>
            <p:cNvSpPr>
              <a:spLocks noChangeShapeType="1"/>
            </p:cNvSpPr>
            <p:nvPr/>
          </p:nvSpPr>
          <p:spPr bwMode="auto">
            <a:xfrm flipH="1">
              <a:off x="2976" y="1872"/>
              <a:ext cx="672" cy="0"/>
            </a:xfrm>
            <a:prstGeom prst="line">
              <a:avLst/>
            </a:prstGeom>
            <a:noFill/>
            <a:ln w="158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7" name="Line 22">
              <a:extLst>
                <a:ext uri="{FF2B5EF4-FFF2-40B4-BE49-F238E27FC236}">
                  <a16:creationId xmlns:a16="http://schemas.microsoft.com/office/drawing/2014/main" id="{978EF027-47FE-432F-B14B-FA0D0D85CD25}"/>
                </a:ext>
              </a:extLst>
            </p:cNvPr>
            <p:cNvSpPr>
              <a:spLocks noChangeShapeType="1"/>
            </p:cNvSpPr>
            <p:nvPr/>
          </p:nvSpPr>
          <p:spPr bwMode="auto">
            <a:xfrm>
              <a:off x="3648" y="960"/>
              <a:ext cx="0" cy="912"/>
            </a:xfrm>
            <a:prstGeom prst="line">
              <a:avLst/>
            </a:prstGeom>
            <a:noFill/>
            <a:ln w="158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8" name="Line 23">
              <a:extLst>
                <a:ext uri="{FF2B5EF4-FFF2-40B4-BE49-F238E27FC236}">
                  <a16:creationId xmlns:a16="http://schemas.microsoft.com/office/drawing/2014/main" id="{7C381047-1DEA-4E14-9661-06CE3A7BCEEE}"/>
                </a:ext>
              </a:extLst>
            </p:cNvPr>
            <p:cNvSpPr>
              <a:spLocks noChangeShapeType="1"/>
            </p:cNvSpPr>
            <p:nvPr/>
          </p:nvSpPr>
          <p:spPr bwMode="auto">
            <a:xfrm flipH="1">
              <a:off x="3648" y="960"/>
              <a:ext cx="336" cy="0"/>
            </a:xfrm>
            <a:prstGeom prst="line">
              <a:avLst/>
            </a:prstGeom>
            <a:noFill/>
            <a:ln w="158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9" name="Line 24">
              <a:extLst>
                <a:ext uri="{FF2B5EF4-FFF2-40B4-BE49-F238E27FC236}">
                  <a16:creationId xmlns:a16="http://schemas.microsoft.com/office/drawing/2014/main" id="{8951A3B3-4529-4001-8C35-6013B47BFC5F}"/>
                </a:ext>
              </a:extLst>
            </p:cNvPr>
            <p:cNvSpPr>
              <a:spLocks noChangeShapeType="1"/>
            </p:cNvSpPr>
            <p:nvPr/>
          </p:nvSpPr>
          <p:spPr bwMode="auto">
            <a:xfrm flipH="1">
              <a:off x="4512" y="960"/>
              <a:ext cx="384" cy="0"/>
            </a:xfrm>
            <a:prstGeom prst="line">
              <a:avLst/>
            </a:prstGeom>
            <a:noFill/>
            <a:ln w="158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0" name="Line 25">
              <a:extLst>
                <a:ext uri="{FF2B5EF4-FFF2-40B4-BE49-F238E27FC236}">
                  <a16:creationId xmlns:a16="http://schemas.microsoft.com/office/drawing/2014/main" id="{26505936-0019-4DD9-8436-E0FB54E1E439}"/>
                </a:ext>
              </a:extLst>
            </p:cNvPr>
            <p:cNvSpPr>
              <a:spLocks noChangeShapeType="1"/>
            </p:cNvSpPr>
            <p:nvPr/>
          </p:nvSpPr>
          <p:spPr bwMode="auto">
            <a:xfrm flipH="1">
              <a:off x="4512" y="1536"/>
              <a:ext cx="384" cy="0"/>
            </a:xfrm>
            <a:prstGeom prst="line">
              <a:avLst/>
            </a:prstGeom>
            <a:noFill/>
            <a:ln w="158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1" name="Line 26">
              <a:extLst>
                <a:ext uri="{FF2B5EF4-FFF2-40B4-BE49-F238E27FC236}">
                  <a16:creationId xmlns:a16="http://schemas.microsoft.com/office/drawing/2014/main" id="{50FE6B65-7C24-4458-8062-69908FEC8583}"/>
                </a:ext>
              </a:extLst>
            </p:cNvPr>
            <p:cNvSpPr>
              <a:spLocks noChangeShapeType="1"/>
            </p:cNvSpPr>
            <p:nvPr/>
          </p:nvSpPr>
          <p:spPr bwMode="auto">
            <a:xfrm flipH="1">
              <a:off x="4704" y="1440"/>
              <a:ext cx="192" cy="0"/>
            </a:xfrm>
            <a:prstGeom prst="line">
              <a:avLst/>
            </a:prstGeom>
            <a:noFill/>
            <a:ln w="158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2" name="Line 27">
              <a:extLst>
                <a:ext uri="{FF2B5EF4-FFF2-40B4-BE49-F238E27FC236}">
                  <a16:creationId xmlns:a16="http://schemas.microsoft.com/office/drawing/2014/main" id="{E9AC0210-147C-4620-8981-529DC7078569}"/>
                </a:ext>
              </a:extLst>
            </p:cNvPr>
            <p:cNvSpPr>
              <a:spLocks noChangeShapeType="1"/>
            </p:cNvSpPr>
            <p:nvPr/>
          </p:nvSpPr>
          <p:spPr bwMode="auto">
            <a:xfrm>
              <a:off x="4704" y="960"/>
              <a:ext cx="0" cy="480"/>
            </a:xfrm>
            <a:prstGeom prst="line">
              <a:avLst/>
            </a:prstGeom>
            <a:noFill/>
            <a:ln w="158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3" name="Line 28">
              <a:extLst>
                <a:ext uri="{FF2B5EF4-FFF2-40B4-BE49-F238E27FC236}">
                  <a16:creationId xmlns:a16="http://schemas.microsoft.com/office/drawing/2014/main" id="{AB876F6C-2944-4140-8B8B-23AB99734803}"/>
                </a:ext>
              </a:extLst>
            </p:cNvPr>
            <p:cNvSpPr>
              <a:spLocks noChangeShapeType="1"/>
            </p:cNvSpPr>
            <p:nvPr/>
          </p:nvSpPr>
          <p:spPr bwMode="auto">
            <a:xfrm>
              <a:off x="4704" y="1632"/>
              <a:ext cx="0" cy="480"/>
            </a:xfrm>
            <a:prstGeom prst="line">
              <a:avLst/>
            </a:prstGeom>
            <a:noFill/>
            <a:ln w="158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 name="Line 29">
              <a:extLst>
                <a:ext uri="{FF2B5EF4-FFF2-40B4-BE49-F238E27FC236}">
                  <a16:creationId xmlns:a16="http://schemas.microsoft.com/office/drawing/2014/main" id="{C0EF9B4D-5731-463A-881B-1BCB64851E6C}"/>
                </a:ext>
              </a:extLst>
            </p:cNvPr>
            <p:cNvSpPr>
              <a:spLocks noChangeShapeType="1"/>
            </p:cNvSpPr>
            <p:nvPr/>
          </p:nvSpPr>
          <p:spPr bwMode="auto">
            <a:xfrm flipH="1">
              <a:off x="4512" y="2112"/>
              <a:ext cx="192" cy="0"/>
            </a:xfrm>
            <a:prstGeom prst="line">
              <a:avLst/>
            </a:prstGeom>
            <a:noFill/>
            <a:ln w="158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 name="Line 30">
              <a:extLst>
                <a:ext uri="{FF2B5EF4-FFF2-40B4-BE49-F238E27FC236}">
                  <a16:creationId xmlns:a16="http://schemas.microsoft.com/office/drawing/2014/main" id="{5B70D166-0BC7-433C-A1AF-A6C181C00712}"/>
                </a:ext>
              </a:extLst>
            </p:cNvPr>
            <p:cNvSpPr>
              <a:spLocks noChangeShapeType="1"/>
            </p:cNvSpPr>
            <p:nvPr/>
          </p:nvSpPr>
          <p:spPr bwMode="auto">
            <a:xfrm flipH="1">
              <a:off x="4704" y="1632"/>
              <a:ext cx="192" cy="0"/>
            </a:xfrm>
            <a:prstGeom prst="line">
              <a:avLst/>
            </a:prstGeom>
            <a:noFill/>
            <a:ln w="158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 name="Line 31">
              <a:extLst>
                <a:ext uri="{FF2B5EF4-FFF2-40B4-BE49-F238E27FC236}">
                  <a16:creationId xmlns:a16="http://schemas.microsoft.com/office/drawing/2014/main" id="{B6C8C493-23DA-4F2C-BDFA-379D940C43C1}"/>
                </a:ext>
              </a:extLst>
            </p:cNvPr>
            <p:cNvSpPr>
              <a:spLocks noChangeShapeType="1"/>
            </p:cNvSpPr>
            <p:nvPr/>
          </p:nvSpPr>
          <p:spPr bwMode="auto">
            <a:xfrm>
              <a:off x="5184" y="1104"/>
              <a:ext cx="0" cy="288"/>
            </a:xfrm>
            <a:prstGeom prst="line">
              <a:avLst/>
            </a:prstGeom>
            <a:noFill/>
            <a:ln w="15875">
              <a:solidFill>
                <a:srgbClr val="0000FF"/>
              </a:solidFill>
              <a:round/>
              <a:headEnd type="triangl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 name="Line 32">
              <a:extLst>
                <a:ext uri="{FF2B5EF4-FFF2-40B4-BE49-F238E27FC236}">
                  <a16:creationId xmlns:a16="http://schemas.microsoft.com/office/drawing/2014/main" id="{72A8D5B8-0DA9-4855-A0B1-86F48ACC1414}"/>
                </a:ext>
              </a:extLst>
            </p:cNvPr>
            <p:cNvSpPr>
              <a:spLocks noChangeShapeType="1"/>
            </p:cNvSpPr>
            <p:nvPr/>
          </p:nvSpPr>
          <p:spPr bwMode="auto">
            <a:xfrm>
              <a:off x="2976" y="768"/>
              <a:ext cx="0" cy="576"/>
            </a:xfrm>
            <a:prstGeom prst="line">
              <a:avLst/>
            </a:prstGeom>
            <a:noFill/>
            <a:ln w="9525">
              <a:solidFill>
                <a:schemeClr val="tx1"/>
              </a:solidFill>
              <a:round/>
              <a:headEnd/>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 name="Line 33">
              <a:extLst>
                <a:ext uri="{FF2B5EF4-FFF2-40B4-BE49-F238E27FC236}">
                  <a16:creationId xmlns:a16="http://schemas.microsoft.com/office/drawing/2014/main" id="{944A7C90-D1F8-491E-B349-4DFB54B01C90}"/>
                </a:ext>
              </a:extLst>
            </p:cNvPr>
            <p:cNvSpPr>
              <a:spLocks noChangeShapeType="1"/>
            </p:cNvSpPr>
            <p:nvPr/>
          </p:nvSpPr>
          <p:spPr bwMode="auto">
            <a:xfrm>
              <a:off x="2592" y="1296"/>
              <a:ext cx="720" cy="240"/>
            </a:xfrm>
            <a:prstGeom prst="line">
              <a:avLst/>
            </a:prstGeom>
            <a:noFill/>
            <a:ln w="9525">
              <a:solidFill>
                <a:schemeClr val="tx1"/>
              </a:solidFill>
              <a:round/>
              <a:headEnd type="triangle" w="sm" len="lg"/>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 name="Line 34">
              <a:extLst>
                <a:ext uri="{FF2B5EF4-FFF2-40B4-BE49-F238E27FC236}">
                  <a16:creationId xmlns:a16="http://schemas.microsoft.com/office/drawing/2014/main" id="{A9F64ABB-95AF-4382-BF2F-7476527F6FB7}"/>
                </a:ext>
              </a:extLst>
            </p:cNvPr>
            <p:cNvSpPr>
              <a:spLocks noChangeShapeType="1"/>
            </p:cNvSpPr>
            <p:nvPr/>
          </p:nvSpPr>
          <p:spPr bwMode="auto">
            <a:xfrm flipH="1">
              <a:off x="2928" y="1344"/>
              <a:ext cx="48" cy="4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 name="Line 35">
              <a:extLst>
                <a:ext uri="{FF2B5EF4-FFF2-40B4-BE49-F238E27FC236}">
                  <a16:creationId xmlns:a16="http://schemas.microsoft.com/office/drawing/2014/main" id="{98AF01EB-32BF-42B8-8F74-DEC7FC7A67DE}"/>
                </a:ext>
              </a:extLst>
            </p:cNvPr>
            <p:cNvSpPr>
              <a:spLocks noChangeShapeType="1"/>
            </p:cNvSpPr>
            <p:nvPr/>
          </p:nvSpPr>
          <p:spPr bwMode="auto">
            <a:xfrm flipH="1">
              <a:off x="2976" y="1344"/>
              <a:ext cx="9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21" name="Object 36">
              <a:extLst>
                <a:ext uri="{FF2B5EF4-FFF2-40B4-BE49-F238E27FC236}">
                  <a16:creationId xmlns:a16="http://schemas.microsoft.com/office/drawing/2014/main" id="{6ABED3C9-1BD8-4821-A546-A8A3843CDEB9}"/>
                </a:ext>
              </a:extLst>
            </p:cNvPr>
            <p:cNvGraphicFramePr>
              <a:graphicFrameLocks noChangeAspect="1"/>
            </p:cNvGraphicFramePr>
            <p:nvPr/>
          </p:nvGraphicFramePr>
          <p:xfrm>
            <a:off x="4922" y="856"/>
            <a:ext cx="496" cy="224"/>
          </p:xfrm>
          <a:graphic>
            <a:graphicData uri="http://schemas.openxmlformats.org/presentationml/2006/ole">
              <mc:AlternateContent xmlns:mc="http://schemas.openxmlformats.org/markup-compatibility/2006">
                <mc:Choice xmlns:v="urn:schemas-microsoft-com:vml" Requires="v">
                  <p:oleObj spid="_x0000_s505878" name="Equation" r:id="rId5" imgW="393480" imgH="177480" progId="Equation.DSMT4">
                    <p:embed/>
                  </p:oleObj>
                </mc:Choice>
                <mc:Fallback>
                  <p:oleObj name="Equation" r:id="rId5" imgW="393480" imgH="177480" progId="Equation.DSMT4">
                    <p:embed/>
                    <p:pic>
                      <p:nvPicPr>
                        <p:cNvPr id="121" name="Object 36">
                          <a:extLst>
                            <a:ext uri="{FF2B5EF4-FFF2-40B4-BE49-F238E27FC236}">
                              <a16:creationId xmlns:a16="http://schemas.microsoft.com/office/drawing/2014/main" id="{6ABED3C9-1BD8-4821-A546-A8A3843CDEB9}"/>
                            </a:ext>
                          </a:extLst>
                        </p:cNvPr>
                        <p:cNvPicPr>
                          <a:picLocks noChangeAspect="1" noChangeArrowheads="1"/>
                        </p:cNvPicPr>
                        <p:nvPr/>
                      </p:nvPicPr>
                      <p:blipFill>
                        <a:blip r:embed="rId6"/>
                        <a:srcRect/>
                        <a:stretch>
                          <a:fillRect/>
                        </a:stretch>
                      </p:blipFill>
                      <p:spPr bwMode="auto">
                        <a:xfrm>
                          <a:off x="4922" y="856"/>
                          <a:ext cx="496" cy="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2" name="Object 37">
              <a:extLst>
                <a:ext uri="{FF2B5EF4-FFF2-40B4-BE49-F238E27FC236}">
                  <a16:creationId xmlns:a16="http://schemas.microsoft.com/office/drawing/2014/main" id="{8CAB2BE9-4604-4DB6-8FC3-4E3CC3B6DF50}"/>
                </a:ext>
              </a:extLst>
            </p:cNvPr>
            <p:cNvGraphicFramePr>
              <a:graphicFrameLocks noChangeAspect="1"/>
            </p:cNvGraphicFramePr>
            <p:nvPr/>
          </p:nvGraphicFramePr>
          <p:xfrm>
            <a:off x="2845" y="544"/>
            <a:ext cx="256" cy="224"/>
          </p:xfrm>
          <a:graphic>
            <a:graphicData uri="http://schemas.openxmlformats.org/presentationml/2006/ole">
              <mc:AlternateContent xmlns:mc="http://schemas.openxmlformats.org/markup-compatibility/2006">
                <mc:Choice xmlns:v="urn:schemas-microsoft-com:vml" Requires="v">
                  <p:oleObj spid="_x0000_s505879" name="Equation" r:id="rId7" imgW="203040" imgH="177480" progId="Equation.DSMT4">
                    <p:embed/>
                  </p:oleObj>
                </mc:Choice>
                <mc:Fallback>
                  <p:oleObj name="Equation" r:id="rId7" imgW="203040" imgH="177480" progId="Equation.DSMT4">
                    <p:embed/>
                    <p:pic>
                      <p:nvPicPr>
                        <p:cNvPr id="122" name="Object 37">
                          <a:extLst>
                            <a:ext uri="{FF2B5EF4-FFF2-40B4-BE49-F238E27FC236}">
                              <a16:creationId xmlns:a16="http://schemas.microsoft.com/office/drawing/2014/main" id="{8CAB2BE9-4604-4DB6-8FC3-4E3CC3B6DF50}"/>
                            </a:ext>
                          </a:extLst>
                        </p:cNvPr>
                        <p:cNvPicPr>
                          <a:picLocks noChangeAspect="1" noChangeArrowheads="1"/>
                        </p:cNvPicPr>
                        <p:nvPr/>
                      </p:nvPicPr>
                      <p:blipFill>
                        <a:blip r:embed="rId8"/>
                        <a:srcRect/>
                        <a:stretch>
                          <a:fillRect/>
                        </a:stretch>
                      </p:blipFill>
                      <p:spPr bwMode="auto">
                        <a:xfrm>
                          <a:off x="2845" y="544"/>
                          <a:ext cx="256" cy="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3" name="Object 38">
              <a:extLst>
                <a:ext uri="{FF2B5EF4-FFF2-40B4-BE49-F238E27FC236}">
                  <a16:creationId xmlns:a16="http://schemas.microsoft.com/office/drawing/2014/main" id="{B4638B6B-EEC9-471B-B8F4-84029005C09E}"/>
                </a:ext>
              </a:extLst>
            </p:cNvPr>
            <p:cNvGraphicFramePr>
              <a:graphicFrameLocks noChangeAspect="1"/>
            </p:cNvGraphicFramePr>
            <p:nvPr/>
          </p:nvGraphicFramePr>
          <p:xfrm>
            <a:off x="4904" y="1433"/>
            <a:ext cx="528" cy="224"/>
          </p:xfrm>
          <a:graphic>
            <a:graphicData uri="http://schemas.openxmlformats.org/presentationml/2006/ole">
              <mc:AlternateContent xmlns:mc="http://schemas.openxmlformats.org/markup-compatibility/2006">
                <mc:Choice xmlns:v="urn:schemas-microsoft-com:vml" Requires="v">
                  <p:oleObj spid="_x0000_s505880" name="Equation" r:id="rId9" imgW="419040" imgH="177480" progId="Equation.DSMT4">
                    <p:embed/>
                  </p:oleObj>
                </mc:Choice>
                <mc:Fallback>
                  <p:oleObj name="Equation" r:id="rId9" imgW="419040" imgH="177480" progId="Equation.DSMT4">
                    <p:embed/>
                    <p:pic>
                      <p:nvPicPr>
                        <p:cNvPr id="123" name="Object 38">
                          <a:extLst>
                            <a:ext uri="{FF2B5EF4-FFF2-40B4-BE49-F238E27FC236}">
                              <a16:creationId xmlns:a16="http://schemas.microsoft.com/office/drawing/2014/main" id="{B4638B6B-EEC9-471B-B8F4-84029005C09E}"/>
                            </a:ext>
                          </a:extLst>
                        </p:cNvPr>
                        <p:cNvPicPr>
                          <a:picLocks noChangeAspect="1" noChangeArrowheads="1"/>
                        </p:cNvPicPr>
                        <p:nvPr/>
                      </p:nvPicPr>
                      <p:blipFill>
                        <a:blip r:embed="rId10"/>
                        <a:srcRect/>
                        <a:stretch>
                          <a:fillRect/>
                        </a:stretch>
                      </p:blipFill>
                      <p:spPr bwMode="auto">
                        <a:xfrm>
                          <a:off x="4904" y="1433"/>
                          <a:ext cx="528" cy="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4" name="Object 39">
              <a:extLst>
                <a:ext uri="{FF2B5EF4-FFF2-40B4-BE49-F238E27FC236}">
                  <a16:creationId xmlns:a16="http://schemas.microsoft.com/office/drawing/2014/main" id="{C7BB6D22-84A6-4E36-8123-D8550BD9B00E}"/>
                </a:ext>
              </a:extLst>
            </p:cNvPr>
            <p:cNvGraphicFramePr>
              <a:graphicFrameLocks noChangeAspect="1"/>
            </p:cNvGraphicFramePr>
            <p:nvPr/>
          </p:nvGraphicFramePr>
          <p:xfrm>
            <a:off x="4030" y="840"/>
            <a:ext cx="480" cy="208"/>
          </p:xfrm>
          <a:graphic>
            <a:graphicData uri="http://schemas.openxmlformats.org/presentationml/2006/ole">
              <mc:AlternateContent xmlns:mc="http://schemas.openxmlformats.org/markup-compatibility/2006">
                <mc:Choice xmlns:v="urn:schemas-microsoft-com:vml" Requires="v">
                  <p:oleObj spid="_x0000_s505881" name="Equation" r:id="rId11" imgW="380880" imgH="164880" progId="Equation.DSMT4">
                    <p:embed/>
                  </p:oleObj>
                </mc:Choice>
                <mc:Fallback>
                  <p:oleObj name="Equation" r:id="rId11" imgW="380880" imgH="164880" progId="Equation.DSMT4">
                    <p:embed/>
                    <p:pic>
                      <p:nvPicPr>
                        <p:cNvPr id="124" name="Object 39">
                          <a:extLst>
                            <a:ext uri="{FF2B5EF4-FFF2-40B4-BE49-F238E27FC236}">
                              <a16:creationId xmlns:a16="http://schemas.microsoft.com/office/drawing/2014/main" id="{C7BB6D22-84A6-4E36-8123-D8550BD9B00E}"/>
                            </a:ext>
                          </a:extLst>
                        </p:cNvPr>
                        <p:cNvPicPr>
                          <a:picLocks noChangeAspect="1" noChangeArrowheads="1"/>
                        </p:cNvPicPr>
                        <p:nvPr/>
                      </p:nvPicPr>
                      <p:blipFill>
                        <a:blip r:embed="rId12"/>
                        <a:srcRect/>
                        <a:stretch>
                          <a:fillRect/>
                        </a:stretch>
                      </p:blipFill>
                      <p:spPr bwMode="auto">
                        <a:xfrm>
                          <a:off x="4030" y="840"/>
                          <a:ext cx="480" cy="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5" name="Object 40">
              <a:extLst>
                <a:ext uri="{FF2B5EF4-FFF2-40B4-BE49-F238E27FC236}">
                  <a16:creationId xmlns:a16="http://schemas.microsoft.com/office/drawing/2014/main" id="{D09C8AC8-2929-4703-B39D-0F64E98169B8}"/>
                </a:ext>
              </a:extLst>
            </p:cNvPr>
            <p:cNvGraphicFramePr>
              <a:graphicFrameLocks noChangeAspect="1"/>
            </p:cNvGraphicFramePr>
            <p:nvPr/>
          </p:nvGraphicFramePr>
          <p:xfrm>
            <a:off x="4004" y="1398"/>
            <a:ext cx="480" cy="208"/>
          </p:xfrm>
          <a:graphic>
            <a:graphicData uri="http://schemas.openxmlformats.org/presentationml/2006/ole">
              <mc:AlternateContent xmlns:mc="http://schemas.openxmlformats.org/markup-compatibility/2006">
                <mc:Choice xmlns:v="urn:schemas-microsoft-com:vml" Requires="v">
                  <p:oleObj spid="_x0000_s505882" name="Equation" r:id="rId13" imgW="380880" imgH="164880" progId="Equation.DSMT4">
                    <p:embed/>
                  </p:oleObj>
                </mc:Choice>
                <mc:Fallback>
                  <p:oleObj name="Equation" r:id="rId13" imgW="380880" imgH="164880" progId="Equation.DSMT4">
                    <p:embed/>
                    <p:pic>
                      <p:nvPicPr>
                        <p:cNvPr id="125" name="Object 40">
                          <a:extLst>
                            <a:ext uri="{FF2B5EF4-FFF2-40B4-BE49-F238E27FC236}">
                              <a16:creationId xmlns:a16="http://schemas.microsoft.com/office/drawing/2014/main" id="{D09C8AC8-2929-4703-B39D-0F64E98169B8}"/>
                            </a:ext>
                          </a:extLst>
                        </p:cNvPr>
                        <p:cNvPicPr>
                          <a:picLocks noChangeAspect="1" noChangeArrowheads="1"/>
                        </p:cNvPicPr>
                        <p:nvPr/>
                      </p:nvPicPr>
                      <p:blipFill>
                        <a:blip r:embed="rId14"/>
                        <a:srcRect/>
                        <a:stretch>
                          <a:fillRect/>
                        </a:stretch>
                      </p:blipFill>
                      <p:spPr bwMode="auto">
                        <a:xfrm>
                          <a:off x="4004" y="1398"/>
                          <a:ext cx="480" cy="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6" name="Object 41">
              <a:extLst>
                <a:ext uri="{FF2B5EF4-FFF2-40B4-BE49-F238E27FC236}">
                  <a16:creationId xmlns:a16="http://schemas.microsoft.com/office/drawing/2014/main" id="{8B370A54-7DB1-4712-BA0A-99C11357FE3E}"/>
                </a:ext>
              </a:extLst>
            </p:cNvPr>
            <p:cNvGraphicFramePr>
              <a:graphicFrameLocks noChangeAspect="1"/>
            </p:cNvGraphicFramePr>
            <p:nvPr/>
          </p:nvGraphicFramePr>
          <p:xfrm>
            <a:off x="3984" y="2003"/>
            <a:ext cx="480" cy="208"/>
          </p:xfrm>
          <a:graphic>
            <a:graphicData uri="http://schemas.openxmlformats.org/presentationml/2006/ole">
              <mc:AlternateContent xmlns:mc="http://schemas.openxmlformats.org/markup-compatibility/2006">
                <mc:Choice xmlns:v="urn:schemas-microsoft-com:vml" Requires="v">
                  <p:oleObj spid="_x0000_s505883" name="Equation" r:id="rId15" imgW="380880" imgH="164880" progId="Equation.DSMT4">
                    <p:embed/>
                  </p:oleObj>
                </mc:Choice>
                <mc:Fallback>
                  <p:oleObj name="Equation" r:id="rId15" imgW="380880" imgH="164880" progId="Equation.DSMT4">
                    <p:embed/>
                    <p:pic>
                      <p:nvPicPr>
                        <p:cNvPr id="126" name="Object 41">
                          <a:extLst>
                            <a:ext uri="{FF2B5EF4-FFF2-40B4-BE49-F238E27FC236}">
                              <a16:creationId xmlns:a16="http://schemas.microsoft.com/office/drawing/2014/main" id="{8B370A54-7DB1-4712-BA0A-99C11357FE3E}"/>
                            </a:ext>
                          </a:extLst>
                        </p:cNvPr>
                        <p:cNvPicPr>
                          <a:picLocks noChangeAspect="1" noChangeArrowheads="1"/>
                        </p:cNvPicPr>
                        <p:nvPr/>
                      </p:nvPicPr>
                      <p:blipFill>
                        <a:blip r:embed="rId16"/>
                        <a:srcRect/>
                        <a:stretch>
                          <a:fillRect/>
                        </a:stretch>
                      </p:blipFill>
                      <p:spPr bwMode="auto">
                        <a:xfrm>
                          <a:off x="3984" y="2003"/>
                          <a:ext cx="480" cy="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7" name="Object 42">
              <a:extLst>
                <a:ext uri="{FF2B5EF4-FFF2-40B4-BE49-F238E27FC236}">
                  <a16:creationId xmlns:a16="http://schemas.microsoft.com/office/drawing/2014/main" id="{C8B82273-181D-4267-8E1B-2199382532DF}"/>
                </a:ext>
              </a:extLst>
            </p:cNvPr>
            <p:cNvGraphicFramePr>
              <a:graphicFrameLocks noChangeAspect="1"/>
            </p:cNvGraphicFramePr>
            <p:nvPr/>
          </p:nvGraphicFramePr>
          <p:xfrm>
            <a:off x="5180" y="1120"/>
            <a:ext cx="416" cy="224"/>
          </p:xfrm>
          <a:graphic>
            <a:graphicData uri="http://schemas.openxmlformats.org/presentationml/2006/ole">
              <mc:AlternateContent xmlns:mc="http://schemas.openxmlformats.org/markup-compatibility/2006">
                <mc:Choice xmlns:v="urn:schemas-microsoft-com:vml" Requires="v">
                  <p:oleObj spid="_x0000_s505884" name="Equation" r:id="rId17" imgW="330120" imgH="177480" progId="Equation.DSMT4">
                    <p:embed/>
                  </p:oleObj>
                </mc:Choice>
                <mc:Fallback>
                  <p:oleObj name="Equation" r:id="rId17" imgW="330120" imgH="177480" progId="Equation.DSMT4">
                    <p:embed/>
                    <p:pic>
                      <p:nvPicPr>
                        <p:cNvPr id="127" name="Object 42">
                          <a:extLst>
                            <a:ext uri="{FF2B5EF4-FFF2-40B4-BE49-F238E27FC236}">
                              <a16:creationId xmlns:a16="http://schemas.microsoft.com/office/drawing/2014/main" id="{C8B82273-181D-4267-8E1B-2199382532DF}"/>
                            </a:ext>
                          </a:extLst>
                        </p:cNvPr>
                        <p:cNvPicPr>
                          <a:picLocks noChangeAspect="1" noChangeArrowheads="1"/>
                        </p:cNvPicPr>
                        <p:nvPr/>
                      </p:nvPicPr>
                      <p:blipFill>
                        <a:blip r:embed="rId18"/>
                        <a:srcRect/>
                        <a:stretch>
                          <a:fillRect/>
                        </a:stretch>
                      </p:blipFill>
                      <p:spPr bwMode="auto">
                        <a:xfrm>
                          <a:off x="5180" y="1120"/>
                          <a:ext cx="416" cy="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128" name="Group 43">
            <a:extLst>
              <a:ext uri="{FF2B5EF4-FFF2-40B4-BE49-F238E27FC236}">
                <a16:creationId xmlns:a16="http://schemas.microsoft.com/office/drawing/2014/main" id="{880F8DD1-904F-4A27-A2A0-018DAADECE34}"/>
              </a:ext>
            </a:extLst>
          </p:cNvPr>
          <p:cNvGrpSpPr>
            <a:grpSpLocks/>
          </p:cNvGrpSpPr>
          <p:nvPr/>
        </p:nvGrpSpPr>
        <p:grpSpPr bwMode="auto">
          <a:xfrm>
            <a:off x="2540481" y="3141140"/>
            <a:ext cx="8016876" cy="601663"/>
            <a:chOff x="-801" y="2698"/>
            <a:chExt cx="5050" cy="379"/>
          </a:xfrm>
        </p:grpSpPr>
        <p:sp>
          <p:nvSpPr>
            <p:cNvPr id="129" name="Text Box 44">
              <a:extLst>
                <a:ext uri="{FF2B5EF4-FFF2-40B4-BE49-F238E27FC236}">
                  <a16:creationId xmlns:a16="http://schemas.microsoft.com/office/drawing/2014/main" id="{43A7979B-2E73-49EB-9C62-62AA55C93394}"/>
                </a:ext>
              </a:extLst>
            </p:cNvPr>
            <p:cNvSpPr txBox="1">
              <a:spLocks noChangeArrowheads="1"/>
            </p:cNvSpPr>
            <p:nvPr/>
          </p:nvSpPr>
          <p:spPr bwMode="auto">
            <a:xfrm>
              <a:off x="-801" y="2724"/>
              <a:ext cx="1920"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a:solidFill>
                    <a:schemeClr val="tx1"/>
                  </a:solidFill>
                  <a:latin typeface="Times New Roman" pitchFamily="18" charset="0"/>
                  <a:ea typeface="华文仿宋" pitchFamily="2" charset="-122"/>
                </a:defRPr>
              </a:lvl1pPr>
              <a:lvl2pPr marL="742950" indent="-285750" eaLnBrk="0" hangingPunct="0">
                <a:defRPr kumimoji="1">
                  <a:solidFill>
                    <a:schemeClr val="tx1"/>
                  </a:solidFill>
                  <a:latin typeface="Times New Roman" pitchFamily="18" charset="0"/>
                  <a:ea typeface="华文仿宋" pitchFamily="2" charset="-122"/>
                </a:defRPr>
              </a:lvl2pPr>
              <a:lvl3pPr marL="1143000" indent="-228600" eaLnBrk="0" hangingPunct="0">
                <a:defRPr kumimoji="1">
                  <a:solidFill>
                    <a:schemeClr val="tx1"/>
                  </a:solidFill>
                  <a:latin typeface="Times New Roman" pitchFamily="18" charset="0"/>
                  <a:ea typeface="华文仿宋" pitchFamily="2" charset="-122"/>
                </a:defRPr>
              </a:lvl3pPr>
              <a:lvl4pPr marL="1600200" indent="-228600" eaLnBrk="0" hangingPunct="0">
                <a:defRPr kumimoji="1">
                  <a:solidFill>
                    <a:schemeClr val="tx1"/>
                  </a:solidFill>
                  <a:latin typeface="Times New Roman" pitchFamily="18" charset="0"/>
                  <a:ea typeface="华文仿宋" pitchFamily="2" charset="-122"/>
                </a:defRPr>
              </a:lvl4pPr>
              <a:lvl5pPr marL="2057400" indent="-228600" eaLnBrk="0" hangingPunct="0">
                <a:defRPr kumimoji="1">
                  <a:solidFill>
                    <a:schemeClr val="tx1"/>
                  </a:solidFill>
                  <a:latin typeface="Times New Roman" pitchFamily="18" charset="0"/>
                  <a:ea typeface="华文仿宋" pitchFamily="2" charset="-122"/>
                </a:defRPr>
              </a:lvl5pPr>
              <a:lvl6pPr marL="2514600" indent="-228600" eaLnBrk="0" fontAlgn="base" hangingPunct="0">
                <a:spcBef>
                  <a:spcPct val="20000"/>
                </a:spcBef>
                <a:spcAft>
                  <a:spcPct val="0"/>
                </a:spcAft>
                <a:defRPr kumimoji="1">
                  <a:solidFill>
                    <a:schemeClr val="tx1"/>
                  </a:solidFill>
                  <a:latin typeface="Times New Roman" pitchFamily="18" charset="0"/>
                  <a:ea typeface="华文仿宋" pitchFamily="2" charset="-122"/>
                </a:defRPr>
              </a:lvl6pPr>
              <a:lvl7pPr marL="2971800" indent="-228600" eaLnBrk="0" fontAlgn="base" hangingPunct="0">
                <a:spcBef>
                  <a:spcPct val="20000"/>
                </a:spcBef>
                <a:spcAft>
                  <a:spcPct val="0"/>
                </a:spcAft>
                <a:defRPr kumimoji="1">
                  <a:solidFill>
                    <a:schemeClr val="tx1"/>
                  </a:solidFill>
                  <a:latin typeface="Times New Roman" pitchFamily="18" charset="0"/>
                  <a:ea typeface="华文仿宋" pitchFamily="2" charset="-122"/>
                </a:defRPr>
              </a:lvl7pPr>
              <a:lvl8pPr marL="3429000" indent="-228600" eaLnBrk="0" fontAlgn="base" hangingPunct="0">
                <a:spcBef>
                  <a:spcPct val="20000"/>
                </a:spcBef>
                <a:spcAft>
                  <a:spcPct val="0"/>
                </a:spcAft>
                <a:defRPr kumimoji="1">
                  <a:solidFill>
                    <a:schemeClr val="tx1"/>
                  </a:solidFill>
                  <a:latin typeface="Times New Roman" pitchFamily="18" charset="0"/>
                  <a:ea typeface="华文仿宋" pitchFamily="2" charset="-122"/>
                </a:defRPr>
              </a:lvl8pPr>
              <a:lvl9pPr marL="3886200" indent="-228600" eaLnBrk="0" fontAlgn="base" hangingPunct="0">
                <a:spcBef>
                  <a:spcPct val="20000"/>
                </a:spcBef>
                <a:spcAft>
                  <a:spcPct val="0"/>
                </a:spcAft>
                <a:defRPr kumimoji="1">
                  <a:solidFill>
                    <a:schemeClr val="tx1"/>
                  </a:solidFill>
                  <a:latin typeface="Times New Roman" pitchFamily="18" charset="0"/>
                  <a:ea typeface="华文仿宋" pitchFamily="2" charset="-122"/>
                </a:defRPr>
              </a:lvl9pPr>
            </a:lstStyle>
            <a:p>
              <a:pPr eaLnBrk="1" hangingPunct="1">
                <a:spcBef>
                  <a:spcPct val="10000"/>
                </a:spcBef>
              </a:pPr>
              <a:r>
                <a:rPr lang="en-US" altLang="zh-CN" sz="2800" dirty="0">
                  <a:solidFill>
                    <a:srgbClr val="0000FF"/>
                  </a:solidFill>
                  <a:ea typeface="楷体" panose="02010609060101010101" pitchFamily="49" charset="-122"/>
                  <a:cs typeface="Times New Roman" panose="02020603050405020304" pitchFamily="18" charset="0"/>
                  <a:sym typeface="Symbol" pitchFamily="18" charset="2"/>
                </a:rPr>
                <a:t>MCA</a:t>
              </a:r>
              <a:r>
                <a:rPr lang="zh-CN" altLang="en-US" sz="2800" dirty="0">
                  <a:solidFill>
                    <a:srgbClr val="0000FF"/>
                  </a:solidFill>
                  <a:ea typeface="楷体" panose="02010609060101010101" pitchFamily="49" charset="-122"/>
                  <a:cs typeface="Times New Roman" panose="02020603050405020304" pitchFamily="18" charset="0"/>
                  <a:sym typeface="Symbol" pitchFamily="18" charset="2"/>
                </a:rPr>
                <a:t>记录的能量：</a:t>
              </a:r>
              <a:endParaRPr lang="zh-CN" altLang="en-US" sz="2800" dirty="0">
                <a:solidFill>
                  <a:srgbClr val="0000FF"/>
                </a:solidFill>
                <a:ea typeface="楷体" panose="02010609060101010101" pitchFamily="49" charset="-122"/>
                <a:cs typeface="Times New Roman" panose="02020603050405020304" pitchFamily="18" charset="0"/>
              </a:endParaRPr>
            </a:p>
          </p:txBody>
        </p:sp>
        <p:graphicFrame>
          <p:nvGraphicFramePr>
            <p:cNvPr id="130" name="Object 45">
              <a:extLst>
                <a:ext uri="{FF2B5EF4-FFF2-40B4-BE49-F238E27FC236}">
                  <a16:creationId xmlns:a16="http://schemas.microsoft.com/office/drawing/2014/main" id="{890F4577-5C14-43CC-9749-414E2500C68A}"/>
                </a:ext>
              </a:extLst>
            </p:cNvPr>
            <p:cNvGraphicFramePr>
              <a:graphicFrameLocks noChangeAspect="1"/>
            </p:cNvGraphicFramePr>
            <p:nvPr/>
          </p:nvGraphicFramePr>
          <p:xfrm>
            <a:off x="969" y="2698"/>
            <a:ext cx="3280" cy="379"/>
          </p:xfrm>
          <a:graphic>
            <a:graphicData uri="http://schemas.openxmlformats.org/presentationml/2006/ole">
              <mc:AlternateContent xmlns:mc="http://schemas.openxmlformats.org/markup-compatibility/2006">
                <mc:Choice xmlns:v="urn:schemas-microsoft-com:vml" Requires="v">
                  <p:oleObj spid="_x0000_s505885" name="Equation" r:id="rId19" imgW="2082600" imgH="241200" progId="Equation.DSMT4">
                    <p:embed/>
                  </p:oleObj>
                </mc:Choice>
                <mc:Fallback>
                  <p:oleObj name="Equation" r:id="rId19" imgW="2082600" imgH="241200" progId="Equation.DSMT4">
                    <p:embed/>
                    <p:pic>
                      <p:nvPicPr>
                        <p:cNvPr id="130" name="Object 45">
                          <a:extLst>
                            <a:ext uri="{FF2B5EF4-FFF2-40B4-BE49-F238E27FC236}">
                              <a16:creationId xmlns:a16="http://schemas.microsoft.com/office/drawing/2014/main" id="{890F4577-5C14-43CC-9749-414E2500C68A}"/>
                            </a:ext>
                          </a:extLst>
                        </p:cNvPr>
                        <p:cNvPicPr>
                          <a:picLocks noChangeAspect="1" noChangeArrowheads="1"/>
                        </p:cNvPicPr>
                        <p:nvPr/>
                      </p:nvPicPr>
                      <p:blipFill>
                        <a:blip r:embed="rId20"/>
                        <a:srcRect/>
                        <a:stretch>
                          <a:fillRect/>
                        </a:stretch>
                      </p:blipFill>
                      <p:spPr bwMode="auto">
                        <a:xfrm>
                          <a:off x="969" y="2698"/>
                          <a:ext cx="3280" cy="3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cxnSp>
        <p:nvCxnSpPr>
          <p:cNvPr id="131" name="直接箭头连接符 130">
            <a:extLst>
              <a:ext uri="{FF2B5EF4-FFF2-40B4-BE49-F238E27FC236}">
                <a16:creationId xmlns:a16="http://schemas.microsoft.com/office/drawing/2014/main" id="{C2984966-CE39-452C-8CD3-117C64594AFF}"/>
              </a:ext>
            </a:extLst>
          </p:cNvPr>
          <p:cNvCxnSpPr/>
          <p:nvPr/>
        </p:nvCxnSpPr>
        <p:spPr>
          <a:xfrm flipV="1">
            <a:off x="9089136" y="5093208"/>
            <a:ext cx="0" cy="1179576"/>
          </a:xfrm>
          <a:prstGeom prst="straightConnector1">
            <a:avLst/>
          </a:prstGeom>
          <a:ln w="38100">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graphicFrame>
        <p:nvGraphicFramePr>
          <p:cNvPr id="132" name="Object 45">
            <a:extLst>
              <a:ext uri="{FF2B5EF4-FFF2-40B4-BE49-F238E27FC236}">
                <a16:creationId xmlns:a16="http://schemas.microsoft.com/office/drawing/2014/main" id="{2340D43E-F735-4F31-BB58-5CB800007BE8}"/>
              </a:ext>
            </a:extLst>
          </p:cNvPr>
          <p:cNvGraphicFramePr>
            <a:graphicFrameLocks noChangeAspect="1"/>
          </p:cNvGraphicFramePr>
          <p:nvPr/>
        </p:nvGraphicFramePr>
        <p:xfrm>
          <a:off x="8403729" y="4712207"/>
          <a:ext cx="1524000" cy="442913"/>
        </p:xfrm>
        <a:graphic>
          <a:graphicData uri="http://schemas.openxmlformats.org/presentationml/2006/ole">
            <mc:AlternateContent xmlns:mc="http://schemas.openxmlformats.org/markup-compatibility/2006">
              <mc:Choice xmlns:v="urn:schemas-microsoft-com:vml" Requires="v">
                <p:oleObj spid="_x0000_s505886" name="Equation" r:id="rId21" imgW="609480" imgH="177480" progId="Equation.DSMT4">
                  <p:embed/>
                </p:oleObj>
              </mc:Choice>
              <mc:Fallback>
                <p:oleObj name="Equation" r:id="rId21" imgW="609480" imgH="177480" progId="Equation.DSMT4">
                  <p:embed/>
                  <p:pic>
                    <p:nvPicPr>
                      <p:cNvPr id="132" name="Object 45">
                        <a:extLst>
                          <a:ext uri="{FF2B5EF4-FFF2-40B4-BE49-F238E27FC236}">
                            <a16:creationId xmlns:a16="http://schemas.microsoft.com/office/drawing/2014/main" id="{2340D43E-F735-4F31-BB58-5CB800007BE8}"/>
                          </a:ext>
                        </a:extLst>
                      </p:cNvPr>
                      <p:cNvPicPr>
                        <a:picLocks noChangeAspect="1" noChangeArrowheads="1"/>
                      </p:cNvPicPr>
                      <p:nvPr/>
                    </p:nvPicPr>
                    <p:blipFill>
                      <a:blip r:embed="rId22"/>
                      <a:srcRect/>
                      <a:stretch>
                        <a:fillRect/>
                      </a:stretch>
                    </p:blipFill>
                    <p:spPr bwMode="auto">
                      <a:xfrm>
                        <a:off x="8403729" y="4712207"/>
                        <a:ext cx="1524000" cy="442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cxnSp>
        <p:nvCxnSpPr>
          <p:cNvPr id="133" name="直接箭头连接符 132">
            <a:extLst>
              <a:ext uri="{FF2B5EF4-FFF2-40B4-BE49-F238E27FC236}">
                <a16:creationId xmlns:a16="http://schemas.microsoft.com/office/drawing/2014/main" id="{1A0972DF-4BA1-40B7-B99B-27F6935683C5}"/>
              </a:ext>
            </a:extLst>
          </p:cNvPr>
          <p:cNvCxnSpPr>
            <a:cxnSpLocks/>
          </p:cNvCxnSpPr>
          <p:nvPr/>
        </p:nvCxnSpPr>
        <p:spPr>
          <a:xfrm>
            <a:off x="7224153" y="5701759"/>
            <a:ext cx="1864983" cy="0"/>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aphicFrame>
        <p:nvGraphicFramePr>
          <p:cNvPr id="134" name="Object 45">
            <a:extLst>
              <a:ext uri="{FF2B5EF4-FFF2-40B4-BE49-F238E27FC236}">
                <a16:creationId xmlns:a16="http://schemas.microsoft.com/office/drawing/2014/main" id="{BA5DC1F2-2390-4B93-B650-A23D60AE529E}"/>
              </a:ext>
            </a:extLst>
          </p:cNvPr>
          <p:cNvGraphicFramePr>
            <a:graphicFrameLocks noChangeAspect="1"/>
          </p:cNvGraphicFramePr>
          <p:nvPr/>
        </p:nvGraphicFramePr>
        <p:xfrm>
          <a:off x="7410519" y="5765816"/>
          <a:ext cx="1492250" cy="442912"/>
        </p:xfrm>
        <a:graphic>
          <a:graphicData uri="http://schemas.openxmlformats.org/presentationml/2006/ole">
            <mc:AlternateContent xmlns:mc="http://schemas.openxmlformats.org/markup-compatibility/2006">
              <mc:Choice xmlns:v="urn:schemas-microsoft-com:vml" Requires="v">
                <p:oleObj spid="_x0000_s505887" name="Equation" r:id="rId23" imgW="596880" imgH="177480" progId="Equation.DSMT4">
                  <p:embed/>
                </p:oleObj>
              </mc:Choice>
              <mc:Fallback>
                <p:oleObj name="Equation" r:id="rId23" imgW="596880" imgH="177480" progId="Equation.DSMT4">
                  <p:embed/>
                  <p:pic>
                    <p:nvPicPr>
                      <p:cNvPr id="134" name="Object 45">
                        <a:extLst>
                          <a:ext uri="{FF2B5EF4-FFF2-40B4-BE49-F238E27FC236}">
                            <a16:creationId xmlns:a16="http://schemas.microsoft.com/office/drawing/2014/main" id="{BA5DC1F2-2390-4B93-B650-A23D60AE529E}"/>
                          </a:ext>
                        </a:extLst>
                      </p:cNvPr>
                      <p:cNvPicPr>
                        <a:picLocks noChangeAspect="1" noChangeArrowheads="1"/>
                      </p:cNvPicPr>
                      <p:nvPr/>
                    </p:nvPicPr>
                    <p:blipFill>
                      <a:blip r:embed="rId24"/>
                      <a:srcRect/>
                      <a:stretch>
                        <a:fillRect/>
                      </a:stretch>
                    </p:blipFill>
                    <p:spPr bwMode="auto">
                      <a:xfrm>
                        <a:off x="7410519" y="5765816"/>
                        <a:ext cx="1492250" cy="442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cxnSp>
        <p:nvCxnSpPr>
          <p:cNvPr id="135" name="直接箭头连接符 134">
            <a:extLst>
              <a:ext uri="{FF2B5EF4-FFF2-40B4-BE49-F238E27FC236}">
                <a16:creationId xmlns:a16="http://schemas.microsoft.com/office/drawing/2014/main" id="{C4239792-4C9D-48C0-9DD7-ED0353E464B0}"/>
              </a:ext>
            </a:extLst>
          </p:cNvPr>
          <p:cNvCxnSpPr>
            <a:cxnSpLocks/>
          </p:cNvCxnSpPr>
          <p:nvPr/>
        </p:nvCxnSpPr>
        <p:spPr>
          <a:xfrm>
            <a:off x="6174446" y="3730612"/>
            <a:ext cx="1037515" cy="671559"/>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147715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0B9697-A7D8-4DD3-96A7-71FC1E077B94}"/>
              </a:ext>
            </a:extLst>
          </p:cNvPr>
          <p:cNvSpPr>
            <a:spLocks noGrp="1"/>
          </p:cNvSpPr>
          <p:nvPr>
            <p:ph type="ctrTitle"/>
          </p:nvPr>
        </p:nvSpPr>
        <p:spPr>
          <a:xfrm>
            <a:off x="1524000" y="2534195"/>
            <a:ext cx="9144000" cy="1018902"/>
          </a:xfrm>
          <a:ln>
            <a:noFill/>
          </a:ln>
        </p:spPr>
        <p:txBody>
          <a:bodyPr>
            <a:normAutofit/>
          </a:bodyPr>
          <a:lstStyle/>
          <a:p>
            <a:pPr algn="ctr"/>
            <a:r>
              <a:rPr lang="zh-CN" altLang="en-US" sz="4800" dirty="0">
                <a:latin typeface="黑体" panose="02010609060101010101" pitchFamily="49" charset="-122"/>
                <a:ea typeface="黑体" panose="02010609060101010101" pitchFamily="49" charset="-122"/>
              </a:rPr>
              <a:t>第十三章 中子及中子的探测</a:t>
            </a:r>
            <a:endParaRPr lang="en-US" altLang="zh-CN" sz="4800"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392117980"/>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6D3457FC-C129-4ADC-BFF7-D471A09643CB}"/>
              </a:ext>
            </a:extLst>
          </p:cNvPr>
          <p:cNvSpPr>
            <a:spLocks noGrp="1"/>
          </p:cNvSpPr>
          <p:nvPr>
            <p:ph idx="13"/>
          </p:nvPr>
        </p:nvSpPr>
        <p:spPr>
          <a:xfrm>
            <a:off x="1" y="1"/>
            <a:ext cx="2540482" cy="284671"/>
          </a:xfrm>
        </p:spPr>
        <p:txBody>
          <a:bodyPr>
            <a:normAutofit fontScale="92500" lnSpcReduction="10000"/>
          </a:bodyPr>
          <a:lstStyle/>
          <a:p>
            <a:r>
              <a:rPr lang="zh-CN" altLang="en-US" dirty="0"/>
              <a:t>第十三章 中子及中子的探测</a:t>
            </a:r>
          </a:p>
        </p:txBody>
      </p:sp>
      <p:sp>
        <p:nvSpPr>
          <p:cNvPr id="3" name="内容占位符 2">
            <a:extLst>
              <a:ext uri="{FF2B5EF4-FFF2-40B4-BE49-F238E27FC236}">
                <a16:creationId xmlns:a16="http://schemas.microsoft.com/office/drawing/2014/main" id="{C279C189-3356-454A-9EA6-AA4563B1F1AF}"/>
              </a:ext>
            </a:extLst>
          </p:cNvPr>
          <p:cNvSpPr>
            <a:spLocks noGrp="1"/>
          </p:cNvSpPr>
          <p:nvPr>
            <p:ph idx="14"/>
          </p:nvPr>
        </p:nvSpPr>
        <p:spPr>
          <a:xfrm>
            <a:off x="2540483" y="1"/>
            <a:ext cx="2593670" cy="284671"/>
          </a:xfrm>
          <a:solidFill>
            <a:srgbClr val="FFFF00"/>
          </a:solidFill>
        </p:spPr>
        <p:txBody>
          <a:bodyPr>
            <a:normAutofit fontScale="92500" lnSpcReduction="10000"/>
          </a:bodyPr>
          <a:lstStyle/>
          <a:p>
            <a:r>
              <a:rPr lang="zh-CN" altLang="en-US" dirty="0"/>
              <a:t>中子的特性</a:t>
            </a:r>
          </a:p>
        </p:txBody>
      </p:sp>
      <p:sp>
        <p:nvSpPr>
          <p:cNvPr id="4" name="内容占位符 3">
            <a:extLst>
              <a:ext uri="{FF2B5EF4-FFF2-40B4-BE49-F238E27FC236}">
                <a16:creationId xmlns:a16="http://schemas.microsoft.com/office/drawing/2014/main" id="{DC5E45C6-3C27-4CD6-87A4-686E0452789C}"/>
              </a:ext>
            </a:extLst>
          </p:cNvPr>
          <p:cNvSpPr>
            <a:spLocks noGrp="1"/>
          </p:cNvSpPr>
          <p:nvPr>
            <p:ph idx="15"/>
          </p:nvPr>
        </p:nvSpPr>
        <p:spPr/>
        <p:txBody>
          <a:bodyPr>
            <a:normAutofit fontScale="92500" lnSpcReduction="10000"/>
          </a:bodyPr>
          <a:lstStyle/>
          <a:p>
            <a:endParaRPr lang="zh-CN" altLang="en-US"/>
          </a:p>
        </p:txBody>
      </p:sp>
      <p:sp>
        <p:nvSpPr>
          <p:cNvPr id="5" name="内容占位符 4">
            <a:extLst>
              <a:ext uri="{FF2B5EF4-FFF2-40B4-BE49-F238E27FC236}">
                <a16:creationId xmlns:a16="http://schemas.microsoft.com/office/drawing/2014/main" id="{76A525C7-698F-42F7-9977-03E53AEE0BC1}"/>
              </a:ext>
            </a:extLst>
          </p:cNvPr>
          <p:cNvSpPr>
            <a:spLocks noGrp="1"/>
          </p:cNvSpPr>
          <p:nvPr>
            <p:ph idx="16"/>
          </p:nvPr>
        </p:nvSpPr>
        <p:spPr/>
        <p:txBody>
          <a:bodyPr>
            <a:normAutofit fontScale="92500" lnSpcReduction="10000"/>
          </a:bodyPr>
          <a:lstStyle/>
          <a:p>
            <a:endParaRPr lang="zh-CN" altLang="en-US"/>
          </a:p>
        </p:txBody>
      </p:sp>
      <p:sp>
        <p:nvSpPr>
          <p:cNvPr id="6" name="内容占位符 2">
            <a:extLst>
              <a:ext uri="{FF2B5EF4-FFF2-40B4-BE49-F238E27FC236}">
                <a16:creationId xmlns:a16="http://schemas.microsoft.com/office/drawing/2014/main" id="{49BBAD26-BE9A-4F28-B791-87ADDB91986A}"/>
              </a:ext>
            </a:extLst>
          </p:cNvPr>
          <p:cNvSpPr txBox="1">
            <a:spLocks/>
          </p:cNvSpPr>
          <p:nvPr/>
        </p:nvSpPr>
        <p:spPr>
          <a:xfrm>
            <a:off x="146437" y="1082825"/>
            <a:ext cx="5688632" cy="547260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spcBef>
                <a:spcPts val="600"/>
              </a:spcBef>
              <a:spcAft>
                <a:spcPts val="1200"/>
              </a:spcAft>
            </a:pPr>
            <a:r>
              <a:rPr kumimoji="1" lang="zh-CN" altLang="en-US"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质量：</a:t>
            </a:r>
            <a:r>
              <a:rPr kumimoji="1" lang="en-US" altLang="zh-CN" i="1" dirty="0" err="1">
                <a:latin typeface="Times New Roman" panose="02020603050405020304" pitchFamily="18" charset="0"/>
                <a:ea typeface="楷体" panose="02010609060101010101" pitchFamily="49" charset="-122"/>
                <a:cs typeface="Times New Roman" panose="02020603050405020304" pitchFamily="18" charset="0"/>
              </a:rPr>
              <a:t>m</a:t>
            </a:r>
            <a:r>
              <a:rPr kumimoji="1" lang="en-US" altLang="zh-CN" i="1" baseline="-25000" dirty="0" err="1">
                <a:latin typeface="Times New Roman" panose="02020603050405020304" pitchFamily="18" charset="0"/>
                <a:ea typeface="楷体" panose="02010609060101010101" pitchFamily="49" charset="-122"/>
                <a:cs typeface="Times New Roman" panose="02020603050405020304" pitchFamily="18" charset="0"/>
              </a:rPr>
              <a:t>n</a:t>
            </a:r>
            <a:r>
              <a:rPr kumimoji="1" lang="en-US" altLang="zh-CN" dirty="0">
                <a:latin typeface="Times New Roman" panose="02020603050405020304" pitchFamily="18" charset="0"/>
                <a:ea typeface="楷体" panose="02010609060101010101" pitchFamily="49" charset="-122"/>
                <a:cs typeface="Times New Roman" panose="02020603050405020304" pitchFamily="18" charset="0"/>
              </a:rPr>
              <a:t>=939.565300</a:t>
            </a:r>
            <a:r>
              <a:rPr kumimoji="1" lang="en-US" altLang="zh-CN" i="1" dirty="0">
                <a:latin typeface="Times New Roman" panose="02020603050405020304" pitchFamily="18" charset="0"/>
                <a:ea typeface="楷体" panose="02010609060101010101" pitchFamily="49" charset="-122"/>
                <a:cs typeface="Times New Roman" panose="02020603050405020304" pitchFamily="18" charset="0"/>
              </a:rPr>
              <a:t>MeV</a:t>
            </a:r>
            <a:r>
              <a:rPr kumimoji="1" lang="en-US" altLang="zh-CN" dirty="0">
                <a:latin typeface="Times New Roman" panose="02020603050405020304" pitchFamily="18" charset="0"/>
                <a:ea typeface="楷体" panose="02010609060101010101" pitchFamily="49" charset="-122"/>
                <a:cs typeface="Times New Roman" panose="02020603050405020304" pitchFamily="18" charset="0"/>
              </a:rPr>
              <a:t>/</a:t>
            </a:r>
            <a:r>
              <a:rPr kumimoji="1" lang="en-US" altLang="zh-CN" i="1" dirty="0">
                <a:latin typeface="Times New Roman" panose="02020603050405020304" pitchFamily="18" charset="0"/>
                <a:ea typeface="楷体" panose="02010609060101010101" pitchFamily="49" charset="-122"/>
                <a:cs typeface="Times New Roman" panose="02020603050405020304" pitchFamily="18" charset="0"/>
              </a:rPr>
              <a:t>c</a:t>
            </a:r>
            <a:r>
              <a:rPr kumimoji="1" lang="en-US" altLang="zh-CN" baseline="30000" dirty="0">
                <a:latin typeface="Times New Roman" panose="02020603050405020304" pitchFamily="18" charset="0"/>
                <a:ea typeface="楷体" panose="02010609060101010101" pitchFamily="49" charset="-122"/>
                <a:cs typeface="Times New Roman" panose="02020603050405020304" pitchFamily="18" charset="0"/>
              </a:rPr>
              <a:t>2</a:t>
            </a:r>
          </a:p>
          <a:p>
            <a:pPr>
              <a:lnSpc>
                <a:spcPct val="150000"/>
              </a:lnSpc>
              <a:spcBef>
                <a:spcPts val="600"/>
              </a:spcBef>
              <a:spcAft>
                <a:spcPts val="1200"/>
              </a:spcAft>
            </a:pPr>
            <a:r>
              <a:rPr kumimoji="1" lang="zh-CN" altLang="en-US"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电荷：</a:t>
            </a:r>
            <a:r>
              <a:rPr kumimoji="1" lang="en-US" altLang="zh-CN" dirty="0">
                <a:latin typeface="Times New Roman" panose="02020603050405020304" pitchFamily="18" charset="0"/>
                <a:ea typeface="楷体" panose="02010609060101010101" pitchFamily="49" charset="-122"/>
                <a:cs typeface="Times New Roman" panose="02020603050405020304" pitchFamily="18" charset="0"/>
              </a:rPr>
              <a:t>0</a:t>
            </a:r>
            <a:r>
              <a:rPr kumimoji="1" lang="zh-CN" altLang="en-US" dirty="0">
                <a:latin typeface="Times New Roman" panose="02020603050405020304" pitchFamily="18" charset="0"/>
                <a:ea typeface="楷体" panose="02010609060101010101" pitchFamily="49" charset="-122"/>
                <a:cs typeface="Times New Roman" panose="02020603050405020304" pitchFamily="18" charset="0"/>
              </a:rPr>
              <a:t>，中性粒子</a:t>
            </a:r>
          </a:p>
          <a:p>
            <a:pPr>
              <a:lnSpc>
                <a:spcPct val="150000"/>
              </a:lnSpc>
              <a:spcBef>
                <a:spcPts val="600"/>
              </a:spcBef>
              <a:spcAft>
                <a:spcPts val="1200"/>
              </a:spcAft>
            </a:pPr>
            <a:r>
              <a:rPr kumimoji="1" lang="zh-CN" altLang="en-US"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自旋：</a:t>
            </a:r>
            <a:r>
              <a:rPr kumimoji="1" lang="en-US" altLang="zh-CN" i="1" dirty="0" err="1">
                <a:latin typeface="Times New Roman" panose="02020603050405020304" pitchFamily="18" charset="0"/>
                <a:ea typeface="楷体" panose="02010609060101010101" pitchFamily="49" charset="-122"/>
                <a:cs typeface="Times New Roman" panose="02020603050405020304" pitchFamily="18" charset="0"/>
              </a:rPr>
              <a:t>s</a:t>
            </a:r>
            <a:r>
              <a:rPr kumimoji="1" lang="en-US" altLang="zh-CN" i="1" baseline="-25000" dirty="0" err="1">
                <a:latin typeface="Times New Roman" panose="02020603050405020304" pitchFamily="18" charset="0"/>
                <a:ea typeface="楷体" panose="02010609060101010101" pitchFamily="49" charset="-122"/>
                <a:cs typeface="Times New Roman" panose="02020603050405020304" pitchFamily="18" charset="0"/>
              </a:rPr>
              <a:t>n</a:t>
            </a:r>
            <a:r>
              <a:rPr kumimoji="1" lang="zh-CN" altLang="en-US" dirty="0">
                <a:latin typeface="Times New Roman" panose="02020603050405020304" pitchFamily="18" charset="0"/>
                <a:ea typeface="楷体" panose="02010609060101010101" pitchFamily="49" charset="-122"/>
                <a:cs typeface="Times New Roman" panose="02020603050405020304" pitchFamily="18" charset="0"/>
              </a:rPr>
              <a:t>＝</a:t>
            </a:r>
            <a:r>
              <a:rPr kumimoji="1" lang="en-US" altLang="zh-CN" dirty="0">
                <a:latin typeface="Times New Roman" panose="02020603050405020304" pitchFamily="18" charset="0"/>
                <a:ea typeface="楷体" panose="02010609060101010101" pitchFamily="49" charset="-122"/>
                <a:cs typeface="Times New Roman" panose="02020603050405020304" pitchFamily="18" charset="0"/>
              </a:rPr>
              <a:t>1/2</a:t>
            </a:r>
            <a:r>
              <a:rPr kumimoji="1" lang="az-Cyrl-AZ" altLang="zh-CN" dirty="0">
                <a:latin typeface="Times New Roman"/>
                <a:ea typeface="楷体" panose="02010609060101010101" pitchFamily="49" charset="-122"/>
                <a:cs typeface="Times New Roman"/>
              </a:rPr>
              <a:t>ћ</a:t>
            </a:r>
            <a:r>
              <a:rPr kumimoji="1" lang="en-US" altLang="zh-CN" dirty="0">
                <a:latin typeface="Times New Roman" panose="02020603050405020304" pitchFamily="18" charset="0"/>
                <a:ea typeface="楷体" panose="02010609060101010101" pitchFamily="49" charset="-122"/>
                <a:cs typeface="Times New Roman" panose="02020603050405020304" pitchFamily="18" charset="0"/>
              </a:rPr>
              <a:t>, </a:t>
            </a:r>
            <a:r>
              <a:rPr kumimoji="1" lang="zh-CN" altLang="en-US" dirty="0">
                <a:latin typeface="Times New Roman" panose="02020603050405020304" pitchFamily="18" charset="0"/>
                <a:ea typeface="楷体" panose="02010609060101010101" pitchFamily="49" charset="-122"/>
                <a:cs typeface="Times New Roman" panose="02020603050405020304" pitchFamily="18" charset="0"/>
              </a:rPr>
              <a:t>费米子</a:t>
            </a:r>
          </a:p>
          <a:p>
            <a:pPr>
              <a:lnSpc>
                <a:spcPct val="150000"/>
              </a:lnSpc>
              <a:spcBef>
                <a:spcPts val="600"/>
              </a:spcBef>
              <a:spcAft>
                <a:spcPts val="1200"/>
              </a:spcAft>
            </a:pPr>
            <a:r>
              <a:rPr kumimoji="1" lang="zh-CN" altLang="en-US"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磁矩：</a:t>
            </a:r>
            <a:r>
              <a:rPr kumimoji="1" lang="zh-CN" altLang="en-US" i="1" dirty="0">
                <a:latin typeface="Times New Roman" panose="02020603050405020304" pitchFamily="18" charset="0"/>
                <a:ea typeface="楷体" panose="02010609060101010101" pitchFamily="49" charset="-122"/>
                <a:cs typeface="Times New Roman" panose="02020603050405020304" pitchFamily="18" charset="0"/>
                <a:sym typeface="Symbol" pitchFamily="18" charset="2"/>
              </a:rPr>
              <a:t></a:t>
            </a:r>
            <a:r>
              <a:rPr kumimoji="1" lang="en-US" altLang="zh-CN" i="1" baseline="-25000" dirty="0">
                <a:latin typeface="Times New Roman" panose="02020603050405020304" pitchFamily="18" charset="0"/>
                <a:ea typeface="楷体" panose="02010609060101010101" pitchFamily="49" charset="-122"/>
                <a:cs typeface="Times New Roman" panose="02020603050405020304" pitchFamily="18" charset="0"/>
              </a:rPr>
              <a:t>n</a:t>
            </a:r>
            <a:r>
              <a:rPr kumimoji="1" lang="zh-CN" altLang="en-US" dirty="0">
                <a:latin typeface="Times New Roman" panose="02020603050405020304" pitchFamily="18" charset="0"/>
                <a:ea typeface="楷体" panose="02010609060101010101" pitchFamily="49" charset="-122"/>
                <a:cs typeface="Times New Roman" panose="02020603050405020304" pitchFamily="18" charset="0"/>
              </a:rPr>
              <a:t>＝</a:t>
            </a:r>
            <a:r>
              <a:rPr kumimoji="1" lang="en-US" altLang="zh-CN" dirty="0">
                <a:latin typeface="Times New Roman" panose="02020603050405020304" pitchFamily="18" charset="0"/>
                <a:ea typeface="楷体" panose="02010609060101010101" pitchFamily="49" charset="-122"/>
                <a:cs typeface="Times New Roman" panose="02020603050405020304" pitchFamily="18" charset="0"/>
              </a:rPr>
              <a:t>-1.913042</a:t>
            </a:r>
            <a:r>
              <a:rPr kumimoji="1" lang="en-US" altLang="zh-CN" i="1" dirty="0">
                <a:latin typeface="Times New Roman" panose="02020603050405020304" pitchFamily="18" charset="0"/>
                <a:ea typeface="楷体" panose="02010609060101010101" pitchFamily="49" charset="-122"/>
                <a:cs typeface="Times New Roman" panose="02020603050405020304" pitchFamily="18" charset="0"/>
                <a:sym typeface="Symbol" pitchFamily="18" charset="2"/>
              </a:rPr>
              <a:t></a:t>
            </a:r>
            <a:r>
              <a:rPr kumimoji="1" lang="en-US" altLang="zh-CN" i="1" baseline="-25000" dirty="0">
                <a:latin typeface="Times New Roman" panose="02020603050405020304" pitchFamily="18" charset="0"/>
                <a:ea typeface="楷体" panose="02010609060101010101" pitchFamily="49" charset="-122"/>
                <a:cs typeface="Times New Roman" panose="02020603050405020304" pitchFamily="18" charset="0"/>
                <a:sym typeface="Symbol" pitchFamily="18" charset="2"/>
              </a:rPr>
              <a:t>N</a:t>
            </a:r>
            <a:endParaRPr kumimoji="1" lang="en-US" altLang="zh-CN" dirty="0">
              <a:latin typeface="Times New Roman" panose="02020603050405020304" pitchFamily="18" charset="0"/>
              <a:ea typeface="楷体" panose="02010609060101010101" pitchFamily="49" charset="-122"/>
              <a:cs typeface="Times New Roman" panose="02020603050405020304" pitchFamily="18" charset="0"/>
              <a:sym typeface="Symbol" pitchFamily="18" charset="2"/>
            </a:endParaRPr>
          </a:p>
          <a:p>
            <a:pPr>
              <a:lnSpc>
                <a:spcPct val="150000"/>
              </a:lnSpc>
              <a:spcBef>
                <a:spcPts val="600"/>
              </a:spcBef>
              <a:spcAft>
                <a:spcPts val="1200"/>
              </a:spcAft>
            </a:pPr>
            <a:r>
              <a:rPr kumimoji="1" lang="zh-CN" altLang="en-US"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sym typeface="Symbol" pitchFamily="18" charset="2"/>
              </a:rPr>
              <a:t>半衰期：</a:t>
            </a:r>
            <a:r>
              <a:rPr kumimoji="1" lang="en-US" altLang="zh-CN"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sym typeface="Symbol" pitchFamily="18" charset="2"/>
              </a:rPr>
              <a:t>T</a:t>
            </a:r>
            <a:r>
              <a:rPr kumimoji="1" lang="en-US" altLang="zh-CN" baseline="-25000"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sym typeface="Symbol" pitchFamily="18" charset="2"/>
              </a:rPr>
              <a:t>1/2</a:t>
            </a:r>
            <a:r>
              <a:rPr kumimoji="1" lang="en-US" altLang="zh-CN"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sym typeface="Symbol" pitchFamily="18" charset="2"/>
              </a:rPr>
              <a:t>=10.183min</a:t>
            </a:r>
            <a:endParaRPr lang="en-US" altLang="zh-CN" dirty="0">
              <a:latin typeface="Times New Roman" panose="02020603050405020304" pitchFamily="18" charset="0"/>
              <a:ea typeface="楷体" panose="02010609060101010101" pitchFamily="49" charset="-122"/>
              <a:cs typeface="Times New Roman" panose="02020603050405020304" pitchFamily="18" charset="0"/>
            </a:endParaRPr>
          </a:p>
          <a:p>
            <a:pPr>
              <a:lnSpc>
                <a:spcPct val="150000"/>
              </a:lnSpc>
              <a:spcBef>
                <a:spcPts val="600"/>
              </a:spcBef>
              <a:spcAft>
                <a:spcPts val="1200"/>
              </a:spcAft>
            </a:pPr>
            <a:r>
              <a:rPr kumimoji="1" lang="zh-CN" altLang="en-US"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作用力：</a:t>
            </a:r>
            <a:r>
              <a:rPr lang="zh-CN" altLang="en-US" dirty="0">
                <a:latin typeface="Times New Roman" panose="02020603050405020304" pitchFamily="18" charset="0"/>
                <a:ea typeface="楷体" panose="02010609060101010101" pitchFamily="49" charset="-122"/>
                <a:cs typeface="Times New Roman" panose="02020603050405020304" pitchFamily="18" charset="0"/>
              </a:rPr>
              <a:t>核力</a:t>
            </a:r>
          </a:p>
        </p:txBody>
      </p:sp>
      <p:pic>
        <p:nvPicPr>
          <p:cNvPr id="7" name="Picture 2" descr="“neutron lifetime”的图片搜索结果">
            <a:extLst>
              <a:ext uri="{FF2B5EF4-FFF2-40B4-BE49-F238E27FC236}">
                <a16:creationId xmlns:a16="http://schemas.microsoft.com/office/drawing/2014/main" id="{49D7A7F6-0EE4-4B80-8002-937CC3F810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94801" y="2599072"/>
            <a:ext cx="3931561" cy="2752093"/>
          </a:xfrm>
          <a:prstGeom prst="rect">
            <a:avLst/>
          </a:prstGeom>
          <a:solidFill>
            <a:schemeClr val="bg1"/>
          </a:solidFill>
        </p:spPr>
      </p:pic>
      <p:grpSp>
        <p:nvGrpSpPr>
          <p:cNvPr id="8" name="组合 7">
            <a:extLst>
              <a:ext uri="{FF2B5EF4-FFF2-40B4-BE49-F238E27FC236}">
                <a16:creationId xmlns:a16="http://schemas.microsoft.com/office/drawing/2014/main" id="{BBB1DA2E-5302-4DD4-9828-95944FF06ED7}"/>
              </a:ext>
            </a:extLst>
          </p:cNvPr>
          <p:cNvGrpSpPr/>
          <p:nvPr/>
        </p:nvGrpSpPr>
        <p:grpSpPr>
          <a:xfrm>
            <a:off x="4184919" y="4738532"/>
            <a:ext cx="4071249" cy="523220"/>
            <a:chOff x="5072751" y="4653136"/>
            <a:chExt cx="4071249" cy="523220"/>
          </a:xfrm>
        </p:grpSpPr>
        <p:sp>
          <p:nvSpPr>
            <p:cNvPr id="9" name="矩形 8">
              <a:extLst>
                <a:ext uri="{FF2B5EF4-FFF2-40B4-BE49-F238E27FC236}">
                  <a16:creationId xmlns:a16="http://schemas.microsoft.com/office/drawing/2014/main" id="{F3DDAF1C-06D5-421B-B6E6-7FC756ADC11A}"/>
                </a:ext>
              </a:extLst>
            </p:cNvPr>
            <p:cNvSpPr/>
            <p:nvPr/>
          </p:nvSpPr>
          <p:spPr>
            <a:xfrm>
              <a:off x="5595208" y="4653136"/>
              <a:ext cx="3548792" cy="523220"/>
            </a:xfrm>
            <a:prstGeom prst="rect">
              <a:avLst/>
            </a:prstGeom>
            <a:solidFill>
              <a:srgbClr val="FFFF00"/>
            </a:solidFill>
            <a:effectLst>
              <a:glow rad="139700">
                <a:schemeClr val="accent3">
                  <a:satMod val="175000"/>
                  <a:alpha val="40000"/>
                </a:schemeClr>
              </a:glow>
            </a:effectLst>
            <a:scene3d>
              <a:camera prst="orthographicFront"/>
              <a:lightRig rig="threePt" dir="t"/>
            </a:scene3d>
            <a:sp3d>
              <a:bevelT/>
            </a:sp3d>
          </p:spPr>
          <p:txBody>
            <a:bodyPr wrap="none">
              <a:spAutoFit/>
            </a:bodyPr>
            <a:lstStyle/>
            <a:p>
              <a:r>
                <a:rPr lang="en-US" altLang="zh-CN" sz="2800" dirty="0"/>
                <a:t>neutron lifetime puzzle</a:t>
              </a:r>
              <a:endParaRPr lang="zh-CN" altLang="en-US" sz="2800" dirty="0"/>
            </a:p>
          </p:txBody>
        </p:sp>
        <p:sp>
          <p:nvSpPr>
            <p:cNvPr id="10" name="右箭头 9">
              <a:extLst>
                <a:ext uri="{FF2B5EF4-FFF2-40B4-BE49-F238E27FC236}">
                  <a16:creationId xmlns:a16="http://schemas.microsoft.com/office/drawing/2014/main" id="{57BA7307-896F-4361-83C1-EFC2CA90099F}"/>
                </a:ext>
              </a:extLst>
            </p:cNvPr>
            <p:cNvSpPr/>
            <p:nvPr/>
          </p:nvSpPr>
          <p:spPr>
            <a:xfrm>
              <a:off x="5072751" y="4766361"/>
              <a:ext cx="432048" cy="296770"/>
            </a:xfrm>
            <a:prstGeom prst="rightArrow">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 name="组合 10">
            <a:extLst>
              <a:ext uri="{FF2B5EF4-FFF2-40B4-BE49-F238E27FC236}">
                <a16:creationId xmlns:a16="http://schemas.microsoft.com/office/drawing/2014/main" id="{52BDF5E7-B42A-4820-9A8B-9C4A259D12DE}"/>
              </a:ext>
            </a:extLst>
          </p:cNvPr>
          <p:cNvGrpSpPr/>
          <p:nvPr/>
        </p:nvGrpSpPr>
        <p:grpSpPr>
          <a:xfrm>
            <a:off x="8175868" y="437939"/>
            <a:ext cx="3751183" cy="2100920"/>
            <a:chOff x="3056735" y="1554896"/>
            <a:chExt cx="6168005" cy="3454504"/>
          </a:xfrm>
        </p:grpSpPr>
        <p:pic>
          <p:nvPicPr>
            <p:cNvPr id="12" name="Picture 2" descr="https://d2r55xnwy6nx47.cloudfront.net/uploads/2018/02/quanta_N_savage_021218_centered.gif">
              <a:extLst>
                <a:ext uri="{FF2B5EF4-FFF2-40B4-BE49-F238E27FC236}">
                  <a16:creationId xmlns:a16="http://schemas.microsoft.com/office/drawing/2014/main" id="{6A9AB5A7-CE78-4EDB-8B34-CA340EEBE2E6}"/>
                </a:ext>
              </a:extLst>
            </p:cNvPr>
            <p:cNvPicPr>
              <a:picLocks noChangeAspect="1" noChangeArrowheads="1" noCrop="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83400" y="1554896"/>
              <a:ext cx="6141340" cy="3454504"/>
            </a:xfrm>
            <a:prstGeom prst="rect">
              <a:avLst/>
            </a:prstGeom>
            <a:noFill/>
            <a:extLst>
              <a:ext uri="{909E8E84-426E-40DD-AFC4-6F175D3DCCD1}">
                <a14:hiddenFill xmlns:a14="http://schemas.microsoft.com/office/drawing/2010/main">
                  <a:solidFill>
                    <a:srgbClr val="FFFFFF"/>
                  </a:solidFill>
                </a14:hiddenFill>
              </a:ext>
            </a:extLst>
          </p:spPr>
        </p:pic>
        <p:sp>
          <p:nvSpPr>
            <p:cNvPr id="13" name="文本框 12">
              <a:extLst>
                <a:ext uri="{FF2B5EF4-FFF2-40B4-BE49-F238E27FC236}">
                  <a16:creationId xmlns:a16="http://schemas.microsoft.com/office/drawing/2014/main" id="{9717EB1A-3810-4D88-924D-CC25867180DA}"/>
                </a:ext>
              </a:extLst>
            </p:cNvPr>
            <p:cNvSpPr txBox="1"/>
            <p:nvPr/>
          </p:nvSpPr>
          <p:spPr>
            <a:xfrm>
              <a:off x="3056735" y="1691359"/>
              <a:ext cx="1623784" cy="1174651"/>
            </a:xfrm>
            <a:prstGeom prst="rect">
              <a:avLst/>
            </a:prstGeom>
            <a:noFill/>
          </p:spPr>
          <p:txBody>
            <a:bodyPr wrap="none" rtlCol="0">
              <a:spAutoFit/>
            </a:bodyPr>
            <a:lstStyle/>
            <a:p>
              <a:r>
                <a:rPr lang="zh-CN" altLang="en-US" sz="1400" dirty="0">
                  <a:solidFill>
                    <a:schemeClr val="bg1"/>
                  </a:solidFill>
                </a:rPr>
                <a:t>中子瓶</a:t>
              </a:r>
              <a:endParaRPr lang="en-US" altLang="zh-CN" sz="1400" dirty="0">
                <a:solidFill>
                  <a:schemeClr val="bg1"/>
                </a:solidFill>
              </a:endParaRPr>
            </a:p>
            <a:p>
              <a:r>
                <a:rPr lang="en-US" altLang="zh-CN" sz="1400" dirty="0">
                  <a:solidFill>
                    <a:schemeClr val="bg1"/>
                  </a:solidFill>
                </a:rPr>
                <a:t>879</a:t>
              </a:r>
              <a:r>
                <a:rPr lang="zh-CN" altLang="en-US" sz="1400" dirty="0">
                  <a:solidFill>
                    <a:schemeClr val="bg1"/>
                  </a:solidFill>
                </a:rPr>
                <a:t>秒</a:t>
              </a:r>
            </a:p>
          </p:txBody>
        </p:sp>
        <p:sp>
          <p:nvSpPr>
            <p:cNvPr id="14" name="文本框 13">
              <a:extLst>
                <a:ext uri="{FF2B5EF4-FFF2-40B4-BE49-F238E27FC236}">
                  <a16:creationId xmlns:a16="http://schemas.microsoft.com/office/drawing/2014/main" id="{2DF07A15-DADB-48E0-855E-8B8E30303BB1}"/>
                </a:ext>
              </a:extLst>
            </p:cNvPr>
            <p:cNvSpPr txBox="1"/>
            <p:nvPr/>
          </p:nvSpPr>
          <p:spPr>
            <a:xfrm>
              <a:off x="6254776" y="1702781"/>
              <a:ext cx="2026851" cy="1174651"/>
            </a:xfrm>
            <a:prstGeom prst="rect">
              <a:avLst/>
            </a:prstGeom>
            <a:noFill/>
          </p:spPr>
          <p:txBody>
            <a:bodyPr wrap="none" rtlCol="0">
              <a:spAutoFit/>
            </a:bodyPr>
            <a:lstStyle/>
            <a:p>
              <a:r>
                <a:rPr lang="zh-CN" altLang="en-US" sz="1400" dirty="0">
                  <a:solidFill>
                    <a:schemeClr val="bg1"/>
                  </a:solidFill>
                </a:rPr>
                <a:t>中子飞行</a:t>
              </a:r>
              <a:endParaRPr lang="en-US" altLang="zh-CN" sz="1400" dirty="0">
                <a:solidFill>
                  <a:schemeClr val="bg1"/>
                </a:solidFill>
              </a:endParaRPr>
            </a:p>
            <a:p>
              <a:r>
                <a:rPr lang="en-US" altLang="zh-CN" sz="1400" dirty="0">
                  <a:solidFill>
                    <a:schemeClr val="bg1"/>
                  </a:solidFill>
                </a:rPr>
                <a:t>888</a:t>
              </a:r>
              <a:r>
                <a:rPr lang="zh-CN" altLang="en-US" sz="1400" dirty="0">
                  <a:solidFill>
                    <a:schemeClr val="bg1"/>
                  </a:solidFill>
                </a:rPr>
                <a:t>秒</a:t>
              </a:r>
            </a:p>
          </p:txBody>
        </p:sp>
      </p:grpSp>
    </p:spTree>
    <p:extLst>
      <p:ext uri="{BB962C8B-B14F-4D97-AF65-F5344CB8AC3E}">
        <p14:creationId xmlns:p14="http://schemas.microsoft.com/office/powerpoint/2010/main" val="10993405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6D3457FC-C129-4ADC-BFF7-D471A09643CB}"/>
              </a:ext>
            </a:extLst>
          </p:cNvPr>
          <p:cNvSpPr>
            <a:spLocks noGrp="1"/>
          </p:cNvSpPr>
          <p:nvPr>
            <p:ph idx="13"/>
          </p:nvPr>
        </p:nvSpPr>
        <p:spPr>
          <a:xfrm>
            <a:off x="1" y="1"/>
            <a:ext cx="2540482" cy="284671"/>
          </a:xfrm>
        </p:spPr>
        <p:txBody>
          <a:bodyPr>
            <a:normAutofit fontScale="92500" lnSpcReduction="10000"/>
          </a:bodyPr>
          <a:lstStyle/>
          <a:p>
            <a:r>
              <a:rPr lang="zh-CN" altLang="en-US" dirty="0"/>
              <a:t>第十三章 中子及中子的探测</a:t>
            </a:r>
          </a:p>
        </p:txBody>
      </p:sp>
      <p:sp>
        <p:nvSpPr>
          <p:cNvPr id="3" name="内容占位符 2">
            <a:extLst>
              <a:ext uri="{FF2B5EF4-FFF2-40B4-BE49-F238E27FC236}">
                <a16:creationId xmlns:a16="http://schemas.microsoft.com/office/drawing/2014/main" id="{C279C189-3356-454A-9EA6-AA4563B1F1AF}"/>
              </a:ext>
            </a:extLst>
          </p:cNvPr>
          <p:cNvSpPr>
            <a:spLocks noGrp="1"/>
          </p:cNvSpPr>
          <p:nvPr>
            <p:ph idx="14"/>
          </p:nvPr>
        </p:nvSpPr>
        <p:spPr>
          <a:xfrm>
            <a:off x="2540483" y="1"/>
            <a:ext cx="2593670" cy="284671"/>
          </a:xfrm>
          <a:solidFill>
            <a:schemeClr val="accent6">
              <a:lumMod val="20000"/>
              <a:lumOff val="80000"/>
            </a:schemeClr>
          </a:solidFill>
        </p:spPr>
        <p:txBody>
          <a:bodyPr>
            <a:normAutofit fontScale="92500" lnSpcReduction="10000"/>
          </a:bodyPr>
          <a:lstStyle/>
          <a:p>
            <a:r>
              <a:rPr lang="zh-CN" altLang="en-US" dirty="0"/>
              <a:t>中子的特性</a:t>
            </a:r>
          </a:p>
        </p:txBody>
      </p:sp>
      <p:sp>
        <p:nvSpPr>
          <p:cNvPr id="4" name="内容占位符 3">
            <a:extLst>
              <a:ext uri="{FF2B5EF4-FFF2-40B4-BE49-F238E27FC236}">
                <a16:creationId xmlns:a16="http://schemas.microsoft.com/office/drawing/2014/main" id="{DC5E45C6-3C27-4CD6-87A4-686E0452789C}"/>
              </a:ext>
            </a:extLst>
          </p:cNvPr>
          <p:cNvSpPr>
            <a:spLocks noGrp="1"/>
          </p:cNvSpPr>
          <p:nvPr>
            <p:ph idx="15"/>
          </p:nvPr>
        </p:nvSpPr>
        <p:spPr>
          <a:solidFill>
            <a:srgbClr val="FFFF00"/>
          </a:solidFill>
        </p:spPr>
        <p:txBody>
          <a:bodyPr>
            <a:normAutofit fontScale="92500" lnSpcReduction="10000"/>
          </a:bodyPr>
          <a:lstStyle/>
          <a:p>
            <a:r>
              <a:rPr lang="zh-CN" altLang="en-US" dirty="0"/>
              <a:t>按能量、波长分</a:t>
            </a:r>
          </a:p>
        </p:txBody>
      </p:sp>
      <p:sp>
        <p:nvSpPr>
          <p:cNvPr id="5" name="内容占位符 4">
            <a:extLst>
              <a:ext uri="{FF2B5EF4-FFF2-40B4-BE49-F238E27FC236}">
                <a16:creationId xmlns:a16="http://schemas.microsoft.com/office/drawing/2014/main" id="{76A525C7-698F-42F7-9977-03E53AEE0BC1}"/>
              </a:ext>
            </a:extLst>
          </p:cNvPr>
          <p:cNvSpPr>
            <a:spLocks noGrp="1"/>
          </p:cNvSpPr>
          <p:nvPr>
            <p:ph idx="16"/>
          </p:nvPr>
        </p:nvSpPr>
        <p:spPr/>
        <p:txBody>
          <a:bodyPr>
            <a:normAutofit fontScale="92500" lnSpcReduction="10000"/>
          </a:bodyPr>
          <a:lstStyle/>
          <a:p>
            <a:endParaRPr lang="zh-CN" altLang="en-US"/>
          </a:p>
        </p:txBody>
      </p:sp>
      <p:pic>
        <p:nvPicPr>
          <p:cNvPr id="15" name="图片 14">
            <a:extLst>
              <a:ext uri="{FF2B5EF4-FFF2-40B4-BE49-F238E27FC236}">
                <a16:creationId xmlns:a16="http://schemas.microsoft.com/office/drawing/2014/main" id="{32290177-4BBE-44C8-B765-C32D30EE07E7}"/>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20000" contrast="-40000"/>
                    </a14:imgEffect>
                  </a14:imgLayer>
                </a14:imgProps>
              </a:ext>
            </a:extLst>
          </a:blip>
          <a:srcRect l="37165" t="28101" r="25850" b="17344"/>
          <a:stretch/>
        </p:blipFill>
        <p:spPr>
          <a:xfrm rot="16200000">
            <a:off x="9096433" y="2901904"/>
            <a:ext cx="2373270" cy="1540561"/>
          </a:xfrm>
          <a:prstGeom prst="rect">
            <a:avLst/>
          </a:prstGeom>
        </p:spPr>
      </p:pic>
      <p:graphicFrame>
        <p:nvGraphicFramePr>
          <p:cNvPr id="16" name="表格 15">
            <a:extLst>
              <a:ext uri="{FF2B5EF4-FFF2-40B4-BE49-F238E27FC236}">
                <a16:creationId xmlns:a16="http://schemas.microsoft.com/office/drawing/2014/main" id="{A6650F5E-705F-476A-A91B-7182B266FBDA}"/>
              </a:ext>
            </a:extLst>
          </p:cNvPr>
          <p:cNvGraphicFramePr>
            <a:graphicFrameLocks noGrp="1"/>
          </p:cNvGraphicFramePr>
          <p:nvPr>
            <p:extLst>
              <p:ext uri="{D42A27DB-BD31-4B8C-83A1-F6EECF244321}">
                <p14:modId xmlns:p14="http://schemas.microsoft.com/office/powerpoint/2010/main" val="2048992917"/>
              </p:ext>
            </p:extLst>
          </p:nvPr>
        </p:nvGraphicFramePr>
        <p:xfrm>
          <a:off x="967470" y="362812"/>
          <a:ext cx="8684047" cy="6395159"/>
        </p:xfrm>
        <a:graphic>
          <a:graphicData uri="http://schemas.openxmlformats.org/drawingml/2006/table">
            <a:tbl>
              <a:tblPr firstRow="1" firstCol="1" bandRow="1">
                <a:tableStyleId>{5C22544A-7EE6-4342-B048-85BDC9FD1C3A}</a:tableStyleId>
              </a:tblPr>
              <a:tblGrid>
                <a:gridCol w="2620461">
                  <a:extLst>
                    <a:ext uri="{9D8B030D-6E8A-4147-A177-3AD203B41FA5}">
                      <a16:colId xmlns:a16="http://schemas.microsoft.com/office/drawing/2014/main" val="20000"/>
                    </a:ext>
                  </a:extLst>
                </a:gridCol>
                <a:gridCol w="2631669">
                  <a:extLst>
                    <a:ext uri="{9D8B030D-6E8A-4147-A177-3AD203B41FA5}">
                      <a16:colId xmlns:a16="http://schemas.microsoft.com/office/drawing/2014/main" val="20001"/>
                    </a:ext>
                  </a:extLst>
                </a:gridCol>
                <a:gridCol w="3431917">
                  <a:extLst>
                    <a:ext uri="{9D8B030D-6E8A-4147-A177-3AD203B41FA5}">
                      <a16:colId xmlns:a16="http://schemas.microsoft.com/office/drawing/2014/main" val="20002"/>
                    </a:ext>
                  </a:extLst>
                </a:gridCol>
              </a:tblGrid>
              <a:tr h="581378">
                <a:tc>
                  <a:txBody>
                    <a:bodyPr/>
                    <a:lstStyle/>
                    <a:p>
                      <a:pPr algn="ctr">
                        <a:spcAft>
                          <a:spcPts val="0"/>
                        </a:spcAft>
                      </a:pPr>
                      <a:r>
                        <a:rPr lang="zh-CN" sz="2000" kern="0" dirty="0">
                          <a:solidFill>
                            <a:srgbClr val="0000CC"/>
                          </a:solidFill>
                          <a:effectLst/>
                          <a:latin typeface="Times New Roman" panose="02020603050405020304" pitchFamily="18" charset="0"/>
                          <a:ea typeface="华文楷体" panose="02010600040101010101" pitchFamily="2" charset="-122"/>
                          <a:cs typeface="Times New Roman" panose="02020603050405020304" pitchFamily="18" charset="0"/>
                        </a:rPr>
                        <a:t> 名称</a:t>
                      </a:r>
                      <a:endParaRPr lang="zh-CN" sz="1800" kern="100" dirty="0">
                        <a:solidFill>
                          <a:srgbClr val="0000CC"/>
                        </a:solidFill>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Aft>
                          <a:spcPts val="0"/>
                        </a:spcAft>
                      </a:pPr>
                      <a:r>
                        <a:rPr lang="zh-CN" sz="2000" kern="0" dirty="0">
                          <a:solidFill>
                            <a:srgbClr val="0000CC"/>
                          </a:solidFill>
                          <a:effectLst/>
                          <a:latin typeface="Times New Roman" panose="02020603050405020304" pitchFamily="18" charset="0"/>
                          <a:ea typeface="华文楷体" panose="02010600040101010101" pitchFamily="2" charset="-122"/>
                          <a:cs typeface="Times New Roman" panose="02020603050405020304" pitchFamily="18" charset="0"/>
                        </a:rPr>
                        <a:t>能量范围</a:t>
                      </a:r>
                      <a:endParaRPr lang="zh-CN" sz="1800" kern="100" dirty="0">
                        <a:solidFill>
                          <a:srgbClr val="0000CC"/>
                        </a:solidFill>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zh-CN" sz="2000" kern="0" dirty="0">
                          <a:solidFill>
                            <a:srgbClr val="0000CC"/>
                          </a:solidFill>
                          <a:effectLst/>
                          <a:latin typeface="Times New Roman" panose="02020603050405020304" pitchFamily="18" charset="0"/>
                          <a:ea typeface="华文楷体" panose="02010600040101010101" pitchFamily="2" charset="-122"/>
                          <a:cs typeface="Times New Roman" panose="02020603050405020304" pitchFamily="18" charset="0"/>
                        </a:rPr>
                        <a:t>波长</a:t>
                      </a:r>
                      <a:endParaRPr lang="zh-CN" sz="1800" kern="100" dirty="0">
                        <a:solidFill>
                          <a:srgbClr val="0000CC"/>
                        </a:solidFill>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581378">
                <a:tc>
                  <a:txBody>
                    <a:bodyPr/>
                    <a:lstStyle/>
                    <a:p>
                      <a:pPr algn="l">
                        <a:spcAft>
                          <a:spcPts val="0"/>
                        </a:spcAft>
                      </a:pPr>
                      <a:r>
                        <a:rPr lang="zh-CN" sz="2000" b="0" kern="0" dirty="0">
                          <a:solidFill>
                            <a:srgbClr val="FF0000"/>
                          </a:solidFill>
                          <a:effectLst/>
                          <a:latin typeface="黑体" panose="02010609060101010101" pitchFamily="49" charset="-122"/>
                          <a:ea typeface="黑体" panose="02010609060101010101" pitchFamily="49" charset="-122"/>
                          <a:cs typeface="Times New Roman" panose="02020603050405020304" pitchFamily="18" charset="0"/>
                        </a:rPr>
                        <a:t>特快中子</a:t>
                      </a:r>
                      <a:endParaRPr lang="zh-CN" sz="1800" b="0" kern="100" dirty="0">
                        <a:solidFill>
                          <a:srgbClr val="FF0000"/>
                        </a:solidFill>
                        <a:effectLst/>
                        <a:latin typeface="黑体" panose="02010609060101010101" pitchFamily="49" charset="-122"/>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2000" b="0" kern="0" dirty="0">
                          <a:solidFill>
                            <a:schemeClr val="tx1"/>
                          </a:solidFill>
                          <a:effectLst/>
                          <a:latin typeface="Times New Roman" panose="02020603050405020304" pitchFamily="18" charset="0"/>
                          <a:ea typeface="华文楷体" panose="02010600040101010101" pitchFamily="2" charset="-122"/>
                          <a:cs typeface="Times New Roman" panose="02020603050405020304" pitchFamily="18" charset="0"/>
                        </a:rPr>
                        <a:t>&gt;10MeV</a:t>
                      </a:r>
                      <a:endParaRPr lang="zh-CN" sz="1800" b="0" kern="100" dirty="0">
                        <a:solidFill>
                          <a:schemeClr val="tx1"/>
                        </a:solidFill>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2000" b="0" kern="0" dirty="0">
                          <a:solidFill>
                            <a:srgbClr val="0033CC"/>
                          </a:solidFill>
                          <a:effectLst/>
                          <a:latin typeface="Times New Roman" panose="02020603050405020304" pitchFamily="18" charset="0"/>
                          <a:ea typeface="华文楷体" panose="02010600040101010101" pitchFamily="2" charset="-122"/>
                          <a:cs typeface="Times New Roman" panose="02020603050405020304" pitchFamily="18" charset="0"/>
                        </a:rPr>
                        <a:t>&lt;9.3fm</a:t>
                      </a:r>
                      <a:endParaRPr lang="zh-CN" sz="1800" b="0" kern="100" dirty="0">
                        <a:solidFill>
                          <a:srgbClr val="0033CC"/>
                        </a:solidFill>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1162757">
                <a:tc>
                  <a:txBody>
                    <a:bodyPr/>
                    <a:lstStyle/>
                    <a:p>
                      <a:pPr algn="l">
                        <a:spcAft>
                          <a:spcPts val="0"/>
                        </a:spcAft>
                      </a:pPr>
                      <a:r>
                        <a:rPr lang="zh-CN" sz="2000" b="0" kern="0" dirty="0">
                          <a:solidFill>
                            <a:srgbClr val="FF0000"/>
                          </a:solidFill>
                          <a:effectLst/>
                          <a:latin typeface="黑体" panose="02010609060101010101" pitchFamily="49" charset="-122"/>
                          <a:ea typeface="黑体" panose="02010609060101010101" pitchFamily="49" charset="-122"/>
                          <a:cs typeface="Times New Roman" panose="02020603050405020304" pitchFamily="18" charset="0"/>
                        </a:rPr>
                        <a:t>快中子</a:t>
                      </a:r>
                      <a:endParaRPr lang="zh-CN" sz="1800" b="0" kern="100" dirty="0">
                        <a:solidFill>
                          <a:srgbClr val="FF0000"/>
                        </a:solidFill>
                        <a:effectLst/>
                        <a:latin typeface="黑体" panose="02010609060101010101" pitchFamily="49" charset="-122"/>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2000" b="0" kern="0" dirty="0">
                          <a:solidFill>
                            <a:schemeClr val="tx1"/>
                          </a:solidFill>
                          <a:effectLst/>
                          <a:latin typeface="Times New Roman" panose="02020603050405020304" pitchFamily="18" charset="0"/>
                          <a:ea typeface="华文楷体" panose="02010600040101010101" pitchFamily="2" charset="-122"/>
                          <a:cs typeface="Times New Roman" panose="02020603050405020304" pitchFamily="18" charset="0"/>
                        </a:rPr>
                        <a:t>[0.5MeV, 10MeV]</a:t>
                      </a:r>
                      <a:endParaRPr lang="zh-CN" sz="1800" b="0" kern="100" dirty="0">
                        <a:solidFill>
                          <a:schemeClr val="tx1"/>
                        </a:solidFill>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2000" b="0" kern="0" dirty="0">
                          <a:solidFill>
                            <a:srgbClr val="0033CC"/>
                          </a:solidFill>
                          <a:effectLst/>
                          <a:latin typeface="Times New Roman" panose="02020603050405020304" pitchFamily="18" charset="0"/>
                          <a:ea typeface="华文楷体" panose="02010600040101010101" pitchFamily="2" charset="-122"/>
                          <a:cs typeface="Times New Roman" panose="02020603050405020304" pitchFamily="18" charset="0"/>
                        </a:rPr>
                        <a:t>[9.3fm ,41.6fm]</a:t>
                      </a:r>
                      <a:endParaRPr lang="zh-CN" sz="1800" b="0" kern="100" dirty="0">
                        <a:solidFill>
                          <a:srgbClr val="0033CC"/>
                        </a:solidFill>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581378">
                <a:tc>
                  <a:txBody>
                    <a:bodyPr/>
                    <a:lstStyle/>
                    <a:p>
                      <a:pPr algn="l">
                        <a:spcAft>
                          <a:spcPts val="0"/>
                        </a:spcAft>
                      </a:pPr>
                      <a:r>
                        <a:rPr lang="zh-CN" sz="2000" b="0" kern="0" dirty="0">
                          <a:solidFill>
                            <a:srgbClr val="FF0000"/>
                          </a:solidFill>
                          <a:effectLst/>
                          <a:latin typeface="黑体" panose="02010609060101010101" pitchFamily="49" charset="-122"/>
                          <a:ea typeface="黑体" panose="02010609060101010101" pitchFamily="49" charset="-122"/>
                          <a:cs typeface="Times New Roman" panose="02020603050405020304" pitchFamily="18" charset="0"/>
                        </a:rPr>
                        <a:t>中能中子</a:t>
                      </a:r>
                      <a:endParaRPr lang="zh-CN" sz="1800" b="0" kern="100" dirty="0">
                        <a:solidFill>
                          <a:srgbClr val="FF0000"/>
                        </a:solidFill>
                        <a:effectLst/>
                        <a:latin typeface="黑体" panose="02010609060101010101" pitchFamily="49" charset="-122"/>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spcAft>
                          <a:spcPts val="0"/>
                        </a:spcAft>
                      </a:pPr>
                      <a:r>
                        <a:rPr lang="en-US" sz="2000" b="0" kern="0" dirty="0">
                          <a:solidFill>
                            <a:schemeClr val="tx1"/>
                          </a:solidFill>
                          <a:effectLst/>
                          <a:latin typeface="Times New Roman" panose="02020603050405020304" pitchFamily="18" charset="0"/>
                          <a:ea typeface="华文楷体" panose="02010600040101010101" pitchFamily="2" charset="-122"/>
                          <a:cs typeface="Times New Roman" panose="02020603050405020304" pitchFamily="18" charset="0"/>
                        </a:rPr>
                        <a:t>[1keV, 0.5MeV]</a:t>
                      </a:r>
                      <a:endParaRPr lang="zh-CN" sz="1800" b="0" kern="100" dirty="0">
                        <a:solidFill>
                          <a:schemeClr val="tx1"/>
                        </a:solidFill>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2000" b="0" kern="0" dirty="0">
                          <a:solidFill>
                            <a:srgbClr val="0033CC"/>
                          </a:solidFill>
                          <a:effectLst/>
                          <a:latin typeface="Times New Roman" panose="02020603050405020304" pitchFamily="18" charset="0"/>
                          <a:ea typeface="华文楷体" panose="02010600040101010101" pitchFamily="2" charset="-122"/>
                          <a:cs typeface="Times New Roman" panose="02020603050405020304" pitchFamily="18" charset="0"/>
                        </a:rPr>
                        <a:t>[41.6fm,930fm]</a:t>
                      </a:r>
                      <a:endParaRPr lang="zh-CN" sz="1800" b="0" kern="100" dirty="0">
                        <a:solidFill>
                          <a:srgbClr val="0033CC"/>
                        </a:solidFill>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581378">
                <a:tc>
                  <a:txBody>
                    <a:bodyPr/>
                    <a:lstStyle/>
                    <a:p>
                      <a:pPr algn="l">
                        <a:spcAft>
                          <a:spcPts val="0"/>
                        </a:spcAft>
                      </a:pPr>
                      <a:r>
                        <a:rPr lang="zh-CN" sz="2000" b="0" kern="0" dirty="0">
                          <a:solidFill>
                            <a:srgbClr val="FF0000"/>
                          </a:solidFill>
                          <a:effectLst/>
                          <a:latin typeface="黑体" panose="02010609060101010101" pitchFamily="49" charset="-122"/>
                          <a:ea typeface="黑体" panose="02010609060101010101" pitchFamily="49" charset="-122"/>
                          <a:cs typeface="Times New Roman" panose="02020603050405020304" pitchFamily="18" charset="0"/>
                        </a:rPr>
                        <a:t>慢中子</a:t>
                      </a:r>
                      <a:endParaRPr lang="zh-CN" sz="1800" b="0" kern="100" dirty="0">
                        <a:solidFill>
                          <a:srgbClr val="FF0000"/>
                        </a:solidFill>
                        <a:effectLst/>
                        <a:latin typeface="黑体" panose="02010609060101010101" pitchFamily="49" charset="-122"/>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spcAft>
                          <a:spcPts val="0"/>
                        </a:spcAft>
                      </a:pPr>
                      <a:r>
                        <a:rPr lang="en-US" sz="2000" b="0" kern="0" dirty="0">
                          <a:solidFill>
                            <a:schemeClr val="tx1"/>
                          </a:solidFill>
                          <a:effectLst/>
                          <a:latin typeface="Times New Roman" panose="02020603050405020304" pitchFamily="18" charset="0"/>
                          <a:ea typeface="华文楷体" panose="02010600040101010101" pitchFamily="2" charset="-122"/>
                          <a:cs typeface="Times New Roman" panose="02020603050405020304" pitchFamily="18" charset="0"/>
                        </a:rPr>
                        <a:t>&lt;1keV</a:t>
                      </a:r>
                      <a:endParaRPr lang="zh-CN" sz="1800" b="0" kern="100" dirty="0">
                        <a:solidFill>
                          <a:schemeClr val="tx1"/>
                        </a:solidFill>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2000" b="0" kern="0" dirty="0">
                          <a:solidFill>
                            <a:srgbClr val="0033CC"/>
                          </a:solidFill>
                          <a:effectLst/>
                          <a:latin typeface="Times New Roman" panose="02020603050405020304" pitchFamily="18" charset="0"/>
                          <a:ea typeface="华文楷体" panose="02010600040101010101" pitchFamily="2" charset="-122"/>
                          <a:cs typeface="Times New Roman" panose="02020603050405020304" pitchFamily="18" charset="0"/>
                        </a:rPr>
                        <a:t>&gt;930fm</a:t>
                      </a:r>
                      <a:endParaRPr lang="zh-CN" sz="1800" b="0" kern="100" dirty="0">
                        <a:solidFill>
                          <a:srgbClr val="0033CC"/>
                        </a:solidFill>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581378">
                <a:tc>
                  <a:txBody>
                    <a:bodyPr/>
                    <a:lstStyle/>
                    <a:p>
                      <a:pPr algn="r">
                        <a:spcAft>
                          <a:spcPts val="0"/>
                        </a:spcAft>
                      </a:pPr>
                      <a:r>
                        <a:rPr lang="zh-CN" sz="2000" b="0" kern="0" dirty="0">
                          <a:solidFill>
                            <a:srgbClr val="0000FF"/>
                          </a:solidFill>
                          <a:effectLst/>
                          <a:latin typeface="黑体" panose="02010609060101010101" pitchFamily="49" charset="-122"/>
                          <a:ea typeface="黑体" panose="02010609060101010101" pitchFamily="49" charset="-122"/>
                          <a:cs typeface="Times New Roman" panose="02020603050405020304" pitchFamily="18" charset="0"/>
                        </a:rPr>
                        <a:t>超热中子</a:t>
                      </a:r>
                      <a:endParaRPr lang="zh-CN" sz="1800" b="0" kern="100" dirty="0">
                        <a:solidFill>
                          <a:srgbClr val="0000FF"/>
                        </a:solidFill>
                        <a:effectLst/>
                        <a:latin typeface="黑体" panose="02010609060101010101" pitchFamily="49" charset="-122"/>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a:spcAft>
                          <a:spcPts val="0"/>
                        </a:spcAft>
                      </a:pPr>
                      <a:r>
                        <a:rPr lang="en-US" sz="2000" b="0" kern="0" dirty="0">
                          <a:solidFill>
                            <a:schemeClr val="tx1"/>
                          </a:solidFill>
                          <a:effectLst/>
                          <a:latin typeface="Times New Roman" panose="02020603050405020304" pitchFamily="18" charset="0"/>
                          <a:ea typeface="华文楷体" panose="02010600040101010101" pitchFamily="2" charset="-122"/>
                          <a:cs typeface="Times New Roman" panose="02020603050405020304" pitchFamily="18" charset="0"/>
                        </a:rPr>
                        <a:t>[0.5eV, 1keV]</a:t>
                      </a:r>
                      <a:endParaRPr lang="zh-CN" sz="1800" b="0" kern="100" dirty="0">
                        <a:solidFill>
                          <a:schemeClr val="tx1"/>
                        </a:solidFill>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a:spcAft>
                          <a:spcPts val="0"/>
                        </a:spcAft>
                      </a:pPr>
                      <a:r>
                        <a:rPr lang="en-US" sz="2000" b="0" kern="0" dirty="0">
                          <a:solidFill>
                            <a:srgbClr val="0033CC"/>
                          </a:solidFill>
                          <a:effectLst/>
                          <a:latin typeface="Times New Roman" panose="02020603050405020304" pitchFamily="18" charset="0"/>
                          <a:ea typeface="华文楷体" panose="02010600040101010101" pitchFamily="2" charset="-122"/>
                          <a:cs typeface="Times New Roman" panose="02020603050405020304" pitchFamily="18" charset="0"/>
                        </a:rPr>
                        <a:t>[930fm,0.41Å]</a:t>
                      </a:r>
                      <a:endParaRPr lang="zh-CN" sz="1800" b="0" kern="100" dirty="0">
                        <a:solidFill>
                          <a:srgbClr val="0033CC"/>
                        </a:solidFill>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r h="581378">
                <a:tc>
                  <a:txBody>
                    <a:bodyPr/>
                    <a:lstStyle/>
                    <a:p>
                      <a:pPr algn="r">
                        <a:spcAft>
                          <a:spcPts val="0"/>
                        </a:spcAft>
                      </a:pPr>
                      <a:r>
                        <a:rPr lang="zh-CN" sz="2000" b="0" kern="0" dirty="0">
                          <a:solidFill>
                            <a:srgbClr val="0000FF"/>
                          </a:solidFill>
                          <a:effectLst/>
                          <a:latin typeface="黑体" panose="02010609060101010101" pitchFamily="49" charset="-122"/>
                          <a:ea typeface="黑体" panose="02010609060101010101" pitchFamily="49" charset="-122"/>
                          <a:cs typeface="Times New Roman" panose="02020603050405020304" pitchFamily="18" charset="0"/>
                        </a:rPr>
                        <a:t>热中子</a:t>
                      </a:r>
                      <a:endParaRPr lang="zh-CN" sz="1800" b="0" kern="100" dirty="0">
                        <a:solidFill>
                          <a:srgbClr val="0000FF"/>
                        </a:solidFill>
                        <a:effectLst/>
                        <a:latin typeface="黑体" panose="02010609060101010101" pitchFamily="49" charset="-122"/>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a:spcAft>
                          <a:spcPts val="0"/>
                        </a:spcAft>
                      </a:pPr>
                      <a:r>
                        <a:rPr lang="en-US" sz="2000" b="0" kern="0" dirty="0">
                          <a:solidFill>
                            <a:schemeClr val="tx1"/>
                          </a:solidFill>
                          <a:effectLst/>
                          <a:latin typeface="Times New Roman" panose="02020603050405020304" pitchFamily="18" charset="0"/>
                          <a:ea typeface="华文楷体" panose="02010600040101010101" pitchFamily="2" charset="-122"/>
                          <a:cs typeface="Times New Roman" panose="02020603050405020304" pitchFamily="18" charset="0"/>
                        </a:rPr>
                        <a:t>~25.3meV</a:t>
                      </a:r>
                      <a:endParaRPr lang="zh-CN" sz="1800" b="0" kern="100" dirty="0">
                        <a:solidFill>
                          <a:schemeClr val="tx1"/>
                        </a:solidFill>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a:spcAft>
                          <a:spcPts val="0"/>
                        </a:spcAft>
                      </a:pPr>
                      <a:r>
                        <a:rPr lang="en-US" sz="2000" b="0" kern="0" dirty="0">
                          <a:solidFill>
                            <a:srgbClr val="0033CC"/>
                          </a:solidFill>
                          <a:effectLst/>
                          <a:latin typeface="Times New Roman" panose="02020603050405020304" pitchFamily="18" charset="0"/>
                          <a:ea typeface="华文楷体" panose="02010600040101010101" pitchFamily="2" charset="-122"/>
                          <a:cs typeface="Times New Roman" panose="02020603050405020304" pitchFamily="18" charset="0"/>
                        </a:rPr>
                        <a:t>~1.85Å</a:t>
                      </a:r>
                      <a:endParaRPr lang="zh-CN" sz="1800" b="0" kern="100" dirty="0">
                        <a:solidFill>
                          <a:srgbClr val="0033CC"/>
                        </a:solidFill>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6"/>
                  </a:ext>
                </a:extLst>
              </a:tr>
              <a:tr h="581378">
                <a:tc>
                  <a:txBody>
                    <a:bodyPr/>
                    <a:lstStyle/>
                    <a:p>
                      <a:pPr algn="r">
                        <a:spcAft>
                          <a:spcPts val="0"/>
                        </a:spcAft>
                      </a:pPr>
                      <a:r>
                        <a:rPr lang="zh-CN" sz="2000" b="0" kern="0" dirty="0">
                          <a:solidFill>
                            <a:srgbClr val="0000FF"/>
                          </a:solidFill>
                          <a:effectLst/>
                          <a:latin typeface="黑体" panose="02010609060101010101" pitchFamily="49" charset="-122"/>
                          <a:ea typeface="黑体" panose="02010609060101010101" pitchFamily="49" charset="-122"/>
                          <a:cs typeface="Times New Roman" panose="02020603050405020304" pitchFamily="18" charset="0"/>
                        </a:rPr>
                        <a:t>冷中子</a:t>
                      </a:r>
                      <a:endParaRPr lang="zh-CN" sz="1800" b="0" kern="100" dirty="0">
                        <a:solidFill>
                          <a:srgbClr val="0000FF"/>
                        </a:solidFill>
                        <a:effectLst/>
                        <a:latin typeface="黑体" panose="02010609060101010101" pitchFamily="49" charset="-122"/>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a:spcAft>
                          <a:spcPts val="0"/>
                        </a:spcAft>
                      </a:pPr>
                      <a:r>
                        <a:rPr lang="en-US" sz="2000" b="0" kern="0" dirty="0">
                          <a:solidFill>
                            <a:schemeClr val="tx1"/>
                          </a:solidFill>
                          <a:effectLst/>
                          <a:latin typeface="Times New Roman" panose="02020603050405020304" pitchFamily="18" charset="0"/>
                          <a:ea typeface="华文楷体" panose="02010600040101010101" pitchFamily="2" charset="-122"/>
                          <a:cs typeface="Times New Roman" panose="02020603050405020304" pitchFamily="18" charset="0"/>
                        </a:rPr>
                        <a:t>&lt;5meV</a:t>
                      </a:r>
                      <a:endParaRPr lang="zh-CN" sz="1800" b="0" kern="100" dirty="0">
                        <a:solidFill>
                          <a:schemeClr val="tx1"/>
                        </a:solidFill>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a:spcAft>
                          <a:spcPts val="0"/>
                        </a:spcAft>
                      </a:pPr>
                      <a:r>
                        <a:rPr lang="en-US" sz="2000" b="0" kern="0" dirty="0">
                          <a:solidFill>
                            <a:srgbClr val="0033CC"/>
                          </a:solidFill>
                          <a:effectLst/>
                          <a:latin typeface="Times New Roman" panose="02020603050405020304" pitchFamily="18" charset="0"/>
                          <a:ea typeface="华文楷体" panose="02010600040101010101" pitchFamily="2" charset="-122"/>
                          <a:cs typeface="Times New Roman" panose="02020603050405020304" pitchFamily="18" charset="0"/>
                        </a:rPr>
                        <a:t>&gt;4.16Å</a:t>
                      </a:r>
                      <a:endParaRPr lang="zh-CN" sz="1800" b="0" kern="100" dirty="0">
                        <a:solidFill>
                          <a:srgbClr val="0033CC"/>
                        </a:solidFill>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7"/>
                  </a:ext>
                </a:extLst>
              </a:tr>
              <a:tr h="581378">
                <a:tc>
                  <a:txBody>
                    <a:bodyPr/>
                    <a:lstStyle/>
                    <a:p>
                      <a:pPr algn="r">
                        <a:spcAft>
                          <a:spcPts val="0"/>
                        </a:spcAft>
                      </a:pPr>
                      <a:r>
                        <a:rPr lang="zh-CN" sz="2000" b="0" kern="0" dirty="0">
                          <a:solidFill>
                            <a:srgbClr val="0000FF"/>
                          </a:solidFill>
                          <a:effectLst/>
                          <a:latin typeface="黑体" panose="02010609060101010101" pitchFamily="49" charset="-122"/>
                          <a:ea typeface="黑体" panose="02010609060101010101" pitchFamily="49" charset="-122"/>
                          <a:cs typeface="Times New Roman" panose="02020603050405020304" pitchFamily="18" charset="0"/>
                        </a:rPr>
                        <a:t>甚冷中子</a:t>
                      </a:r>
                      <a:endParaRPr lang="zh-CN" sz="1800" b="0" kern="100" dirty="0">
                        <a:solidFill>
                          <a:srgbClr val="0000FF"/>
                        </a:solidFill>
                        <a:effectLst/>
                        <a:latin typeface="黑体" panose="02010609060101010101" pitchFamily="49" charset="-122"/>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a:spcAft>
                          <a:spcPts val="0"/>
                        </a:spcAft>
                      </a:pPr>
                      <a:r>
                        <a:rPr lang="en-US" sz="2000" b="0" kern="0" dirty="0">
                          <a:solidFill>
                            <a:schemeClr val="tx1"/>
                          </a:solidFill>
                          <a:effectLst/>
                          <a:latin typeface="Times New Roman" panose="02020603050405020304" pitchFamily="18" charset="0"/>
                          <a:ea typeface="华文楷体" panose="02010600040101010101" pitchFamily="2" charset="-122"/>
                          <a:cs typeface="Times New Roman" panose="02020603050405020304" pitchFamily="18" charset="0"/>
                        </a:rPr>
                        <a:t>&lt;0.1meV</a:t>
                      </a:r>
                      <a:endParaRPr lang="zh-CN" sz="1800" b="0" kern="100" dirty="0">
                        <a:solidFill>
                          <a:schemeClr val="tx1"/>
                        </a:solidFill>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a:spcAft>
                          <a:spcPts val="0"/>
                        </a:spcAft>
                      </a:pPr>
                      <a:r>
                        <a:rPr lang="en-US" sz="2000" b="0" kern="0" dirty="0">
                          <a:solidFill>
                            <a:srgbClr val="0033CC"/>
                          </a:solidFill>
                          <a:effectLst/>
                          <a:latin typeface="Times New Roman" panose="02020603050405020304" pitchFamily="18" charset="0"/>
                          <a:ea typeface="华文楷体" panose="02010600040101010101" pitchFamily="2" charset="-122"/>
                          <a:cs typeface="Times New Roman" panose="02020603050405020304" pitchFamily="18" charset="0"/>
                        </a:rPr>
                        <a:t>&gt;2.94nm</a:t>
                      </a:r>
                      <a:endParaRPr lang="zh-CN" sz="1800" b="0" kern="100" dirty="0">
                        <a:solidFill>
                          <a:srgbClr val="0033CC"/>
                        </a:solidFill>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8"/>
                  </a:ext>
                </a:extLst>
              </a:tr>
              <a:tr h="581378">
                <a:tc>
                  <a:txBody>
                    <a:bodyPr/>
                    <a:lstStyle/>
                    <a:p>
                      <a:pPr algn="r">
                        <a:spcAft>
                          <a:spcPts val="0"/>
                        </a:spcAft>
                      </a:pPr>
                      <a:r>
                        <a:rPr lang="zh-CN" sz="2000" b="0" kern="0" dirty="0">
                          <a:solidFill>
                            <a:srgbClr val="0000FF"/>
                          </a:solidFill>
                          <a:effectLst/>
                          <a:latin typeface="黑体" panose="02010609060101010101" pitchFamily="49" charset="-122"/>
                          <a:ea typeface="黑体" panose="02010609060101010101" pitchFamily="49" charset="-122"/>
                          <a:cs typeface="Times New Roman" panose="02020603050405020304" pitchFamily="18" charset="0"/>
                        </a:rPr>
                        <a:t>超冷中子</a:t>
                      </a:r>
                      <a:endParaRPr lang="zh-CN" sz="1800" b="0" kern="100" dirty="0">
                        <a:solidFill>
                          <a:srgbClr val="0000FF"/>
                        </a:solidFill>
                        <a:effectLst/>
                        <a:latin typeface="黑体" panose="02010609060101010101" pitchFamily="49" charset="-122"/>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a:spcAft>
                          <a:spcPts val="0"/>
                        </a:spcAft>
                      </a:pPr>
                      <a:r>
                        <a:rPr lang="en-US" sz="2000" b="0" kern="0" dirty="0">
                          <a:solidFill>
                            <a:schemeClr val="tx1"/>
                          </a:solidFill>
                          <a:effectLst/>
                          <a:latin typeface="Times New Roman" panose="02020603050405020304" pitchFamily="18" charset="0"/>
                          <a:ea typeface="华文楷体" panose="02010600040101010101" pitchFamily="2" charset="-122"/>
                          <a:cs typeface="Times New Roman" panose="02020603050405020304" pitchFamily="18" charset="0"/>
                        </a:rPr>
                        <a:t>&lt;0.1μeV</a:t>
                      </a:r>
                      <a:endParaRPr lang="zh-CN" sz="1800" b="0" kern="100" dirty="0">
                        <a:solidFill>
                          <a:schemeClr val="tx1"/>
                        </a:solidFill>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a:spcAft>
                          <a:spcPts val="0"/>
                        </a:spcAft>
                      </a:pPr>
                      <a:r>
                        <a:rPr lang="en-US" sz="2000" b="0" kern="0" dirty="0">
                          <a:solidFill>
                            <a:srgbClr val="0033CC"/>
                          </a:solidFill>
                          <a:effectLst/>
                          <a:latin typeface="Times New Roman" panose="02020603050405020304" pitchFamily="18" charset="0"/>
                          <a:ea typeface="华文楷体" panose="02010600040101010101" pitchFamily="2" charset="-122"/>
                          <a:cs typeface="Times New Roman" panose="02020603050405020304" pitchFamily="18" charset="0"/>
                        </a:rPr>
                        <a:t>&gt;93nm</a:t>
                      </a:r>
                      <a:endParaRPr lang="zh-CN" sz="1800" b="0" kern="100" dirty="0">
                        <a:solidFill>
                          <a:srgbClr val="0033CC"/>
                        </a:solidFill>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9"/>
                  </a:ext>
                </a:extLst>
              </a:tr>
            </a:tbl>
          </a:graphicData>
        </a:graphic>
      </p:graphicFrame>
      <p:sp>
        <p:nvSpPr>
          <p:cNvPr id="17" name="下箭头 18">
            <a:extLst>
              <a:ext uri="{FF2B5EF4-FFF2-40B4-BE49-F238E27FC236}">
                <a16:creationId xmlns:a16="http://schemas.microsoft.com/office/drawing/2014/main" id="{69473110-26F5-4EAF-BF96-8DE483C079BD}"/>
              </a:ext>
            </a:extLst>
          </p:cNvPr>
          <p:cNvSpPr/>
          <p:nvPr/>
        </p:nvSpPr>
        <p:spPr>
          <a:xfrm>
            <a:off x="11255896" y="935881"/>
            <a:ext cx="936104" cy="5472608"/>
          </a:xfrm>
          <a:prstGeom prst="downArrow">
            <a:avLst>
              <a:gd name="adj1" fmla="val 50000"/>
              <a:gd name="adj2" fmla="val 137303"/>
            </a:avLst>
          </a:prstGeom>
          <a:solidFill>
            <a:srgbClr val="0000CC"/>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a:solidFill>
                  <a:srgbClr val="FFFF00"/>
                </a:solidFill>
                <a:latin typeface="华文楷体" panose="02010600040101010101" pitchFamily="2" charset="-122"/>
                <a:ea typeface="华文楷体" panose="02010600040101010101" pitchFamily="2" charset="-122"/>
              </a:rPr>
              <a:t>波动性越来越明显</a:t>
            </a:r>
          </a:p>
        </p:txBody>
      </p:sp>
      <p:sp>
        <p:nvSpPr>
          <p:cNvPr id="18" name="上箭头 19">
            <a:extLst>
              <a:ext uri="{FF2B5EF4-FFF2-40B4-BE49-F238E27FC236}">
                <a16:creationId xmlns:a16="http://schemas.microsoft.com/office/drawing/2014/main" id="{03C3EB4F-0C56-4ED6-8F5B-131FA6F785AE}"/>
              </a:ext>
            </a:extLst>
          </p:cNvPr>
          <p:cNvSpPr/>
          <p:nvPr/>
        </p:nvSpPr>
        <p:spPr>
          <a:xfrm>
            <a:off x="175381" y="1218921"/>
            <a:ext cx="792089" cy="5472608"/>
          </a:xfrm>
          <a:prstGeom prst="upArrow">
            <a:avLst>
              <a:gd name="adj1" fmla="val 50000"/>
              <a:gd name="adj2" fmla="val 170605"/>
            </a:avLst>
          </a:prstGeom>
          <a:solidFill>
            <a:srgbClr val="FFFF00"/>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600" b="1" dirty="0">
                <a:solidFill>
                  <a:srgbClr val="FF0000"/>
                </a:solidFill>
                <a:latin typeface="华文楷体" panose="02010600040101010101" pitchFamily="2" charset="-122"/>
                <a:ea typeface="华文楷体" panose="02010600040101010101" pitchFamily="2" charset="-122"/>
              </a:rPr>
              <a:t>粒子性越来越明显</a:t>
            </a:r>
          </a:p>
        </p:txBody>
      </p:sp>
      <p:pic>
        <p:nvPicPr>
          <p:cNvPr id="19" name="Picture 3">
            <a:extLst>
              <a:ext uri="{FF2B5EF4-FFF2-40B4-BE49-F238E27FC236}">
                <a16:creationId xmlns:a16="http://schemas.microsoft.com/office/drawing/2014/main" id="{7791C54C-CEDF-43D5-BB02-FA243C865BA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786829" y="935881"/>
            <a:ext cx="543882" cy="5660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 name="Picture 3" descr="Diffraction_Crystal">
            <a:extLst>
              <a:ext uri="{FF2B5EF4-FFF2-40B4-BE49-F238E27FC236}">
                <a16:creationId xmlns:a16="http://schemas.microsoft.com/office/drawing/2014/main" id="{B1FD1863-4E33-4C26-8CDD-BCBECA3595A9}"/>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769631" y="4561454"/>
            <a:ext cx="1152128" cy="988772"/>
          </a:xfrm>
          <a:prstGeom prst="rect">
            <a:avLst/>
          </a:prstGeom>
          <a:noFill/>
          <a:extLst>
            <a:ext uri="{909E8E84-426E-40DD-AFC4-6F175D3DCCD1}">
              <a14:hiddenFill xmlns:a14="http://schemas.microsoft.com/office/drawing/2010/main">
                <a:solidFill>
                  <a:srgbClr val="FFFFFF"/>
                </a:solidFill>
              </a14:hiddenFill>
            </a:ext>
          </a:extLst>
        </p:spPr>
      </p:pic>
      <p:pic>
        <p:nvPicPr>
          <p:cNvPr id="21" name="图片 20">
            <a:extLst>
              <a:ext uri="{FF2B5EF4-FFF2-40B4-BE49-F238E27FC236}">
                <a16:creationId xmlns:a16="http://schemas.microsoft.com/office/drawing/2014/main" id="{CE84E74D-687C-4055-8403-109B8ADC4C92}"/>
              </a:ext>
            </a:extLst>
          </p:cNvPr>
          <p:cNvPicPr>
            <a:picLocks noChangeAspect="1"/>
          </p:cNvPicPr>
          <p:nvPr/>
        </p:nvPicPr>
        <p:blipFill>
          <a:blip r:embed="rId7"/>
          <a:stretch>
            <a:fillRect/>
          </a:stretch>
        </p:blipFill>
        <p:spPr>
          <a:xfrm>
            <a:off x="9773465" y="5550226"/>
            <a:ext cx="1077336" cy="1307774"/>
          </a:xfrm>
          <a:prstGeom prst="rect">
            <a:avLst/>
          </a:prstGeom>
        </p:spPr>
      </p:pic>
      <p:sp>
        <p:nvSpPr>
          <p:cNvPr id="22" name="下箭头 23">
            <a:extLst>
              <a:ext uri="{FF2B5EF4-FFF2-40B4-BE49-F238E27FC236}">
                <a16:creationId xmlns:a16="http://schemas.microsoft.com/office/drawing/2014/main" id="{468D1E91-A5BA-4328-8976-AAFC96E818D2}"/>
              </a:ext>
            </a:extLst>
          </p:cNvPr>
          <p:cNvSpPr/>
          <p:nvPr/>
        </p:nvSpPr>
        <p:spPr>
          <a:xfrm>
            <a:off x="1357320" y="4009938"/>
            <a:ext cx="1105375" cy="2681591"/>
          </a:xfrm>
          <a:prstGeom prst="downArrow">
            <a:avLst>
              <a:gd name="adj1" fmla="val 50000"/>
              <a:gd name="adj2" fmla="val 167137"/>
            </a:avLst>
          </a:prstGeom>
          <a:solidFill>
            <a:srgbClr val="00800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23" name="对象 22">
            <a:extLst>
              <a:ext uri="{FF2B5EF4-FFF2-40B4-BE49-F238E27FC236}">
                <a16:creationId xmlns:a16="http://schemas.microsoft.com/office/drawing/2014/main" id="{77BBB733-6A2B-434E-839C-5EEEA24A39FC}"/>
              </a:ext>
            </a:extLst>
          </p:cNvPr>
          <p:cNvGraphicFramePr>
            <a:graphicFrameLocks noChangeAspect="1"/>
          </p:cNvGraphicFramePr>
          <p:nvPr>
            <p:extLst>
              <p:ext uri="{D42A27DB-BD31-4B8C-83A1-F6EECF244321}">
                <p14:modId xmlns:p14="http://schemas.microsoft.com/office/powerpoint/2010/main" val="3186406244"/>
              </p:ext>
            </p:extLst>
          </p:nvPr>
        </p:nvGraphicFramePr>
        <p:xfrm>
          <a:off x="6210417" y="4403508"/>
          <a:ext cx="2112066" cy="550202"/>
        </p:xfrm>
        <a:graphic>
          <a:graphicData uri="http://schemas.openxmlformats.org/presentationml/2006/ole">
            <mc:AlternateContent xmlns:mc="http://schemas.openxmlformats.org/markup-compatibility/2006">
              <mc:Choice xmlns:v="urn:schemas-microsoft-com:vml" Requires="v">
                <p:oleObj spid="_x0000_s447568" name="Equation" r:id="rId8" imgW="1511280" imgH="393480" progId="Equation.DSMT4">
                  <p:embed/>
                </p:oleObj>
              </mc:Choice>
              <mc:Fallback>
                <p:oleObj name="Equation" r:id="rId8" imgW="1511280" imgH="393480" progId="Equation.DSMT4">
                  <p:embed/>
                  <p:pic>
                    <p:nvPicPr>
                      <p:cNvPr id="25" name="对象 24"/>
                      <p:cNvPicPr/>
                      <p:nvPr/>
                    </p:nvPicPr>
                    <p:blipFill>
                      <a:blip r:embed="rId9"/>
                      <a:stretch>
                        <a:fillRect/>
                      </a:stretch>
                    </p:blipFill>
                    <p:spPr>
                      <a:xfrm>
                        <a:off x="6210417" y="4403508"/>
                        <a:ext cx="2112066" cy="550202"/>
                      </a:xfrm>
                      <a:prstGeom prst="rect">
                        <a:avLst/>
                      </a:prstGeom>
                      <a:solidFill>
                        <a:srgbClr val="FFFF00"/>
                      </a:solidFill>
                      <a:ln>
                        <a:solidFill>
                          <a:srgbClr val="008000"/>
                        </a:solidFill>
                      </a:ln>
                    </p:spPr>
                  </p:pic>
                </p:oleObj>
              </mc:Fallback>
            </mc:AlternateContent>
          </a:graphicData>
        </a:graphic>
      </p:graphicFrame>
    </p:spTree>
    <p:extLst>
      <p:ext uri="{BB962C8B-B14F-4D97-AF65-F5344CB8AC3E}">
        <p14:creationId xmlns:p14="http://schemas.microsoft.com/office/powerpoint/2010/main" val="1178062567"/>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down)">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wipe(up)">
                                      <p:cBhvr>
                                        <p:cTn id="1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6D3457FC-C129-4ADC-BFF7-D471A09643CB}"/>
              </a:ext>
            </a:extLst>
          </p:cNvPr>
          <p:cNvSpPr>
            <a:spLocks noGrp="1"/>
          </p:cNvSpPr>
          <p:nvPr>
            <p:ph idx="13"/>
          </p:nvPr>
        </p:nvSpPr>
        <p:spPr>
          <a:xfrm>
            <a:off x="1" y="1"/>
            <a:ext cx="2540482" cy="284671"/>
          </a:xfrm>
          <a:solidFill>
            <a:srgbClr val="FFFF00"/>
          </a:solidFill>
        </p:spPr>
        <p:txBody>
          <a:bodyPr>
            <a:normAutofit fontScale="92500" lnSpcReduction="10000"/>
          </a:bodyPr>
          <a:lstStyle/>
          <a:p>
            <a:r>
              <a:rPr lang="zh-CN" altLang="en-US" dirty="0"/>
              <a:t>第十三章 中子及中子的探测</a:t>
            </a:r>
          </a:p>
        </p:txBody>
      </p:sp>
      <p:sp>
        <p:nvSpPr>
          <p:cNvPr id="4" name="内容占位符 3">
            <a:extLst>
              <a:ext uri="{FF2B5EF4-FFF2-40B4-BE49-F238E27FC236}">
                <a16:creationId xmlns:a16="http://schemas.microsoft.com/office/drawing/2014/main" id="{DC5E45C6-3C27-4CD6-87A4-686E0452789C}"/>
              </a:ext>
            </a:extLst>
          </p:cNvPr>
          <p:cNvSpPr>
            <a:spLocks noGrp="1"/>
          </p:cNvSpPr>
          <p:nvPr>
            <p:ph idx="15"/>
          </p:nvPr>
        </p:nvSpPr>
        <p:spPr/>
        <p:txBody>
          <a:bodyPr>
            <a:normAutofit fontScale="92500" lnSpcReduction="10000"/>
          </a:bodyPr>
          <a:lstStyle/>
          <a:p>
            <a:endParaRPr lang="zh-CN" altLang="en-US"/>
          </a:p>
        </p:txBody>
      </p:sp>
      <p:sp>
        <p:nvSpPr>
          <p:cNvPr id="5" name="内容占位符 4">
            <a:extLst>
              <a:ext uri="{FF2B5EF4-FFF2-40B4-BE49-F238E27FC236}">
                <a16:creationId xmlns:a16="http://schemas.microsoft.com/office/drawing/2014/main" id="{76A525C7-698F-42F7-9977-03E53AEE0BC1}"/>
              </a:ext>
            </a:extLst>
          </p:cNvPr>
          <p:cNvSpPr>
            <a:spLocks noGrp="1"/>
          </p:cNvSpPr>
          <p:nvPr>
            <p:ph idx="16"/>
          </p:nvPr>
        </p:nvSpPr>
        <p:spPr/>
        <p:txBody>
          <a:bodyPr>
            <a:normAutofit fontScale="92500" lnSpcReduction="10000"/>
          </a:bodyPr>
          <a:lstStyle/>
          <a:p>
            <a:endParaRPr lang="zh-CN" altLang="en-US"/>
          </a:p>
        </p:txBody>
      </p:sp>
      <p:sp>
        <p:nvSpPr>
          <p:cNvPr id="15" name="Rectangle 9">
            <a:extLst>
              <a:ext uri="{FF2B5EF4-FFF2-40B4-BE49-F238E27FC236}">
                <a16:creationId xmlns:a16="http://schemas.microsoft.com/office/drawing/2014/main" id="{8001F73B-4ECD-47BB-80D3-5F787D04E7B0}"/>
              </a:ext>
            </a:extLst>
          </p:cNvPr>
          <p:cNvSpPr txBox="1">
            <a:spLocks noChangeArrowheads="1"/>
          </p:cNvSpPr>
          <p:nvPr/>
        </p:nvSpPr>
        <p:spPr bwMode="auto">
          <a:xfrm>
            <a:off x="401502" y="620295"/>
            <a:ext cx="5760739" cy="5040276"/>
          </a:xfrm>
          <a:prstGeom prst="rect">
            <a:avLst/>
          </a:prstGeom>
          <a:noFill/>
          <a:ln w="38100" cap="flat" cmpd="dbl" algn="ctr">
            <a:solidFill>
              <a:srgbClr val="66FF33"/>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50000"/>
              </a:lnSpc>
              <a:spcBef>
                <a:spcPct val="20000"/>
              </a:spcBef>
              <a:spcAft>
                <a:spcPct val="0"/>
              </a:spcAft>
              <a:buClrTx/>
              <a:buSzTx/>
              <a:buFontTx/>
              <a:buNone/>
              <a:tabLst/>
              <a:defRPr/>
            </a:pPr>
            <a:r>
              <a:rPr kumimoji="0" lang="en-US" altLang="zh-CN" sz="3200" b="1" i="0" u="none" strike="noStrike" kern="0" cap="none" spc="0" normalizeH="0" baseline="0" noProof="0" dirty="0">
                <a:ln>
                  <a:noFill/>
                </a:ln>
                <a:solidFill>
                  <a:srgbClr val="808080"/>
                </a:solidFill>
                <a:effectLst/>
                <a:uLnTx/>
                <a:uFillTx/>
                <a:latin typeface="黑体" panose="02010609060101010101" pitchFamily="49" charset="-122"/>
                <a:ea typeface="黑体" panose="02010609060101010101" pitchFamily="49" charset="-122"/>
              </a:rPr>
              <a:t>§13.1 </a:t>
            </a:r>
            <a:r>
              <a:rPr kumimoji="0" lang="zh-CN" altLang="en-US" sz="3200" b="1" i="0" u="none" strike="noStrike" kern="0" cap="none" spc="0" normalizeH="0" baseline="0" noProof="0" dirty="0">
                <a:ln>
                  <a:noFill/>
                </a:ln>
                <a:solidFill>
                  <a:srgbClr val="808080"/>
                </a:solidFill>
                <a:effectLst/>
                <a:uLnTx/>
                <a:uFillTx/>
                <a:latin typeface="黑体" panose="02010609060101010101" pitchFamily="49" charset="-122"/>
                <a:ea typeface="黑体" panose="02010609060101010101" pitchFamily="49" charset="-122"/>
              </a:rPr>
              <a:t>中子的基本知识</a:t>
            </a:r>
          </a:p>
          <a:p>
            <a:pPr marL="342900" marR="0" lvl="0" indent="-342900" algn="l" defTabSz="914400" rtl="0" eaLnBrk="1" fontAlgn="base" latinLnBrk="0" hangingPunct="1">
              <a:lnSpc>
                <a:spcPct val="150000"/>
              </a:lnSpc>
              <a:spcBef>
                <a:spcPct val="20000"/>
              </a:spcBef>
              <a:spcAft>
                <a:spcPct val="0"/>
              </a:spcAft>
              <a:buClrTx/>
              <a:buSzTx/>
              <a:buFontTx/>
              <a:buNone/>
              <a:tabLst/>
              <a:defRPr/>
            </a:pPr>
            <a:r>
              <a:rPr kumimoji="0" lang="en-US" altLang="zh-CN" sz="3200" b="1" i="0" u="none" strike="noStrike" kern="0" cap="none" spc="0" normalizeH="0" baseline="0" noProof="0" dirty="0">
                <a:ln>
                  <a:noFill/>
                </a:ln>
                <a:solidFill>
                  <a:srgbClr val="FF0000"/>
                </a:solidFill>
                <a:effectLst>
                  <a:outerShdw blurRad="38100" dist="38100" dir="2700000" algn="tl">
                    <a:srgbClr val="C0C0C0"/>
                  </a:outerShdw>
                </a:effectLst>
                <a:uLnTx/>
                <a:uFillTx/>
                <a:latin typeface="黑体" panose="02010609060101010101" pitchFamily="49" charset="-122"/>
                <a:ea typeface="黑体" panose="02010609060101010101" pitchFamily="49" charset="-122"/>
              </a:rPr>
              <a:t>§13.2 </a:t>
            </a:r>
            <a:r>
              <a:rPr kumimoji="0" lang="zh-CN" altLang="en-US" sz="3200" b="1" i="0" u="none" strike="noStrike" kern="0" cap="none" spc="0" normalizeH="0" baseline="0" noProof="0" dirty="0">
                <a:ln>
                  <a:noFill/>
                </a:ln>
                <a:solidFill>
                  <a:srgbClr val="FF0000"/>
                </a:solidFill>
                <a:effectLst>
                  <a:outerShdw blurRad="38100" dist="38100" dir="2700000" algn="tl">
                    <a:srgbClr val="C0C0C0"/>
                  </a:outerShdw>
                </a:effectLst>
                <a:uLnTx/>
                <a:uFillTx/>
                <a:latin typeface="黑体" panose="02010609060101010101" pitchFamily="49" charset="-122"/>
                <a:ea typeface="黑体" panose="02010609060101010101" pitchFamily="49" charset="-122"/>
              </a:rPr>
              <a:t>中子源</a:t>
            </a:r>
          </a:p>
          <a:p>
            <a:pPr marL="342900" marR="0" lvl="0" indent="-342900" algn="l" defTabSz="914400" rtl="0" eaLnBrk="1" fontAlgn="base" latinLnBrk="0" hangingPunct="1">
              <a:lnSpc>
                <a:spcPct val="150000"/>
              </a:lnSpc>
              <a:spcBef>
                <a:spcPct val="20000"/>
              </a:spcBef>
              <a:spcAft>
                <a:spcPct val="0"/>
              </a:spcAft>
              <a:buClrTx/>
              <a:buSzTx/>
              <a:buFontTx/>
              <a:buNone/>
              <a:tabLst/>
              <a:defRPr/>
            </a:pPr>
            <a:r>
              <a:rPr kumimoji="0" lang="en-US" altLang="zh-CN" sz="3200" b="1" i="0" u="none" strike="noStrike" kern="0" cap="none" spc="0" normalizeH="0" baseline="0" noProof="0" dirty="0">
                <a:ln>
                  <a:noFill/>
                </a:ln>
                <a:solidFill>
                  <a:srgbClr val="0000FF"/>
                </a:solidFill>
                <a:effectLst>
                  <a:outerShdw blurRad="38100" dist="38100" dir="2700000" algn="tl">
                    <a:srgbClr val="C0C0C0"/>
                  </a:outerShdw>
                </a:effectLst>
                <a:uLnTx/>
                <a:uFillTx/>
                <a:latin typeface="黑体" panose="02010609060101010101" pitchFamily="49" charset="-122"/>
                <a:ea typeface="黑体" panose="02010609060101010101" pitchFamily="49" charset="-122"/>
              </a:rPr>
              <a:t>§13.3 </a:t>
            </a:r>
            <a:r>
              <a:rPr kumimoji="0" lang="zh-CN" altLang="en-US" sz="3200" b="1" i="0" u="none" strike="noStrike" kern="0" cap="none" spc="0" normalizeH="0" baseline="0" noProof="0" dirty="0">
                <a:ln>
                  <a:noFill/>
                </a:ln>
                <a:solidFill>
                  <a:srgbClr val="0000FF"/>
                </a:solidFill>
                <a:effectLst>
                  <a:outerShdw blurRad="38100" dist="38100" dir="2700000" algn="tl">
                    <a:srgbClr val="C0C0C0"/>
                  </a:outerShdw>
                </a:effectLst>
                <a:uLnTx/>
                <a:uFillTx/>
                <a:latin typeface="黑体" panose="02010609060101010101" pitchFamily="49" charset="-122"/>
                <a:ea typeface="黑体" panose="02010609060101010101" pitchFamily="49" charset="-122"/>
              </a:rPr>
              <a:t>中子与物质的相互作用</a:t>
            </a:r>
          </a:p>
          <a:p>
            <a:pPr marL="342900" marR="0" lvl="0" indent="-342900" algn="l" defTabSz="914400" rtl="0" eaLnBrk="1" fontAlgn="base" latinLnBrk="0" hangingPunct="1">
              <a:lnSpc>
                <a:spcPct val="150000"/>
              </a:lnSpc>
              <a:spcBef>
                <a:spcPct val="20000"/>
              </a:spcBef>
              <a:spcAft>
                <a:spcPct val="0"/>
              </a:spcAft>
              <a:buClrTx/>
              <a:buSzTx/>
              <a:buFontTx/>
              <a:buNone/>
              <a:tabLst/>
              <a:defRPr/>
            </a:pPr>
            <a:r>
              <a:rPr kumimoji="0" lang="en-US" altLang="zh-CN" sz="3200" b="1" i="0" u="none" strike="noStrike" kern="0" cap="none" spc="0" normalizeH="0" baseline="0" noProof="0" dirty="0">
                <a:ln>
                  <a:noFill/>
                </a:ln>
                <a:solidFill>
                  <a:srgbClr val="0000FF"/>
                </a:solidFill>
                <a:effectLst>
                  <a:outerShdw blurRad="38100" dist="38100" dir="2700000" algn="tl">
                    <a:srgbClr val="C0C0C0"/>
                  </a:outerShdw>
                </a:effectLst>
                <a:uLnTx/>
                <a:uFillTx/>
                <a:latin typeface="黑体" panose="02010609060101010101" pitchFamily="49" charset="-122"/>
                <a:ea typeface="黑体" panose="02010609060101010101" pitchFamily="49" charset="-122"/>
              </a:rPr>
              <a:t>§13.4 </a:t>
            </a:r>
            <a:r>
              <a:rPr kumimoji="0" lang="zh-CN" altLang="en-US" sz="3200" b="1" i="0" u="none" strike="noStrike" kern="0" cap="none" spc="0" normalizeH="0" baseline="0" noProof="0" dirty="0">
                <a:ln>
                  <a:noFill/>
                </a:ln>
                <a:solidFill>
                  <a:srgbClr val="0000FF"/>
                </a:solidFill>
                <a:effectLst>
                  <a:outerShdw blurRad="38100" dist="38100" dir="2700000" algn="tl">
                    <a:srgbClr val="C0C0C0"/>
                  </a:outerShdw>
                </a:effectLst>
                <a:uLnTx/>
                <a:uFillTx/>
                <a:latin typeface="黑体" panose="02010609060101010101" pitchFamily="49" charset="-122"/>
                <a:ea typeface="黑体" panose="02010609060101010101" pitchFamily="49" charset="-122"/>
              </a:rPr>
              <a:t>中子的探测</a:t>
            </a:r>
          </a:p>
          <a:p>
            <a:pPr marL="342900" marR="0" lvl="0" indent="-342900" algn="l" defTabSz="914400" rtl="0" eaLnBrk="1" fontAlgn="base" latinLnBrk="0" hangingPunct="1">
              <a:lnSpc>
                <a:spcPct val="150000"/>
              </a:lnSpc>
              <a:spcBef>
                <a:spcPct val="20000"/>
              </a:spcBef>
              <a:spcAft>
                <a:spcPct val="0"/>
              </a:spcAft>
              <a:buClrTx/>
              <a:buSzTx/>
              <a:buFontTx/>
              <a:buNone/>
              <a:tabLst/>
              <a:defRPr/>
            </a:pPr>
            <a:r>
              <a:rPr kumimoji="0" lang="en-US" altLang="zh-CN" sz="3200" b="1" i="0" u="none" strike="noStrike" kern="0" cap="none" spc="0" normalizeH="0" baseline="0" noProof="0" dirty="0">
                <a:ln>
                  <a:noFill/>
                </a:ln>
                <a:solidFill>
                  <a:srgbClr val="808080"/>
                </a:solidFill>
                <a:effectLst/>
                <a:uLnTx/>
                <a:uFillTx/>
                <a:latin typeface="黑体" panose="02010609060101010101" pitchFamily="49" charset="-122"/>
                <a:ea typeface="黑体" panose="02010609060101010101" pitchFamily="49" charset="-122"/>
              </a:rPr>
              <a:t>§13.5 </a:t>
            </a:r>
            <a:r>
              <a:rPr kumimoji="0" lang="zh-CN" altLang="en-US" sz="3200" b="1" i="0" u="none" strike="noStrike" kern="0" cap="none" spc="0" normalizeH="0" baseline="0" noProof="0" dirty="0">
                <a:ln>
                  <a:noFill/>
                </a:ln>
                <a:solidFill>
                  <a:srgbClr val="808080"/>
                </a:solidFill>
                <a:effectLst/>
                <a:uLnTx/>
                <a:uFillTx/>
                <a:latin typeface="黑体" panose="02010609060101010101" pitchFamily="49" charset="-122"/>
                <a:ea typeface="黑体" panose="02010609060101010101" pitchFamily="49" charset="-122"/>
              </a:rPr>
              <a:t>中子的应用</a:t>
            </a:r>
          </a:p>
          <a:p>
            <a:pPr marL="342900" marR="0" lvl="0" indent="-342900" algn="l" defTabSz="914400" rtl="0" eaLnBrk="1" fontAlgn="base" latinLnBrk="0" hangingPunct="1">
              <a:lnSpc>
                <a:spcPct val="150000"/>
              </a:lnSpc>
              <a:spcBef>
                <a:spcPct val="20000"/>
              </a:spcBef>
              <a:spcAft>
                <a:spcPct val="0"/>
              </a:spcAft>
              <a:buClrTx/>
              <a:buSzTx/>
              <a:buFontTx/>
              <a:buNone/>
              <a:tabLst/>
              <a:defRPr/>
            </a:pPr>
            <a:r>
              <a:rPr kumimoji="0" lang="en-US" altLang="zh-CN" sz="3200" b="1" i="0" u="none" strike="noStrike" kern="0" cap="none" spc="0" normalizeH="0" baseline="0" noProof="0" dirty="0">
                <a:ln>
                  <a:noFill/>
                </a:ln>
                <a:solidFill>
                  <a:srgbClr val="808080"/>
                </a:solidFill>
                <a:effectLst/>
                <a:uLnTx/>
                <a:uFillTx/>
                <a:latin typeface="黑体" panose="02010609060101010101" pitchFamily="49" charset="-122"/>
                <a:ea typeface="黑体" panose="02010609060101010101" pitchFamily="49" charset="-122"/>
              </a:rPr>
              <a:t>§13.6 </a:t>
            </a:r>
            <a:r>
              <a:rPr kumimoji="0" lang="zh-CN" altLang="en-US" sz="3200" b="1" i="0" u="none" strike="noStrike" kern="0" cap="none" spc="0" normalizeH="0" baseline="0" noProof="0" dirty="0">
                <a:ln>
                  <a:noFill/>
                </a:ln>
                <a:solidFill>
                  <a:srgbClr val="808080"/>
                </a:solidFill>
                <a:effectLst/>
                <a:uLnTx/>
                <a:uFillTx/>
                <a:latin typeface="黑体" panose="02010609060101010101" pitchFamily="49" charset="-122"/>
                <a:ea typeface="黑体" panose="02010609060101010101" pitchFamily="49" charset="-122"/>
              </a:rPr>
              <a:t>中子的防护</a:t>
            </a:r>
          </a:p>
        </p:txBody>
      </p:sp>
      <p:sp>
        <p:nvSpPr>
          <p:cNvPr id="16" name="Text Box 10">
            <a:extLst>
              <a:ext uri="{FF2B5EF4-FFF2-40B4-BE49-F238E27FC236}">
                <a16:creationId xmlns:a16="http://schemas.microsoft.com/office/drawing/2014/main" id="{27799B5B-2446-4657-84C5-3EFE990B7CBB}"/>
              </a:ext>
            </a:extLst>
          </p:cNvPr>
          <p:cNvSpPr txBox="1">
            <a:spLocks noChangeArrowheads="1"/>
          </p:cNvSpPr>
          <p:nvPr/>
        </p:nvSpPr>
        <p:spPr bwMode="auto">
          <a:xfrm>
            <a:off x="41187" y="1633756"/>
            <a:ext cx="504825"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50000"/>
              </a:spcBef>
              <a:spcAft>
                <a:spcPct val="0"/>
              </a:spcAft>
              <a:defRPr/>
            </a:pPr>
            <a:r>
              <a:rPr lang="en-US" altLang="zh-CN" sz="3200" b="1" dirty="0">
                <a:solidFill>
                  <a:srgbClr val="FF0000"/>
                </a:solidFill>
                <a:effectLst>
                  <a:outerShdw blurRad="38100" dist="38100" dir="2700000" algn="tl">
                    <a:srgbClr val="C0C0C0"/>
                  </a:outerShdw>
                </a:effectLst>
                <a:latin typeface="Arial" charset="0"/>
                <a:ea typeface="黑体" pitchFamily="49" charset="-122"/>
                <a:cs typeface="Arial" charset="0"/>
              </a:rPr>
              <a:t>√</a:t>
            </a:r>
          </a:p>
        </p:txBody>
      </p:sp>
      <p:sp>
        <p:nvSpPr>
          <p:cNvPr id="19" name="内容占位符 18">
            <a:extLst>
              <a:ext uri="{FF2B5EF4-FFF2-40B4-BE49-F238E27FC236}">
                <a16:creationId xmlns:a16="http://schemas.microsoft.com/office/drawing/2014/main" id="{3DD6B0AC-1C2F-434F-874C-7924919B1171}"/>
              </a:ext>
            </a:extLst>
          </p:cNvPr>
          <p:cNvSpPr>
            <a:spLocks noGrp="1"/>
          </p:cNvSpPr>
          <p:nvPr>
            <p:ph idx="14"/>
          </p:nvPr>
        </p:nvSpPr>
        <p:spPr/>
        <p:txBody>
          <a:bodyPr>
            <a:normAutofit fontScale="92500" lnSpcReduction="10000"/>
          </a:bodyPr>
          <a:lstStyle/>
          <a:p>
            <a:endParaRPr lang="zh-CN" altLang="en-US"/>
          </a:p>
        </p:txBody>
      </p:sp>
      <p:sp>
        <p:nvSpPr>
          <p:cNvPr id="6" name="对话气泡: 圆角矩形 5">
            <a:extLst>
              <a:ext uri="{FF2B5EF4-FFF2-40B4-BE49-F238E27FC236}">
                <a16:creationId xmlns:a16="http://schemas.microsoft.com/office/drawing/2014/main" id="{5BB1D64F-5131-4B03-9F7C-237BBD1E1D57}"/>
              </a:ext>
            </a:extLst>
          </p:cNvPr>
          <p:cNvSpPr/>
          <p:nvPr/>
        </p:nvSpPr>
        <p:spPr>
          <a:xfrm>
            <a:off x="6313714" y="351443"/>
            <a:ext cx="5837099" cy="5242329"/>
          </a:xfrm>
          <a:custGeom>
            <a:avLst/>
            <a:gdLst>
              <a:gd name="connsiteX0" fmla="*/ 0 w 5837099"/>
              <a:gd name="connsiteY0" fmla="*/ 873739 h 5242329"/>
              <a:gd name="connsiteX1" fmla="*/ 873739 w 5837099"/>
              <a:gd name="connsiteY1" fmla="*/ 0 h 5242329"/>
              <a:gd name="connsiteX2" fmla="*/ 972850 w 5837099"/>
              <a:gd name="connsiteY2" fmla="*/ 0 h 5242329"/>
              <a:gd name="connsiteX3" fmla="*/ 972850 w 5837099"/>
              <a:gd name="connsiteY3" fmla="*/ 0 h 5242329"/>
              <a:gd name="connsiteX4" fmla="*/ 1415497 w 5837099"/>
              <a:gd name="connsiteY4" fmla="*/ 0 h 5242329"/>
              <a:gd name="connsiteX5" fmla="*/ 1872736 w 5837099"/>
              <a:gd name="connsiteY5" fmla="*/ 0 h 5242329"/>
              <a:gd name="connsiteX6" fmla="*/ 2432125 w 5837099"/>
              <a:gd name="connsiteY6" fmla="*/ 0 h 5242329"/>
              <a:gd name="connsiteX7" fmla="*/ 2963684 w 5837099"/>
              <a:gd name="connsiteY7" fmla="*/ 0 h 5242329"/>
              <a:gd name="connsiteX8" fmla="*/ 3469931 w 5837099"/>
              <a:gd name="connsiteY8" fmla="*/ 0 h 5242329"/>
              <a:gd name="connsiteX9" fmla="*/ 3976178 w 5837099"/>
              <a:gd name="connsiteY9" fmla="*/ 0 h 5242329"/>
              <a:gd name="connsiteX10" fmla="*/ 4431801 w 5837099"/>
              <a:gd name="connsiteY10" fmla="*/ 0 h 5242329"/>
              <a:gd name="connsiteX11" fmla="*/ 4963360 w 5837099"/>
              <a:gd name="connsiteY11" fmla="*/ 0 h 5242329"/>
              <a:gd name="connsiteX12" fmla="*/ 5837099 w 5837099"/>
              <a:gd name="connsiteY12" fmla="*/ 873739 h 5242329"/>
              <a:gd name="connsiteX13" fmla="*/ 5837099 w 5837099"/>
              <a:gd name="connsiteY13" fmla="*/ 873722 h 5242329"/>
              <a:gd name="connsiteX14" fmla="*/ 5837099 w 5837099"/>
              <a:gd name="connsiteY14" fmla="*/ 873722 h 5242329"/>
              <a:gd name="connsiteX15" fmla="*/ 5837099 w 5837099"/>
              <a:gd name="connsiteY15" fmla="*/ 1284371 h 5242329"/>
              <a:gd name="connsiteX16" fmla="*/ 5837099 w 5837099"/>
              <a:gd name="connsiteY16" fmla="*/ 1734338 h 5242329"/>
              <a:gd name="connsiteX17" fmla="*/ 5837099 w 5837099"/>
              <a:gd name="connsiteY17" fmla="*/ 2184304 h 5242329"/>
              <a:gd name="connsiteX18" fmla="*/ 5837099 w 5837099"/>
              <a:gd name="connsiteY18" fmla="*/ 2708533 h 5242329"/>
              <a:gd name="connsiteX19" fmla="*/ 5837099 w 5837099"/>
              <a:gd name="connsiteY19" fmla="*/ 3232761 h 5242329"/>
              <a:gd name="connsiteX20" fmla="*/ 5837099 w 5837099"/>
              <a:gd name="connsiteY20" fmla="*/ 3800676 h 5242329"/>
              <a:gd name="connsiteX21" fmla="*/ 5837099 w 5837099"/>
              <a:gd name="connsiteY21" fmla="*/ 4368590 h 5242329"/>
              <a:gd name="connsiteX22" fmla="*/ 4963360 w 5837099"/>
              <a:gd name="connsiteY22" fmla="*/ 5242329 h 5242329"/>
              <a:gd name="connsiteX23" fmla="*/ 4533050 w 5837099"/>
              <a:gd name="connsiteY23" fmla="*/ 5242329 h 5242329"/>
              <a:gd name="connsiteX24" fmla="*/ 4001491 w 5837099"/>
              <a:gd name="connsiteY24" fmla="*/ 5242329 h 5242329"/>
              <a:gd name="connsiteX25" fmla="*/ 3545868 w 5837099"/>
              <a:gd name="connsiteY25" fmla="*/ 5242329 h 5242329"/>
              <a:gd name="connsiteX26" fmla="*/ 3014309 w 5837099"/>
              <a:gd name="connsiteY26" fmla="*/ 5242329 h 5242329"/>
              <a:gd name="connsiteX27" fmla="*/ 2432125 w 5837099"/>
              <a:gd name="connsiteY27" fmla="*/ 5242329 h 5242329"/>
              <a:gd name="connsiteX28" fmla="*/ 1945700 w 5837099"/>
              <a:gd name="connsiteY28" fmla="*/ 5242329 h 5242329"/>
              <a:gd name="connsiteX29" fmla="*/ 1430090 w 5837099"/>
              <a:gd name="connsiteY29" fmla="*/ 5242329 h 5242329"/>
              <a:gd name="connsiteX30" fmla="*/ 972850 w 5837099"/>
              <a:gd name="connsiteY30" fmla="*/ 5242329 h 5242329"/>
              <a:gd name="connsiteX31" fmla="*/ 972850 w 5837099"/>
              <a:gd name="connsiteY31" fmla="*/ 5242329 h 5242329"/>
              <a:gd name="connsiteX32" fmla="*/ 873739 w 5837099"/>
              <a:gd name="connsiteY32" fmla="*/ 5242329 h 5242329"/>
              <a:gd name="connsiteX33" fmla="*/ 0 w 5837099"/>
              <a:gd name="connsiteY33" fmla="*/ 4368590 h 5242329"/>
              <a:gd name="connsiteX34" fmla="*/ 0 w 5837099"/>
              <a:gd name="connsiteY34" fmla="*/ 3888047 h 5242329"/>
              <a:gd name="connsiteX35" fmla="*/ 0 w 5837099"/>
              <a:gd name="connsiteY35" fmla="*/ 3341976 h 5242329"/>
              <a:gd name="connsiteX36" fmla="*/ 0 w 5837099"/>
              <a:gd name="connsiteY36" fmla="*/ 2795904 h 5242329"/>
              <a:gd name="connsiteX37" fmla="*/ 0 w 5837099"/>
              <a:gd name="connsiteY37" fmla="*/ 2184304 h 5242329"/>
              <a:gd name="connsiteX38" fmla="*/ -530780 w 5837099"/>
              <a:gd name="connsiteY38" fmla="*/ 2069345 h 5242329"/>
              <a:gd name="connsiteX39" fmla="*/ -941383 w 5837099"/>
              <a:gd name="connsiteY39" fmla="*/ 1980414 h 5242329"/>
              <a:gd name="connsiteX40" fmla="*/ -1502207 w 5837099"/>
              <a:gd name="connsiteY40" fmla="*/ 1858948 h 5242329"/>
              <a:gd name="connsiteX41" fmla="*/ -1972898 w 5837099"/>
              <a:gd name="connsiteY41" fmla="*/ 1757002 h 5242329"/>
              <a:gd name="connsiteX42" fmla="*/ -2443589 w 5837099"/>
              <a:gd name="connsiteY42" fmla="*/ 1655057 h 5242329"/>
              <a:gd name="connsiteX43" fmla="*/ -3004413 w 5837099"/>
              <a:gd name="connsiteY43" fmla="*/ 1533591 h 5242329"/>
              <a:gd name="connsiteX44" fmla="*/ -2503678 w 5837099"/>
              <a:gd name="connsiteY44" fmla="*/ 1423613 h 5242329"/>
              <a:gd name="connsiteX45" fmla="*/ -2063030 w 5837099"/>
              <a:gd name="connsiteY45" fmla="*/ 1326832 h 5242329"/>
              <a:gd name="connsiteX46" fmla="*/ -1592339 w 5837099"/>
              <a:gd name="connsiteY46" fmla="*/ 1223453 h 5242329"/>
              <a:gd name="connsiteX47" fmla="*/ -1151692 w 5837099"/>
              <a:gd name="connsiteY47" fmla="*/ 1126672 h 5242329"/>
              <a:gd name="connsiteX48" fmla="*/ -681000 w 5837099"/>
              <a:gd name="connsiteY48" fmla="*/ 1023292 h 5242329"/>
              <a:gd name="connsiteX49" fmla="*/ 0 w 5837099"/>
              <a:gd name="connsiteY49" fmla="*/ 873722 h 5242329"/>
              <a:gd name="connsiteX50" fmla="*/ 0 w 5837099"/>
              <a:gd name="connsiteY50" fmla="*/ 873739 h 5242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5837099" h="5242329" fill="none" extrusionOk="0">
                <a:moveTo>
                  <a:pt x="0" y="873739"/>
                </a:moveTo>
                <a:cubicBezTo>
                  <a:pt x="51334" y="401548"/>
                  <a:pt x="363464" y="-2646"/>
                  <a:pt x="873739" y="0"/>
                </a:cubicBezTo>
                <a:cubicBezTo>
                  <a:pt x="904921" y="-1385"/>
                  <a:pt x="936090" y="2166"/>
                  <a:pt x="972850" y="0"/>
                </a:cubicBezTo>
                <a:lnTo>
                  <a:pt x="972850" y="0"/>
                </a:lnTo>
                <a:cubicBezTo>
                  <a:pt x="1183179" y="-29542"/>
                  <a:pt x="1201661" y="48111"/>
                  <a:pt x="1415497" y="0"/>
                </a:cubicBezTo>
                <a:cubicBezTo>
                  <a:pt x="1629333" y="-48111"/>
                  <a:pt x="1686478" y="18147"/>
                  <a:pt x="1872736" y="0"/>
                </a:cubicBezTo>
                <a:cubicBezTo>
                  <a:pt x="2058994" y="-18147"/>
                  <a:pt x="2306755" y="55785"/>
                  <a:pt x="2432125" y="0"/>
                </a:cubicBezTo>
                <a:cubicBezTo>
                  <a:pt x="2681444" y="-50935"/>
                  <a:pt x="2729604" y="8671"/>
                  <a:pt x="2963684" y="0"/>
                </a:cubicBezTo>
                <a:cubicBezTo>
                  <a:pt x="3197764" y="-8671"/>
                  <a:pt x="3283290" y="26745"/>
                  <a:pt x="3469931" y="0"/>
                </a:cubicBezTo>
                <a:cubicBezTo>
                  <a:pt x="3656572" y="-26745"/>
                  <a:pt x="3822158" y="45129"/>
                  <a:pt x="3976178" y="0"/>
                </a:cubicBezTo>
                <a:cubicBezTo>
                  <a:pt x="4130198" y="-45129"/>
                  <a:pt x="4294885" y="40641"/>
                  <a:pt x="4431801" y="0"/>
                </a:cubicBezTo>
                <a:cubicBezTo>
                  <a:pt x="4568717" y="-40641"/>
                  <a:pt x="4836760" y="56494"/>
                  <a:pt x="4963360" y="0"/>
                </a:cubicBezTo>
                <a:cubicBezTo>
                  <a:pt x="5574326" y="29574"/>
                  <a:pt x="5900978" y="371559"/>
                  <a:pt x="5837099" y="873739"/>
                </a:cubicBezTo>
                <a:cubicBezTo>
                  <a:pt x="5837097" y="873731"/>
                  <a:pt x="5837100" y="873728"/>
                  <a:pt x="5837099" y="873722"/>
                </a:cubicBezTo>
                <a:lnTo>
                  <a:pt x="5837099" y="873722"/>
                </a:lnTo>
                <a:cubicBezTo>
                  <a:pt x="5859017" y="998273"/>
                  <a:pt x="5797117" y="1175887"/>
                  <a:pt x="5837099" y="1284371"/>
                </a:cubicBezTo>
                <a:cubicBezTo>
                  <a:pt x="5877081" y="1392855"/>
                  <a:pt x="5811139" y="1596937"/>
                  <a:pt x="5837099" y="1734338"/>
                </a:cubicBezTo>
                <a:cubicBezTo>
                  <a:pt x="5863059" y="1871739"/>
                  <a:pt x="5788695" y="2028294"/>
                  <a:pt x="5837099" y="2184304"/>
                </a:cubicBezTo>
                <a:cubicBezTo>
                  <a:pt x="5840864" y="2436935"/>
                  <a:pt x="5789753" y="2564758"/>
                  <a:pt x="5837099" y="2708533"/>
                </a:cubicBezTo>
                <a:cubicBezTo>
                  <a:pt x="5884445" y="2852308"/>
                  <a:pt x="5797594" y="3037789"/>
                  <a:pt x="5837099" y="3232761"/>
                </a:cubicBezTo>
                <a:cubicBezTo>
                  <a:pt x="5876604" y="3427733"/>
                  <a:pt x="5826339" y="3563673"/>
                  <a:pt x="5837099" y="3800676"/>
                </a:cubicBezTo>
                <a:cubicBezTo>
                  <a:pt x="5847859" y="4037680"/>
                  <a:pt x="5795907" y="4154258"/>
                  <a:pt x="5837099" y="4368590"/>
                </a:cubicBezTo>
                <a:cubicBezTo>
                  <a:pt x="5792440" y="4820684"/>
                  <a:pt x="5542739" y="5232317"/>
                  <a:pt x="4963360" y="5242329"/>
                </a:cubicBezTo>
                <a:cubicBezTo>
                  <a:pt x="4817141" y="5267547"/>
                  <a:pt x="4657247" y="5205366"/>
                  <a:pt x="4533050" y="5242329"/>
                </a:cubicBezTo>
                <a:cubicBezTo>
                  <a:pt x="4408853" y="5279292"/>
                  <a:pt x="4190554" y="5188342"/>
                  <a:pt x="4001491" y="5242329"/>
                </a:cubicBezTo>
                <a:cubicBezTo>
                  <a:pt x="3812428" y="5296316"/>
                  <a:pt x="3661058" y="5220641"/>
                  <a:pt x="3545868" y="5242329"/>
                </a:cubicBezTo>
                <a:cubicBezTo>
                  <a:pt x="3430678" y="5264017"/>
                  <a:pt x="3141090" y="5197120"/>
                  <a:pt x="3014309" y="5242329"/>
                </a:cubicBezTo>
                <a:cubicBezTo>
                  <a:pt x="2887528" y="5287538"/>
                  <a:pt x="2562662" y="5236971"/>
                  <a:pt x="2432125" y="5242329"/>
                </a:cubicBezTo>
                <a:cubicBezTo>
                  <a:pt x="2322188" y="5262220"/>
                  <a:pt x="2078666" y="5217005"/>
                  <a:pt x="1945700" y="5242329"/>
                </a:cubicBezTo>
                <a:cubicBezTo>
                  <a:pt x="1812735" y="5267653"/>
                  <a:pt x="1534778" y="5216756"/>
                  <a:pt x="1430090" y="5242329"/>
                </a:cubicBezTo>
                <a:cubicBezTo>
                  <a:pt x="1325402" y="5267902"/>
                  <a:pt x="1147455" y="5197280"/>
                  <a:pt x="972850" y="5242329"/>
                </a:cubicBezTo>
                <a:lnTo>
                  <a:pt x="972850" y="5242329"/>
                </a:lnTo>
                <a:cubicBezTo>
                  <a:pt x="933369" y="5249948"/>
                  <a:pt x="895253" y="5239712"/>
                  <a:pt x="873739" y="5242329"/>
                </a:cubicBezTo>
                <a:cubicBezTo>
                  <a:pt x="452267" y="5259019"/>
                  <a:pt x="-36412" y="4887106"/>
                  <a:pt x="0" y="4368590"/>
                </a:cubicBezTo>
                <a:cubicBezTo>
                  <a:pt x="-43067" y="4192831"/>
                  <a:pt x="34917" y="4039511"/>
                  <a:pt x="0" y="3888047"/>
                </a:cubicBezTo>
                <a:cubicBezTo>
                  <a:pt x="-34917" y="3736583"/>
                  <a:pt x="11424" y="3567076"/>
                  <a:pt x="0" y="3341976"/>
                </a:cubicBezTo>
                <a:cubicBezTo>
                  <a:pt x="-11424" y="3116876"/>
                  <a:pt x="8769" y="2992810"/>
                  <a:pt x="0" y="2795904"/>
                </a:cubicBezTo>
                <a:cubicBezTo>
                  <a:pt x="-8769" y="2598998"/>
                  <a:pt x="5343" y="2399606"/>
                  <a:pt x="0" y="2184304"/>
                </a:cubicBezTo>
                <a:cubicBezTo>
                  <a:pt x="-226858" y="2172197"/>
                  <a:pt x="-279139" y="2084350"/>
                  <a:pt x="-530780" y="2069345"/>
                </a:cubicBezTo>
                <a:cubicBezTo>
                  <a:pt x="-782421" y="2054339"/>
                  <a:pt x="-825382" y="1961222"/>
                  <a:pt x="-941383" y="1980414"/>
                </a:cubicBezTo>
                <a:cubicBezTo>
                  <a:pt x="-1057384" y="1999606"/>
                  <a:pt x="-1376164" y="1849326"/>
                  <a:pt x="-1502207" y="1858948"/>
                </a:cubicBezTo>
                <a:cubicBezTo>
                  <a:pt x="-1628250" y="1868570"/>
                  <a:pt x="-1772248" y="1773320"/>
                  <a:pt x="-1972898" y="1757002"/>
                </a:cubicBezTo>
                <a:cubicBezTo>
                  <a:pt x="-2173548" y="1740685"/>
                  <a:pt x="-2227101" y="1664224"/>
                  <a:pt x="-2443589" y="1655057"/>
                </a:cubicBezTo>
                <a:cubicBezTo>
                  <a:pt x="-2660077" y="1645890"/>
                  <a:pt x="-2773835" y="1582553"/>
                  <a:pt x="-3004413" y="1533591"/>
                </a:cubicBezTo>
                <a:cubicBezTo>
                  <a:pt x="-2908087" y="1475878"/>
                  <a:pt x="-2595222" y="1496457"/>
                  <a:pt x="-2503678" y="1423613"/>
                </a:cubicBezTo>
                <a:cubicBezTo>
                  <a:pt x="-2412134" y="1350769"/>
                  <a:pt x="-2215803" y="1398041"/>
                  <a:pt x="-2063030" y="1326832"/>
                </a:cubicBezTo>
                <a:cubicBezTo>
                  <a:pt x="-1910257" y="1255623"/>
                  <a:pt x="-1697008" y="1277550"/>
                  <a:pt x="-1592339" y="1223453"/>
                </a:cubicBezTo>
                <a:cubicBezTo>
                  <a:pt x="-1487670" y="1169356"/>
                  <a:pt x="-1275619" y="1157997"/>
                  <a:pt x="-1151692" y="1126672"/>
                </a:cubicBezTo>
                <a:cubicBezTo>
                  <a:pt x="-1027765" y="1095347"/>
                  <a:pt x="-807997" y="1066290"/>
                  <a:pt x="-681000" y="1023292"/>
                </a:cubicBezTo>
                <a:cubicBezTo>
                  <a:pt x="-554003" y="980294"/>
                  <a:pt x="-322871" y="970020"/>
                  <a:pt x="0" y="873722"/>
                </a:cubicBezTo>
                <a:cubicBezTo>
                  <a:pt x="2" y="873728"/>
                  <a:pt x="-1" y="873736"/>
                  <a:pt x="0" y="873739"/>
                </a:cubicBezTo>
                <a:close/>
              </a:path>
              <a:path w="5837099" h="5242329" stroke="0" extrusionOk="0">
                <a:moveTo>
                  <a:pt x="0" y="873739"/>
                </a:moveTo>
                <a:cubicBezTo>
                  <a:pt x="19449" y="476834"/>
                  <a:pt x="264882" y="-44943"/>
                  <a:pt x="873739" y="0"/>
                </a:cubicBezTo>
                <a:cubicBezTo>
                  <a:pt x="911165" y="-8757"/>
                  <a:pt x="952973" y="506"/>
                  <a:pt x="972850" y="0"/>
                </a:cubicBezTo>
                <a:lnTo>
                  <a:pt x="972850" y="0"/>
                </a:lnTo>
                <a:cubicBezTo>
                  <a:pt x="1159888" y="-35092"/>
                  <a:pt x="1226522" y="31381"/>
                  <a:pt x="1459275" y="0"/>
                </a:cubicBezTo>
                <a:cubicBezTo>
                  <a:pt x="1692028" y="-31381"/>
                  <a:pt x="1812068" y="50903"/>
                  <a:pt x="1960293" y="0"/>
                </a:cubicBezTo>
                <a:cubicBezTo>
                  <a:pt x="2108518" y="-50903"/>
                  <a:pt x="2227317" y="56262"/>
                  <a:pt x="2432125" y="0"/>
                </a:cubicBezTo>
                <a:cubicBezTo>
                  <a:pt x="2535226" y="-26116"/>
                  <a:pt x="2808238" y="21180"/>
                  <a:pt x="2913060" y="0"/>
                </a:cubicBezTo>
                <a:cubicBezTo>
                  <a:pt x="3017882" y="-21180"/>
                  <a:pt x="3265763" y="65076"/>
                  <a:pt x="3469931" y="0"/>
                </a:cubicBezTo>
                <a:cubicBezTo>
                  <a:pt x="3674099" y="-65076"/>
                  <a:pt x="3791584" y="278"/>
                  <a:pt x="4001491" y="0"/>
                </a:cubicBezTo>
                <a:cubicBezTo>
                  <a:pt x="4211398" y="-278"/>
                  <a:pt x="4311973" y="34199"/>
                  <a:pt x="4482425" y="0"/>
                </a:cubicBezTo>
                <a:cubicBezTo>
                  <a:pt x="4652877" y="-34199"/>
                  <a:pt x="4730153" y="15180"/>
                  <a:pt x="4963360" y="0"/>
                </a:cubicBezTo>
                <a:cubicBezTo>
                  <a:pt x="5340015" y="68785"/>
                  <a:pt x="5811854" y="413966"/>
                  <a:pt x="5837099" y="873739"/>
                </a:cubicBezTo>
                <a:cubicBezTo>
                  <a:pt x="5837098" y="873735"/>
                  <a:pt x="5837100" y="873729"/>
                  <a:pt x="5837099" y="873722"/>
                </a:cubicBezTo>
                <a:lnTo>
                  <a:pt x="5837099" y="873722"/>
                </a:lnTo>
                <a:cubicBezTo>
                  <a:pt x="5860091" y="1038167"/>
                  <a:pt x="5805963" y="1167825"/>
                  <a:pt x="5837099" y="1297477"/>
                </a:cubicBezTo>
                <a:cubicBezTo>
                  <a:pt x="5868235" y="1427129"/>
                  <a:pt x="5811712" y="1503855"/>
                  <a:pt x="5837099" y="1695020"/>
                </a:cubicBezTo>
                <a:cubicBezTo>
                  <a:pt x="5862486" y="1886185"/>
                  <a:pt x="5782806" y="1988709"/>
                  <a:pt x="5837099" y="2184304"/>
                </a:cubicBezTo>
                <a:cubicBezTo>
                  <a:pt x="5844597" y="2323669"/>
                  <a:pt x="5816200" y="2576005"/>
                  <a:pt x="5837099" y="2686690"/>
                </a:cubicBezTo>
                <a:cubicBezTo>
                  <a:pt x="5857998" y="2797375"/>
                  <a:pt x="5832271" y="3034518"/>
                  <a:pt x="5837099" y="3254604"/>
                </a:cubicBezTo>
                <a:cubicBezTo>
                  <a:pt x="5841927" y="3474690"/>
                  <a:pt x="5783370" y="3529393"/>
                  <a:pt x="5837099" y="3735147"/>
                </a:cubicBezTo>
                <a:cubicBezTo>
                  <a:pt x="5890828" y="3940901"/>
                  <a:pt x="5781978" y="4142576"/>
                  <a:pt x="5837099" y="4368590"/>
                </a:cubicBezTo>
                <a:cubicBezTo>
                  <a:pt x="5707654" y="4791652"/>
                  <a:pt x="5419581" y="5304417"/>
                  <a:pt x="4963360" y="5242329"/>
                </a:cubicBezTo>
                <a:cubicBezTo>
                  <a:pt x="4764929" y="5298131"/>
                  <a:pt x="4609616" y="5186779"/>
                  <a:pt x="4406488" y="5242329"/>
                </a:cubicBezTo>
                <a:cubicBezTo>
                  <a:pt x="4203360" y="5297879"/>
                  <a:pt x="4061741" y="5222929"/>
                  <a:pt x="3849617" y="5242329"/>
                </a:cubicBezTo>
                <a:cubicBezTo>
                  <a:pt x="3637493" y="5261729"/>
                  <a:pt x="3573166" y="5238530"/>
                  <a:pt x="3419307" y="5242329"/>
                </a:cubicBezTo>
                <a:cubicBezTo>
                  <a:pt x="3265448" y="5246128"/>
                  <a:pt x="3177304" y="5198663"/>
                  <a:pt x="2938372" y="5242329"/>
                </a:cubicBezTo>
                <a:cubicBezTo>
                  <a:pt x="2699441" y="5285995"/>
                  <a:pt x="2552191" y="5238340"/>
                  <a:pt x="2432125" y="5242329"/>
                </a:cubicBezTo>
                <a:cubicBezTo>
                  <a:pt x="2318575" y="5280120"/>
                  <a:pt x="2178645" y="5220000"/>
                  <a:pt x="1945700" y="5242329"/>
                </a:cubicBezTo>
                <a:cubicBezTo>
                  <a:pt x="1712756" y="5264658"/>
                  <a:pt x="1692268" y="5215378"/>
                  <a:pt x="1473868" y="5242329"/>
                </a:cubicBezTo>
                <a:cubicBezTo>
                  <a:pt x="1255468" y="5269280"/>
                  <a:pt x="1094781" y="5227756"/>
                  <a:pt x="972850" y="5242329"/>
                </a:cubicBezTo>
                <a:lnTo>
                  <a:pt x="972850" y="5242329"/>
                </a:lnTo>
                <a:cubicBezTo>
                  <a:pt x="931021" y="5252063"/>
                  <a:pt x="898002" y="5241795"/>
                  <a:pt x="873739" y="5242329"/>
                </a:cubicBezTo>
                <a:cubicBezTo>
                  <a:pt x="391523" y="5107569"/>
                  <a:pt x="34320" y="4846223"/>
                  <a:pt x="0" y="4368590"/>
                </a:cubicBezTo>
                <a:cubicBezTo>
                  <a:pt x="-3861" y="4193095"/>
                  <a:pt x="22683" y="4041990"/>
                  <a:pt x="0" y="3800676"/>
                </a:cubicBezTo>
                <a:cubicBezTo>
                  <a:pt x="-22683" y="3559362"/>
                  <a:pt x="296" y="3467999"/>
                  <a:pt x="0" y="3254604"/>
                </a:cubicBezTo>
                <a:cubicBezTo>
                  <a:pt x="-296" y="3041209"/>
                  <a:pt x="43670" y="2909251"/>
                  <a:pt x="0" y="2708533"/>
                </a:cubicBezTo>
                <a:cubicBezTo>
                  <a:pt x="-43670" y="2507815"/>
                  <a:pt x="60042" y="2428859"/>
                  <a:pt x="0" y="2184304"/>
                </a:cubicBezTo>
                <a:cubicBezTo>
                  <a:pt x="-231961" y="2142660"/>
                  <a:pt x="-270590" y="2085653"/>
                  <a:pt x="-500736" y="2075852"/>
                </a:cubicBezTo>
                <a:cubicBezTo>
                  <a:pt x="-730882" y="2066051"/>
                  <a:pt x="-868625" y="1959953"/>
                  <a:pt x="-1001471" y="1967400"/>
                </a:cubicBezTo>
                <a:cubicBezTo>
                  <a:pt x="-1134317" y="1974847"/>
                  <a:pt x="-1335733" y="1831060"/>
                  <a:pt x="-1532251" y="1852440"/>
                </a:cubicBezTo>
                <a:cubicBezTo>
                  <a:pt x="-1728769" y="1873820"/>
                  <a:pt x="-1864882" y="1716934"/>
                  <a:pt x="-2093074" y="1730974"/>
                </a:cubicBezTo>
                <a:cubicBezTo>
                  <a:pt x="-2321266" y="1745014"/>
                  <a:pt x="-2767679" y="1525405"/>
                  <a:pt x="-3004413" y="1533591"/>
                </a:cubicBezTo>
                <a:cubicBezTo>
                  <a:pt x="-2817975" y="1470940"/>
                  <a:pt x="-2719524" y="1482357"/>
                  <a:pt x="-2533722" y="1430212"/>
                </a:cubicBezTo>
                <a:cubicBezTo>
                  <a:pt x="-2347920" y="1378067"/>
                  <a:pt x="-2128976" y="1402599"/>
                  <a:pt x="-2032986" y="1320233"/>
                </a:cubicBezTo>
                <a:cubicBezTo>
                  <a:pt x="-1936996" y="1237868"/>
                  <a:pt x="-1809695" y="1322196"/>
                  <a:pt x="-1622383" y="1230051"/>
                </a:cubicBezTo>
                <a:cubicBezTo>
                  <a:pt x="-1435071" y="1137906"/>
                  <a:pt x="-1319825" y="1215737"/>
                  <a:pt x="-1061559" y="1106876"/>
                </a:cubicBezTo>
                <a:cubicBezTo>
                  <a:pt x="-803293" y="998015"/>
                  <a:pt x="-721207" y="1071946"/>
                  <a:pt x="-560824" y="996898"/>
                </a:cubicBezTo>
                <a:cubicBezTo>
                  <a:pt x="-400441" y="921850"/>
                  <a:pt x="-187663" y="944880"/>
                  <a:pt x="0" y="873722"/>
                </a:cubicBezTo>
                <a:cubicBezTo>
                  <a:pt x="1" y="873729"/>
                  <a:pt x="-2" y="873734"/>
                  <a:pt x="0" y="873739"/>
                </a:cubicBezTo>
                <a:close/>
              </a:path>
            </a:pathLst>
          </a:custGeom>
          <a:solidFill>
            <a:schemeClr val="bg1">
              <a:lumMod val="95000"/>
            </a:schemeClr>
          </a:solidFill>
          <a:ln>
            <a:solidFill>
              <a:srgbClr val="7030A0"/>
            </a:solidFill>
            <a:extLst>
              <a:ext uri="{C807C97D-BFC1-408E-A445-0C87EB9F89A2}">
                <ask:lineSketchStyleProps xmlns:ask="http://schemas.microsoft.com/office/drawing/2018/sketchyshapes" sd="1006681003">
                  <a:prstGeom prst="wedgeRoundRectCallout">
                    <a:avLst>
                      <a:gd name="adj1" fmla="val -101471"/>
                      <a:gd name="adj2" fmla="val -20746"/>
                      <a:gd name="adj3" fmla="val 16667"/>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65113" indent="-265113">
              <a:lnSpc>
                <a:spcPct val="200000"/>
              </a:lnSpc>
              <a:spcAft>
                <a:spcPts val="1200"/>
              </a:spcAft>
              <a:buFont typeface="Arial" panose="020B0604020202020204" pitchFamily="34" charset="0"/>
              <a:buChar char="•"/>
            </a:pPr>
            <a:r>
              <a:rPr lang="zh-CN" altLang="en-US" sz="1800" dirty="0">
                <a:solidFill>
                  <a:schemeClr val="tx1"/>
                </a:solidFill>
                <a:latin typeface="华文楷体" panose="02010600040101010101" pitchFamily="2" charset="-122"/>
                <a:ea typeface="华文楷体" panose="02010600040101010101" pitchFamily="2" charset="-122"/>
              </a:rPr>
              <a:t>自由中子会</a:t>
            </a:r>
            <a:r>
              <a:rPr lang="zh-CN" altLang="en-US" sz="1800" dirty="0">
                <a:solidFill>
                  <a:srgbClr val="FF0000"/>
                </a:solidFill>
                <a:latin typeface="黑体" panose="02010609060101010101" pitchFamily="49" charset="-122"/>
                <a:ea typeface="黑体" panose="02010609060101010101" pitchFamily="49" charset="-122"/>
              </a:rPr>
              <a:t>衰变</a:t>
            </a:r>
            <a:r>
              <a:rPr lang="zh-CN" altLang="en-US" dirty="0">
                <a:solidFill>
                  <a:schemeClr val="tx1"/>
                </a:solidFill>
                <a:latin typeface="华文楷体" panose="02010600040101010101" pitchFamily="2" charset="-122"/>
                <a:ea typeface="华文楷体" panose="02010600040101010101" pitchFamily="2" charset="-122"/>
              </a:rPr>
              <a:t>，中子只能稳定地存在于原子核中，它必然是被</a:t>
            </a:r>
            <a:r>
              <a:rPr lang="zh-CN" altLang="en-US" sz="1800" dirty="0">
                <a:solidFill>
                  <a:srgbClr val="FF0000"/>
                </a:solidFill>
                <a:latin typeface="黑体" panose="02010609060101010101" pitchFamily="49" charset="-122"/>
                <a:ea typeface="黑体" panose="02010609060101010101" pitchFamily="49" charset="-122"/>
              </a:rPr>
              <a:t>束缚</a:t>
            </a:r>
            <a:r>
              <a:rPr lang="zh-CN" altLang="en-US" dirty="0">
                <a:solidFill>
                  <a:schemeClr val="tx1"/>
                </a:solidFill>
                <a:latin typeface="华文楷体" panose="02010600040101010101" pitchFamily="2" charset="-122"/>
                <a:ea typeface="华文楷体" panose="02010600040101010101" pitchFamily="2" charset="-122"/>
              </a:rPr>
              <a:t>的。</a:t>
            </a:r>
            <a:endParaRPr lang="en-US" altLang="zh-CN" dirty="0">
              <a:solidFill>
                <a:schemeClr val="tx1"/>
              </a:solidFill>
              <a:latin typeface="华文楷体" panose="02010600040101010101" pitchFamily="2" charset="-122"/>
              <a:ea typeface="华文楷体" panose="02010600040101010101" pitchFamily="2" charset="-122"/>
            </a:endParaRPr>
          </a:p>
          <a:p>
            <a:pPr marL="265113" indent="-265113">
              <a:lnSpc>
                <a:spcPct val="200000"/>
              </a:lnSpc>
              <a:spcAft>
                <a:spcPts val="1200"/>
              </a:spcAft>
              <a:buFont typeface="Arial" panose="020B0604020202020204" pitchFamily="34" charset="0"/>
              <a:buChar char="•"/>
            </a:pPr>
            <a:r>
              <a:rPr lang="zh-CN" altLang="en-US" dirty="0">
                <a:solidFill>
                  <a:schemeClr val="tx1"/>
                </a:solidFill>
                <a:latin typeface="华文楷体" panose="02010600040101010101" pitchFamily="2" charset="-122"/>
                <a:ea typeface="华文楷体" panose="02010600040101010101" pitchFamily="2" charset="-122"/>
              </a:rPr>
              <a:t>要想把它从原子核中“解放”出来，就必须向靶核</a:t>
            </a:r>
            <a:r>
              <a:rPr lang="zh-CN" altLang="en-US" dirty="0">
                <a:solidFill>
                  <a:srgbClr val="FF0000"/>
                </a:solidFill>
                <a:latin typeface="黑体" panose="02010609060101010101" pitchFamily="49" charset="-122"/>
                <a:ea typeface="黑体" panose="02010609060101010101" pitchFamily="49" charset="-122"/>
              </a:rPr>
              <a:t>“馈入能量”</a:t>
            </a:r>
            <a:r>
              <a:rPr lang="zh-CN" altLang="en-US" dirty="0">
                <a:solidFill>
                  <a:schemeClr val="tx1"/>
                </a:solidFill>
                <a:latin typeface="华文楷体" panose="02010600040101010101" pitchFamily="2" charset="-122"/>
                <a:ea typeface="华文楷体" panose="02010600040101010101" pitchFamily="2" charset="-122"/>
              </a:rPr>
              <a:t>。</a:t>
            </a:r>
            <a:endParaRPr lang="en-US" altLang="zh-CN" dirty="0">
              <a:solidFill>
                <a:schemeClr val="tx1"/>
              </a:solidFill>
              <a:latin typeface="华文楷体" panose="02010600040101010101" pitchFamily="2" charset="-122"/>
              <a:ea typeface="华文楷体" panose="02010600040101010101" pitchFamily="2" charset="-122"/>
            </a:endParaRPr>
          </a:p>
          <a:p>
            <a:pPr marL="265113" indent="-265113">
              <a:lnSpc>
                <a:spcPct val="200000"/>
              </a:lnSpc>
              <a:spcAft>
                <a:spcPts val="1200"/>
              </a:spcAft>
              <a:buFont typeface="Arial" panose="020B0604020202020204" pitchFamily="34" charset="0"/>
              <a:buChar char="•"/>
            </a:pPr>
            <a:r>
              <a:rPr lang="zh-CN" altLang="en-US" sz="1800" dirty="0">
                <a:solidFill>
                  <a:srgbClr val="FF0000"/>
                </a:solidFill>
                <a:latin typeface="黑体" panose="02010609060101010101" pitchFamily="49" charset="-122"/>
                <a:ea typeface="黑体" panose="02010609060101010101" pitchFamily="49" charset="-122"/>
              </a:rPr>
              <a:t>阱深</a:t>
            </a:r>
            <a:r>
              <a:rPr lang="en-US" altLang="zh-CN" sz="1800" dirty="0">
                <a:solidFill>
                  <a:srgbClr val="FF0000"/>
                </a:solidFill>
                <a:latin typeface="黑体" panose="02010609060101010101" pitchFamily="49" charset="-122"/>
                <a:ea typeface="黑体" panose="02010609060101010101" pitchFamily="49" charset="-122"/>
              </a:rPr>
              <a:t>7~8MeV</a:t>
            </a:r>
            <a:r>
              <a:rPr lang="zh-CN" altLang="en-US" sz="1800" dirty="0">
                <a:solidFill>
                  <a:srgbClr val="FF0000"/>
                </a:solidFill>
                <a:latin typeface="黑体" panose="02010609060101010101" pitchFamily="49" charset="-122"/>
                <a:ea typeface="黑体" panose="02010609060101010101" pitchFamily="49" charset="-122"/>
              </a:rPr>
              <a:t>许</a:t>
            </a:r>
            <a:r>
              <a:rPr lang="zh-CN" altLang="en-US" dirty="0">
                <a:solidFill>
                  <a:schemeClr val="tx1"/>
                </a:solidFill>
                <a:latin typeface="华文楷体" panose="02010600040101010101" pitchFamily="2" charset="-122"/>
                <a:ea typeface="华文楷体" panose="02010600040101010101" pitchFamily="2" charset="-122"/>
              </a:rPr>
              <a:t>，则“馈入能量”也在这个范围，于是中子降生之初的能量（除了某些特殊的情况外）一般也就在</a:t>
            </a:r>
            <a:r>
              <a:rPr lang="en-US" altLang="zh-CN" dirty="0">
                <a:solidFill>
                  <a:schemeClr val="tx1"/>
                </a:solidFill>
                <a:latin typeface="华文楷体" panose="02010600040101010101" pitchFamily="2" charset="-122"/>
                <a:ea typeface="华文楷体" panose="02010600040101010101" pitchFamily="2" charset="-122"/>
              </a:rPr>
              <a:t>MeV</a:t>
            </a:r>
            <a:r>
              <a:rPr lang="zh-CN" altLang="en-US" dirty="0">
                <a:solidFill>
                  <a:schemeClr val="tx1"/>
                </a:solidFill>
                <a:latin typeface="华文楷体" panose="02010600040101010101" pitchFamily="2" charset="-122"/>
                <a:ea typeface="华文楷体" panose="02010600040101010101" pitchFamily="2" charset="-122"/>
              </a:rPr>
              <a:t>了。</a:t>
            </a:r>
            <a:endParaRPr lang="en-US" altLang="zh-CN" dirty="0">
              <a:solidFill>
                <a:schemeClr val="tx1"/>
              </a:solidFill>
              <a:latin typeface="华文楷体" panose="02010600040101010101" pitchFamily="2" charset="-122"/>
              <a:ea typeface="华文楷体" panose="02010600040101010101" pitchFamily="2" charset="-122"/>
            </a:endParaRPr>
          </a:p>
          <a:p>
            <a:pPr marL="265113" indent="-265113">
              <a:lnSpc>
                <a:spcPct val="200000"/>
              </a:lnSpc>
              <a:spcAft>
                <a:spcPts val="1200"/>
              </a:spcAft>
              <a:buFont typeface="Arial" panose="020B0604020202020204" pitchFamily="34" charset="0"/>
              <a:buChar char="•"/>
            </a:pPr>
            <a:r>
              <a:rPr lang="zh-CN" altLang="en-US" dirty="0">
                <a:solidFill>
                  <a:schemeClr val="tx1"/>
                </a:solidFill>
                <a:latin typeface="华文楷体" panose="02010600040101010101" pitchFamily="2" charset="-122"/>
                <a:ea typeface="华文楷体" panose="02010600040101010101" pitchFamily="2" charset="-122"/>
              </a:rPr>
              <a:t>不同的中子源有不同的</a:t>
            </a:r>
            <a:r>
              <a:rPr lang="zh-CN" altLang="en-US" dirty="0">
                <a:solidFill>
                  <a:srgbClr val="FF0000"/>
                </a:solidFill>
                <a:latin typeface="黑体" panose="02010609060101010101" pitchFamily="49" charset="-122"/>
                <a:ea typeface="黑体" panose="02010609060101010101" pitchFamily="49" charset="-122"/>
              </a:rPr>
              <a:t>“能量馈入方法” </a:t>
            </a:r>
            <a:r>
              <a:rPr lang="zh-CN" altLang="en-US" dirty="0">
                <a:solidFill>
                  <a:schemeClr val="tx1"/>
                </a:solidFill>
                <a:latin typeface="华文楷体" panose="02010600040101010101" pitchFamily="2" charset="-122"/>
                <a:ea typeface="华文楷体" panose="02010600040101010101" pitchFamily="2" charset="-122"/>
              </a:rPr>
              <a:t>。</a:t>
            </a:r>
          </a:p>
        </p:txBody>
      </p:sp>
    </p:spTree>
    <p:extLst>
      <p:ext uri="{BB962C8B-B14F-4D97-AF65-F5344CB8AC3E}">
        <p14:creationId xmlns:p14="http://schemas.microsoft.com/office/powerpoint/2010/main" val="3533213813"/>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6D3457FC-C129-4ADC-BFF7-D471A09643CB}"/>
              </a:ext>
            </a:extLst>
          </p:cNvPr>
          <p:cNvSpPr>
            <a:spLocks noGrp="1"/>
          </p:cNvSpPr>
          <p:nvPr>
            <p:ph idx="13"/>
          </p:nvPr>
        </p:nvSpPr>
        <p:spPr>
          <a:xfrm>
            <a:off x="1" y="1"/>
            <a:ext cx="2540482" cy="284671"/>
          </a:xfrm>
          <a:solidFill>
            <a:schemeClr val="bg1">
              <a:lumMod val="95000"/>
            </a:schemeClr>
          </a:solidFill>
        </p:spPr>
        <p:txBody>
          <a:bodyPr>
            <a:normAutofit fontScale="92500" lnSpcReduction="10000"/>
          </a:bodyPr>
          <a:lstStyle/>
          <a:p>
            <a:r>
              <a:rPr lang="zh-CN" altLang="en-US" dirty="0"/>
              <a:t>第十三章 中子及中子的探测</a:t>
            </a:r>
          </a:p>
        </p:txBody>
      </p:sp>
      <p:sp>
        <p:nvSpPr>
          <p:cNvPr id="4" name="内容占位符 3">
            <a:extLst>
              <a:ext uri="{FF2B5EF4-FFF2-40B4-BE49-F238E27FC236}">
                <a16:creationId xmlns:a16="http://schemas.microsoft.com/office/drawing/2014/main" id="{DC5E45C6-3C27-4CD6-87A4-686E0452789C}"/>
              </a:ext>
            </a:extLst>
          </p:cNvPr>
          <p:cNvSpPr>
            <a:spLocks noGrp="1"/>
          </p:cNvSpPr>
          <p:nvPr>
            <p:ph idx="15"/>
          </p:nvPr>
        </p:nvSpPr>
        <p:spPr/>
        <p:txBody>
          <a:bodyPr>
            <a:normAutofit fontScale="92500" lnSpcReduction="10000"/>
          </a:bodyPr>
          <a:lstStyle/>
          <a:p>
            <a:endParaRPr lang="zh-CN" altLang="en-US"/>
          </a:p>
        </p:txBody>
      </p:sp>
      <p:sp>
        <p:nvSpPr>
          <p:cNvPr id="5" name="内容占位符 4">
            <a:extLst>
              <a:ext uri="{FF2B5EF4-FFF2-40B4-BE49-F238E27FC236}">
                <a16:creationId xmlns:a16="http://schemas.microsoft.com/office/drawing/2014/main" id="{76A525C7-698F-42F7-9977-03E53AEE0BC1}"/>
              </a:ext>
            </a:extLst>
          </p:cNvPr>
          <p:cNvSpPr>
            <a:spLocks noGrp="1"/>
          </p:cNvSpPr>
          <p:nvPr>
            <p:ph idx="16"/>
          </p:nvPr>
        </p:nvSpPr>
        <p:spPr/>
        <p:txBody>
          <a:bodyPr>
            <a:normAutofit fontScale="92500" lnSpcReduction="10000"/>
          </a:bodyPr>
          <a:lstStyle/>
          <a:p>
            <a:endParaRPr lang="zh-CN" altLang="en-US"/>
          </a:p>
        </p:txBody>
      </p:sp>
      <p:sp>
        <p:nvSpPr>
          <p:cNvPr id="19" name="内容占位符 18">
            <a:extLst>
              <a:ext uri="{FF2B5EF4-FFF2-40B4-BE49-F238E27FC236}">
                <a16:creationId xmlns:a16="http://schemas.microsoft.com/office/drawing/2014/main" id="{3DD6B0AC-1C2F-434F-874C-7924919B1171}"/>
              </a:ext>
            </a:extLst>
          </p:cNvPr>
          <p:cNvSpPr>
            <a:spLocks noGrp="1"/>
          </p:cNvSpPr>
          <p:nvPr>
            <p:ph idx="14"/>
          </p:nvPr>
        </p:nvSpPr>
        <p:spPr>
          <a:solidFill>
            <a:srgbClr val="FFFF00"/>
          </a:solidFill>
        </p:spPr>
        <p:txBody>
          <a:bodyPr>
            <a:normAutofit fontScale="92500" lnSpcReduction="10000"/>
          </a:bodyPr>
          <a:lstStyle/>
          <a:p>
            <a:r>
              <a:rPr lang="en-US" altLang="zh-CN" dirty="0"/>
              <a:t>13.2 </a:t>
            </a:r>
            <a:r>
              <a:rPr lang="zh-CN" altLang="en-US" dirty="0"/>
              <a:t>中子源</a:t>
            </a:r>
          </a:p>
        </p:txBody>
      </p:sp>
      <p:sp>
        <p:nvSpPr>
          <p:cNvPr id="12" name="Rectangle 4">
            <a:extLst>
              <a:ext uri="{FF2B5EF4-FFF2-40B4-BE49-F238E27FC236}">
                <a16:creationId xmlns:a16="http://schemas.microsoft.com/office/drawing/2014/main" id="{7E8A8904-ED5D-401C-980C-F28547B07DA4}"/>
              </a:ext>
            </a:extLst>
          </p:cNvPr>
          <p:cNvSpPr>
            <a:spLocks noChangeArrowheads="1"/>
          </p:cNvSpPr>
          <p:nvPr/>
        </p:nvSpPr>
        <p:spPr bwMode="auto">
          <a:xfrm>
            <a:off x="456238" y="1006853"/>
            <a:ext cx="3671862" cy="3888432"/>
          </a:xfrm>
          <a:prstGeom prst="rect">
            <a:avLst/>
          </a:prstGeom>
          <a:noFill/>
          <a:ln w="38100" cmpd="dbl" algn="ctr">
            <a:solidFill>
              <a:srgbClr val="FF0000"/>
            </a:solidFill>
            <a:miter lim="800000"/>
            <a:headEnd/>
            <a:tailEnd/>
          </a:ln>
          <a:effectLst/>
          <a:extLst>
            <a:ext uri="{909E8E84-426E-40DD-AFC4-6F175D3DCCD1}">
              <a14:hiddenFill xmlns:a14="http://schemas.microsoft.com/office/drawing/2010/main">
                <a:solidFill>
                  <a:srgbClr val="0000CC"/>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812800" indent="-812800" fontAlgn="base">
              <a:lnSpc>
                <a:spcPct val="200000"/>
              </a:lnSpc>
              <a:spcBef>
                <a:spcPct val="20000"/>
              </a:spcBef>
              <a:spcAft>
                <a:spcPts val="1200"/>
              </a:spcAft>
              <a:buFontTx/>
              <a:buAutoNum type="ea1JpnChsDbPeriod"/>
              <a:defRPr/>
            </a:pPr>
            <a:r>
              <a:rPr kumimoji="1" lang="zh-CN" altLang="en-US" sz="3200" b="1" dirty="0">
                <a:solidFill>
                  <a:srgbClr val="FF0000"/>
                </a:solidFill>
                <a:effectLst>
                  <a:outerShdw blurRad="38100" dist="38100" dir="2700000" algn="tl">
                    <a:srgbClr val="C0C0C0"/>
                  </a:outerShdw>
                </a:effectLst>
                <a:latin typeface="黑体" panose="02010609060101010101" pitchFamily="49" charset="-122"/>
                <a:ea typeface="黑体" panose="02010609060101010101" pitchFamily="49" charset="-122"/>
              </a:rPr>
              <a:t>同位素</a:t>
            </a:r>
            <a:r>
              <a:rPr kumimoji="1" lang="zh-CN" altLang="en-US" sz="3200" b="1" dirty="0">
                <a:solidFill>
                  <a:srgbClr val="0000FF"/>
                </a:solidFill>
                <a:effectLst>
                  <a:outerShdw blurRad="38100" dist="38100" dir="2700000" algn="tl">
                    <a:srgbClr val="C0C0C0"/>
                  </a:outerShdw>
                </a:effectLst>
                <a:latin typeface="楷体" panose="02010609060101010101" pitchFamily="49" charset="-122"/>
                <a:ea typeface="楷体" panose="02010609060101010101" pitchFamily="49" charset="-122"/>
              </a:rPr>
              <a:t>中子源</a:t>
            </a:r>
          </a:p>
          <a:p>
            <a:pPr marL="812800" indent="-812800" fontAlgn="base">
              <a:lnSpc>
                <a:spcPct val="200000"/>
              </a:lnSpc>
              <a:spcBef>
                <a:spcPct val="20000"/>
              </a:spcBef>
              <a:spcAft>
                <a:spcPts val="1200"/>
              </a:spcAft>
              <a:buFontTx/>
              <a:buAutoNum type="ea1JpnChsDbPeriod"/>
              <a:defRPr/>
            </a:pPr>
            <a:r>
              <a:rPr kumimoji="1" lang="zh-CN" altLang="en-US" sz="3200" b="1" dirty="0">
                <a:solidFill>
                  <a:srgbClr val="FF0000"/>
                </a:solidFill>
                <a:effectLst>
                  <a:outerShdw blurRad="38100" dist="38100" dir="2700000" algn="tl">
                    <a:srgbClr val="C0C0C0"/>
                  </a:outerShdw>
                </a:effectLst>
                <a:latin typeface="黑体" panose="02010609060101010101" pitchFamily="49" charset="-122"/>
                <a:ea typeface="黑体" panose="02010609060101010101" pitchFamily="49" charset="-122"/>
              </a:rPr>
              <a:t>反应堆</a:t>
            </a:r>
            <a:r>
              <a:rPr kumimoji="1" lang="zh-CN" altLang="en-US" sz="3200" b="1" dirty="0">
                <a:solidFill>
                  <a:srgbClr val="0000FF"/>
                </a:solidFill>
                <a:effectLst>
                  <a:outerShdw blurRad="38100" dist="38100" dir="2700000" algn="tl">
                    <a:srgbClr val="C0C0C0"/>
                  </a:outerShdw>
                </a:effectLst>
                <a:latin typeface="楷体" panose="02010609060101010101" pitchFamily="49" charset="-122"/>
                <a:ea typeface="楷体" panose="02010609060101010101" pitchFamily="49" charset="-122"/>
              </a:rPr>
              <a:t>中子源</a:t>
            </a:r>
          </a:p>
          <a:p>
            <a:pPr marL="812800" indent="-812800" fontAlgn="base">
              <a:lnSpc>
                <a:spcPct val="200000"/>
              </a:lnSpc>
              <a:spcBef>
                <a:spcPct val="20000"/>
              </a:spcBef>
              <a:spcAft>
                <a:spcPts val="1200"/>
              </a:spcAft>
              <a:buFontTx/>
              <a:buAutoNum type="ea1JpnChsDbPeriod"/>
              <a:defRPr/>
            </a:pPr>
            <a:r>
              <a:rPr kumimoji="1" lang="zh-CN" altLang="en-US" sz="3200" b="1" dirty="0">
                <a:solidFill>
                  <a:srgbClr val="FF0000"/>
                </a:solidFill>
                <a:effectLst>
                  <a:outerShdw blurRad="38100" dist="38100" dir="2700000" algn="tl">
                    <a:srgbClr val="C0C0C0"/>
                  </a:outerShdw>
                </a:effectLst>
                <a:latin typeface="黑体" panose="02010609060101010101" pitchFamily="49" charset="-122"/>
                <a:ea typeface="黑体" panose="02010609060101010101" pitchFamily="49" charset="-122"/>
              </a:rPr>
              <a:t>加速器</a:t>
            </a:r>
            <a:r>
              <a:rPr kumimoji="1" lang="zh-CN" altLang="en-US" sz="3200" b="1" dirty="0">
                <a:solidFill>
                  <a:srgbClr val="0000FF"/>
                </a:solidFill>
                <a:effectLst>
                  <a:outerShdw blurRad="38100" dist="38100" dir="2700000" algn="tl">
                    <a:srgbClr val="C0C0C0"/>
                  </a:outerShdw>
                </a:effectLst>
                <a:latin typeface="楷体" panose="02010609060101010101" pitchFamily="49" charset="-122"/>
                <a:ea typeface="楷体" panose="02010609060101010101" pitchFamily="49" charset="-122"/>
              </a:rPr>
              <a:t>中子源</a:t>
            </a:r>
          </a:p>
        </p:txBody>
      </p:sp>
      <p:sp>
        <p:nvSpPr>
          <p:cNvPr id="13" name="Rectangle 3">
            <a:extLst>
              <a:ext uri="{FF2B5EF4-FFF2-40B4-BE49-F238E27FC236}">
                <a16:creationId xmlns:a16="http://schemas.microsoft.com/office/drawing/2014/main" id="{78A7070F-49CE-4C55-A81E-F64AFB50ED96}"/>
              </a:ext>
            </a:extLst>
          </p:cNvPr>
          <p:cNvSpPr txBox="1">
            <a:spLocks noChangeArrowheads="1"/>
          </p:cNvSpPr>
          <p:nvPr/>
        </p:nvSpPr>
        <p:spPr>
          <a:xfrm>
            <a:off x="4344670" y="1006853"/>
            <a:ext cx="7200800" cy="4464496"/>
          </a:xfrm>
          <a:prstGeom prst="rect">
            <a:avLst/>
          </a:prstGeom>
          <a:ln>
            <a:solidFill>
              <a:srgbClr val="66FF33"/>
            </a:solidFill>
            <a:miter lim="800000"/>
            <a:headEnd/>
            <a:tailEnd/>
          </a:ln>
          <a:extLst>
            <a:ext uri="{909E8E84-426E-40DD-AFC4-6F175D3DCCD1}">
              <a14:hiddenFill xmlns:a14="http://schemas.microsoft.com/office/drawing/2010/main">
                <a:solidFill>
                  <a:schemeClr val="bg2"/>
                </a:solidFill>
              </a14:hiddenFill>
            </a:ext>
          </a:extLst>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仿宋" panose="02010609060101010101" pitchFamily="49" charset="-122"/>
                <a:ea typeface="仿宋" panose="02010609060101010101" pitchFamily="49" charset="-122"/>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仿宋" panose="02010609060101010101" pitchFamily="49" charset="-122"/>
                <a:ea typeface="仿宋" panose="02010609060101010101" pitchFamily="49" charset="-122"/>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仿宋" panose="02010609060101010101" pitchFamily="49" charset="-122"/>
                <a:ea typeface="仿宋" panose="02010609060101010101" pitchFamily="49" charset="-122"/>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仿宋" panose="02010609060101010101" pitchFamily="49" charset="-122"/>
                <a:ea typeface="仿宋" panose="02010609060101010101" pitchFamily="49" charset="-122"/>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仿宋" panose="02010609060101010101" pitchFamily="49" charset="-122"/>
                <a:ea typeface="仿宋" panose="02010609060101010101" pitchFamily="49"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spcAft>
                <a:spcPts val="1800"/>
              </a:spcAft>
              <a:buFontTx/>
              <a:buNone/>
              <a:defRPr/>
            </a:pPr>
            <a:r>
              <a:rPr lang="zh-CN" altLang="en-US" sz="2000" b="1" dirty="0">
                <a:solidFill>
                  <a:srgbClr val="FF0000"/>
                </a:solidFill>
                <a:latin typeface="黑体" panose="02010609060101010101" pitchFamily="49" charset="-122"/>
                <a:ea typeface="黑体" panose="02010609060101010101" pitchFamily="49" charset="-122"/>
              </a:rPr>
              <a:t>同位素</a:t>
            </a:r>
            <a:r>
              <a:rPr lang="zh-CN" altLang="en-US" sz="2000" b="1" dirty="0">
                <a:solidFill>
                  <a:srgbClr val="0000FF"/>
                </a:solidFill>
                <a:latin typeface="华文楷体" panose="02010600040101010101" pitchFamily="2" charset="-122"/>
                <a:ea typeface="华文楷体" panose="02010600040101010101" pitchFamily="2" charset="-122"/>
              </a:rPr>
              <a:t>中子源：</a:t>
            </a:r>
          </a:p>
          <a:p>
            <a:pPr marL="693737" lvl="1" indent="-514350">
              <a:lnSpc>
                <a:spcPct val="150000"/>
              </a:lnSpc>
              <a:spcAft>
                <a:spcPts val="1800"/>
              </a:spcAft>
              <a:buFont typeface="Arial" panose="020B0604020202020204" pitchFamily="34" charset="0"/>
              <a:buChar char="•"/>
              <a:defRPr/>
            </a:pPr>
            <a:r>
              <a:rPr lang="zh-CN" altLang="en-US" sz="2000" dirty="0">
                <a:latin typeface="楷体" panose="02010609060101010101" pitchFamily="49" charset="-122"/>
                <a:ea typeface="楷体" panose="02010609060101010101" pitchFamily="49" charset="-122"/>
              </a:rPr>
              <a:t>放射性核素产生的</a:t>
            </a:r>
            <a:r>
              <a:rPr lang="zh-CN" altLang="en-US" sz="2000" b="1" dirty="0">
                <a:solidFill>
                  <a:srgbClr val="FF0000"/>
                </a:solidFill>
                <a:effectLst>
                  <a:outerShdw blurRad="38100" dist="38100" dir="2700000" algn="tl">
                    <a:srgbClr val="C0C0C0"/>
                  </a:outerShdw>
                </a:effectLst>
                <a:latin typeface="黑体" panose="02010609060101010101" pitchFamily="49" charset="-122"/>
                <a:ea typeface="黑体" panose="02010609060101010101" pitchFamily="49" charset="-122"/>
              </a:rPr>
              <a:t>射线</a:t>
            </a:r>
            <a:r>
              <a:rPr lang="zh-CN" altLang="en-US" sz="2000" dirty="0">
                <a:latin typeface="楷体" panose="02010609060101010101" pitchFamily="49" charset="-122"/>
                <a:ea typeface="楷体" panose="02010609060101010101" pitchFamily="49" charset="-122"/>
              </a:rPr>
              <a:t>与</a:t>
            </a:r>
            <a:r>
              <a:rPr lang="zh-CN" altLang="en-US" sz="2000" b="1" dirty="0">
                <a:solidFill>
                  <a:srgbClr val="FF0000"/>
                </a:solidFill>
                <a:effectLst>
                  <a:outerShdw blurRad="38100" dist="38100" dir="2700000" algn="tl">
                    <a:srgbClr val="C0C0C0"/>
                  </a:outerShdw>
                </a:effectLst>
                <a:latin typeface="黑体" panose="02010609060101010101" pitchFamily="49" charset="-122"/>
                <a:ea typeface="黑体" panose="02010609060101010101" pitchFamily="49" charset="-122"/>
              </a:rPr>
              <a:t>轻核</a:t>
            </a:r>
            <a:r>
              <a:rPr lang="zh-CN" altLang="en-US" sz="2000" dirty="0">
                <a:latin typeface="楷体" panose="02010609060101010101" pitchFamily="49" charset="-122"/>
                <a:ea typeface="楷体" panose="02010609060101010101" pitchFamily="49" charset="-122"/>
              </a:rPr>
              <a:t>发生反应放出</a:t>
            </a:r>
            <a:r>
              <a:rPr lang="zh-CN" altLang="en-US" sz="2000" b="1" dirty="0">
                <a:solidFill>
                  <a:srgbClr val="FF0000"/>
                </a:solidFill>
                <a:effectLst>
                  <a:outerShdw blurRad="38100" dist="38100" dir="2700000" algn="tl">
                    <a:srgbClr val="C0C0C0"/>
                  </a:outerShdw>
                </a:effectLst>
                <a:latin typeface="黑体" panose="02010609060101010101" pitchFamily="49" charset="-122"/>
                <a:ea typeface="黑体" panose="02010609060101010101" pitchFamily="49" charset="-122"/>
              </a:rPr>
              <a:t>中子</a:t>
            </a:r>
            <a:endParaRPr lang="en-US" altLang="zh-CN" sz="2000" b="1" dirty="0">
              <a:effectLst>
                <a:outerShdw blurRad="38100" dist="38100" dir="2700000" algn="tl">
                  <a:srgbClr val="C0C0C0"/>
                </a:outerShdw>
              </a:effectLst>
              <a:latin typeface="楷体" panose="02010609060101010101" pitchFamily="49" charset="-122"/>
              <a:ea typeface="楷体" panose="02010609060101010101" pitchFamily="49" charset="-122"/>
            </a:endParaRPr>
          </a:p>
          <a:p>
            <a:pPr marL="1550987" lvl="3" indent="-514350">
              <a:lnSpc>
                <a:spcPct val="150000"/>
              </a:lnSpc>
              <a:spcAft>
                <a:spcPts val="1800"/>
              </a:spcAft>
              <a:buFont typeface="+mj-lt"/>
              <a:buAutoNum type="arabicPeriod"/>
              <a:defRPr/>
            </a:pPr>
            <a:r>
              <a:rPr lang="zh-CN" altLang="el-GR"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a:t>
            </a:r>
            <a:r>
              <a:rPr lang="el-GR" altLang="zh-CN"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α, </a:t>
            </a:r>
            <a:r>
              <a:rPr lang="en-US" altLang="zh-CN"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n</a:t>
            </a:r>
            <a:r>
              <a:rPr lang="zh-CN" altLang="en-US"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）型中子源</a:t>
            </a:r>
            <a:r>
              <a:rPr lang="en-US" altLang="zh-CN"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a:t>
            </a:r>
            <a:r>
              <a:rPr lang="zh-CN" altLang="en-US" b="1" dirty="0">
                <a:solidFill>
                  <a:schemeClr val="accent5">
                    <a:lumMod val="50000"/>
                  </a:schemeClr>
                </a:solidFill>
                <a:latin typeface="楷体" panose="02010609060101010101" pitchFamily="49" charset="-122"/>
                <a:ea typeface="楷体" panose="02010609060101010101" pitchFamily="49" charset="-122"/>
              </a:rPr>
              <a:t>结合能</a:t>
            </a:r>
            <a:r>
              <a:rPr lang="en-US" altLang="zh-CN" b="1" dirty="0">
                <a:solidFill>
                  <a:schemeClr val="accent5">
                    <a:lumMod val="50000"/>
                  </a:schemeClr>
                </a:solidFill>
                <a:latin typeface="楷体" panose="02010609060101010101" pitchFamily="49" charset="-122"/>
                <a:ea typeface="楷体" panose="02010609060101010101" pitchFamily="49" charset="-122"/>
              </a:rPr>
              <a:t>+</a:t>
            </a:r>
            <a:r>
              <a:rPr lang="zh-CN" altLang="en-US" b="1" dirty="0">
                <a:solidFill>
                  <a:schemeClr val="accent5">
                    <a:lumMod val="50000"/>
                  </a:schemeClr>
                </a:solidFill>
                <a:latin typeface="楷体" panose="02010609060101010101" pitchFamily="49" charset="-122"/>
                <a:ea typeface="楷体" panose="02010609060101010101" pitchFamily="49" charset="-122"/>
              </a:rPr>
              <a:t>相对动能</a:t>
            </a:r>
          </a:p>
          <a:p>
            <a:pPr marL="1550987" lvl="3" indent="-514350">
              <a:lnSpc>
                <a:spcPct val="150000"/>
              </a:lnSpc>
              <a:spcAft>
                <a:spcPts val="1800"/>
              </a:spcAft>
              <a:buFont typeface="+mj-lt"/>
              <a:buAutoNum type="arabicPeriod"/>
              <a:defRPr/>
            </a:pPr>
            <a:r>
              <a:rPr lang="zh-CN" altLang="en-US"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a:t>
            </a:r>
            <a:r>
              <a:rPr lang="el-GR" altLang="zh-CN"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γ, </a:t>
            </a:r>
            <a:r>
              <a:rPr lang="en-US" altLang="zh-CN"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n</a:t>
            </a:r>
            <a:r>
              <a:rPr lang="zh-CN" altLang="en-US"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）型中子源</a:t>
            </a:r>
            <a:r>
              <a:rPr lang="en-US" altLang="zh-CN"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a:t>
            </a:r>
            <a:r>
              <a:rPr lang="en-US" altLang="zh-CN" b="1" dirty="0">
                <a:solidFill>
                  <a:schemeClr val="accent5">
                    <a:lumMod val="50000"/>
                  </a:schemeClr>
                </a:solidFill>
                <a:latin typeface="Times New Roman" panose="02020603050405020304" pitchFamily="18" charset="0"/>
                <a:ea typeface="楷体" panose="02010609060101010101" pitchFamily="49" charset="-122"/>
                <a:cs typeface="Times New Roman" panose="02020603050405020304" pitchFamily="18" charset="0"/>
              </a:rPr>
              <a:t>γ</a:t>
            </a:r>
            <a:r>
              <a:rPr lang="zh-CN" altLang="en-US" b="1" dirty="0">
                <a:solidFill>
                  <a:schemeClr val="accent5">
                    <a:lumMod val="50000"/>
                  </a:schemeClr>
                </a:solidFill>
                <a:latin typeface="楷体" panose="02010609060101010101" pitchFamily="49" charset="-122"/>
                <a:ea typeface="楷体" panose="02010609060101010101" pitchFamily="49" charset="-122"/>
              </a:rPr>
              <a:t>光子能量</a:t>
            </a:r>
          </a:p>
          <a:p>
            <a:pPr marL="693737" lvl="1" indent="-514350">
              <a:lnSpc>
                <a:spcPct val="150000"/>
              </a:lnSpc>
              <a:spcAft>
                <a:spcPts val="1800"/>
              </a:spcAft>
              <a:buFont typeface="Arial" panose="020B0604020202020204" pitchFamily="34" charset="0"/>
              <a:buChar char="•"/>
              <a:defRPr/>
            </a:pPr>
            <a:r>
              <a:rPr lang="zh-CN" altLang="en-US" sz="2000" dirty="0">
                <a:latin typeface="楷体" panose="02010609060101010101" pitchFamily="49" charset="-122"/>
                <a:ea typeface="楷体" panose="02010609060101010101" pitchFamily="49" charset="-122"/>
              </a:rPr>
              <a:t>通过</a:t>
            </a:r>
            <a:r>
              <a:rPr lang="zh-CN" altLang="en-US" sz="2000" b="1" dirty="0">
                <a:solidFill>
                  <a:srgbClr val="FF0000"/>
                </a:solidFill>
                <a:effectLst>
                  <a:outerShdw blurRad="38100" dist="38100" dir="2700000" algn="tl">
                    <a:srgbClr val="C0C0C0"/>
                  </a:outerShdw>
                </a:effectLst>
                <a:latin typeface="黑体" panose="02010609060101010101" pitchFamily="49" charset="-122"/>
                <a:ea typeface="黑体" panose="02010609060101010101" pitchFamily="49" charset="-122"/>
              </a:rPr>
              <a:t>自发裂变</a:t>
            </a:r>
            <a:r>
              <a:rPr lang="zh-CN" altLang="en-US" sz="2000" dirty="0">
                <a:latin typeface="楷体" panose="02010609060101010101" pitchFamily="49" charset="-122"/>
                <a:ea typeface="楷体" panose="02010609060101010101" pitchFamily="49" charset="-122"/>
              </a:rPr>
              <a:t>产生中子</a:t>
            </a:r>
            <a:r>
              <a:rPr lang="en-US" altLang="zh-CN" sz="2000" dirty="0">
                <a:latin typeface="楷体" panose="02010609060101010101" pitchFamily="49" charset="-122"/>
                <a:ea typeface="楷体" panose="02010609060101010101" pitchFamily="49" charset="-122"/>
              </a:rPr>
              <a:t>——</a:t>
            </a:r>
            <a:r>
              <a:rPr lang="zh-CN" altLang="en-US" sz="2000" b="1" dirty="0">
                <a:solidFill>
                  <a:schemeClr val="accent5">
                    <a:lumMod val="50000"/>
                  </a:schemeClr>
                </a:solidFill>
                <a:latin typeface="楷体" panose="02010609060101010101" pitchFamily="49" charset="-122"/>
                <a:ea typeface="楷体" panose="02010609060101010101" pitchFamily="49" charset="-122"/>
              </a:rPr>
              <a:t>“靶核自带能量，无需馈入”</a:t>
            </a:r>
            <a:endParaRPr lang="en-US" altLang="zh-CN" sz="2000" b="1" dirty="0">
              <a:solidFill>
                <a:schemeClr val="accent5">
                  <a:lumMod val="50000"/>
                </a:schemeClr>
              </a:solidFill>
              <a:latin typeface="楷体" panose="02010609060101010101" pitchFamily="49" charset="-122"/>
              <a:ea typeface="楷体" panose="02010609060101010101" pitchFamily="49" charset="-122"/>
            </a:endParaRPr>
          </a:p>
          <a:p>
            <a:pPr marL="1550987" lvl="3" indent="-514350">
              <a:lnSpc>
                <a:spcPct val="150000"/>
              </a:lnSpc>
              <a:spcAft>
                <a:spcPts val="1800"/>
              </a:spcAft>
              <a:buFont typeface="+mj-lt"/>
              <a:buAutoNum type="arabicPeriod" startAt="3"/>
              <a:defRPr/>
            </a:pPr>
            <a:r>
              <a:rPr lang="zh-CN" altLang="en-US" dirty="0">
                <a:solidFill>
                  <a:srgbClr val="0000FF"/>
                </a:solidFill>
                <a:latin typeface="楷体" panose="02010609060101010101" pitchFamily="49" charset="-122"/>
                <a:ea typeface="楷体" panose="02010609060101010101" pitchFamily="49" charset="-122"/>
              </a:rPr>
              <a:t>自发裂变中子源</a:t>
            </a:r>
          </a:p>
        </p:txBody>
      </p:sp>
    </p:spTree>
    <p:extLst>
      <p:ext uri="{BB962C8B-B14F-4D97-AF65-F5344CB8AC3E}">
        <p14:creationId xmlns:p14="http://schemas.microsoft.com/office/powerpoint/2010/main" val="1628519047"/>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6D3457FC-C129-4ADC-BFF7-D471A09643CB}"/>
              </a:ext>
            </a:extLst>
          </p:cNvPr>
          <p:cNvSpPr>
            <a:spLocks noGrp="1"/>
          </p:cNvSpPr>
          <p:nvPr>
            <p:ph idx="13"/>
          </p:nvPr>
        </p:nvSpPr>
        <p:spPr>
          <a:xfrm>
            <a:off x="1" y="1"/>
            <a:ext cx="2540482" cy="284671"/>
          </a:xfrm>
          <a:solidFill>
            <a:schemeClr val="bg1">
              <a:lumMod val="95000"/>
            </a:schemeClr>
          </a:solidFill>
        </p:spPr>
        <p:txBody>
          <a:bodyPr>
            <a:normAutofit fontScale="92500" lnSpcReduction="10000"/>
          </a:bodyPr>
          <a:lstStyle/>
          <a:p>
            <a:r>
              <a:rPr lang="zh-CN" altLang="en-US" dirty="0"/>
              <a:t>第十三章 中子及中子的探测</a:t>
            </a:r>
          </a:p>
        </p:txBody>
      </p:sp>
      <p:sp>
        <p:nvSpPr>
          <p:cNvPr id="4" name="内容占位符 3">
            <a:extLst>
              <a:ext uri="{FF2B5EF4-FFF2-40B4-BE49-F238E27FC236}">
                <a16:creationId xmlns:a16="http://schemas.microsoft.com/office/drawing/2014/main" id="{DC5E45C6-3C27-4CD6-87A4-686E0452789C}"/>
              </a:ext>
            </a:extLst>
          </p:cNvPr>
          <p:cNvSpPr>
            <a:spLocks noGrp="1"/>
          </p:cNvSpPr>
          <p:nvPr>
            <p:ph idx="15"/>
          </p:nvPr>
        </p:nvSpPr>
        <p:spPr>
          <a:solidFill>
            <a:schemeClr val="accent4">
              <a:lumMod val="20000"/>
              <a:lumOff val="80000"/>
            </a:schemeClr>
          </a:solidFill>
        </p:spPr>
        <p:txBody>
          <a:bodyPr>
            <a:normAutofit fontScale="92500" lnSpcReduction="10000"/>
          </a:bodyPr>
          <a:lstStyle/>
          <a:p>
            <a:r>
              <a:rPr lang="zh-CN" altLang="en-US" dirty="0"/>
              <a:t>一</a:t>
            </a:r>
            <a:r>
              <a:rPr lang="en-US" altLang="zh-CN" dirty="0"/>
              <a:t>. </a:t>
            </a:r>
            <a:r>
              <a:rPr lang="zh-CN" altLang="en-US" dirty="0"/>
              <a:t>同位素中子源</a:t>
            </a:r>
          </a:p>
        </p:txBody>
      </p:sp>
      <p:sp>
        <p:nvSpPr>
          <p:cNvPr id="5" name="内容占位符 4">
            <a:extLst>
              <a:ext uri="{FF2B5EF4-FFF2-40B4-BE49-F238E27FC236}">
                <a16:creationId xmlns:a16="http://schemas.microsoft.com/office/drawing/2014/main" id="{76A525C7-698F-42F7-9977-03E53AEE0BC1}"/>
              </a:ext>
            </a:extLst>
          </p:cNvPr>
          <p:cNvSpPr>
            <a:spLocks noGrp="1"/>
          </p:cNvSpPr>
          <p:nvPr>
            <p:ph idx="16"/>
          </p:nvPr>
        </p:nvSpPr>
        <p:spPr>
          <a:solidFill>
            <a:srgbClr val="FFFF00"/>
          </a:solidFill>
        </p:spPr>
        <p:txBody>
          <a:bodyPr>
            <a:normAutofit fontScale="92500" lnSpcReduction="10000"/>
          </a:bodyPr>
          <a:lstStyle/>
          <a:p>
            <a:r>
              <a:rPr lang="el-GR" altLang="zh-CN" dirty="0"/>
              <a:t>1. (α, </a:t>
            </a:r>
            <a:r>
              <a:rPr lang="en-US" altLang="zh-CN" dirty="0"/>
              <a:t>n)</a:t>
            </a:r>
            <a:r>
              <a:rPr lang="zh-CN" altLang="en-US" dirty="0"/>
              <a:t>型中子源</a:t>
            </a:r>
          </a:p>
        </p:txBody>
      </p:sp>
      <p:sp>
        <p:nvSpPr>
          <p:cNvPr id="19" name="内容占位符 18">
            <a:extLst>
              <a:ext uri="{FF2B5EF4-FFF2-40B4-BE49-F238E27FC236}">
                <a16:creationId xmlns:a16="http://schemas.microsoft.com/office/drawing/2014/main" id="{3DD6B0AC-1C2F-434F-874C-7924919B1171}"/>
              </a:ext>
            </a:extLst>
          </p:cNvPr>
          <p:cNvSpPr>
            <a:spLocks noGrp="1"/>
          </p:cNvSpPr>
          <p:nvPr>
            <p:ph idx="14"/>
          </p:nvPr>
        </p:nvSpPr>
        <p:spPr>
          <a:solidFill>
            <a:schemeClr val="accent6">
              <a:lumMod val="20000"/>
              <a:lumOff val="80000"/>
            </a:schemeClr>
          </a:solidFill>
        </p:spPr>
        <p:txBody>
          <a:bodyPr>
            <a:normAutofit fontScale="92500" lnSpcReduction="10000"/>
          </a:bodyPr>
          <a:lstStyle/>
          <a:p>
            <a:r>
              <a:rPr lang="en-US" altLang="zh-CN" dirty="0"/>
              <a:t>13.2 </a:t>
            </a:r>
            <a:r>
              <a:rPr lang="zh-CN" altLang="en-US" dirty="0"/>
              <a:t>中子源</a:t>
            </a:r>
          </a:p>
        </p:txBody>
      </p:sp>
      <p:graphicFrame>
        <p:nvGraphicFramePr>
          <p:cNvPr id="8" name="对象 7">
            <a:extLst>
              <a:ext uri="{FF2B5EF4-FFF2-40B4-BE49-F238E27FC236}">
                <a16:creationId xmlns:a16="http://schemas.microsoft.com/office/drawing/2014/main" id="{5B5B31AD-627F-4E67-92F0-1955F0C35BBC}"/>
              </a:ext>
            </a:extLst>
          </p:cNvPr>
          <p:cNvGraphicFramePr>
            <a:graphicFrameLocks noChangeAspect="1"/>
          </p:cNvGraphicFramePr>
          <p:nvPr>
            <p:extLst>
              <p:ext uri="{D42A27DB-BD31-4B8C-83A1-F6EECF244321}">
                <p14:modId xmlns:p14="http://schemas.microsoft.com/office/powerpoint/2010/main" val="1931955124"/>
              </p:ext>
            </p:extLst>
          </p:nvPr>
        </p:nvGraphicFramePr>
        <p:xfrm>
          <a:off x="8255227" y="1122980"/>
          <a:ext cx="4238435" cy="3243175"/>
        </p:xfrm>
        <a:graphic>
          <a:graphicData uri="http://schemas.openxmlformats.org/presentationml/2006/ole">
            <mc:AlternateContent xmlns:mc="http://schemas.openxmlformats.org/markup-compatibility/2006">
              <mc:Choice xmlns:v="urn:schemas-microsoft-com:vml" Requires="v">
                <p:oleObj spid="_x0000_s448889" name="Graph" r:id="rId3" imgW="3920760" imgH="3000960" progId="Origin50.Graph">
                  <p:embed/>
                </p:oleObj>
              </mc:Choice>
              <mc:Fallback>
                <p:oleObj name="Graph" r:id="rId3" imgW="3920760" imgH="3000960" progId="Origin50.Graph">
                  <p:embed/>
                  <p:pic>
                    <p:nvPicPr>
                      <p:cNvPr id="18" name="对象 17"/>
                      <p:cNvPicPr/>
                      <p:nvPr/>
                    </p:nvPicPr>
                    <p:blipFill>
                      <a:blip r:embed="rId4"/>
                      <a:stretch>
                        <a:fillRect/>
                      </a:stretch>
                    </p:blipFill>
                    <p:spPr>
                      <a:xfrm>
                        <a:off x="8255227" y="1122980"/>
                        <a:ext cx="4238435" cy="3243175"/>
                      </a:xfrm>
                      <a:prstGeom prst="rect">
                        <a:avLst/>
                      </a:prstGeom>
                      <a:noFill/>
                    </p:spPr>
                  </p:pic>
                </p:oleObj>
              </mc:Fallback>
            </mc:AlternateContent>
          </a:graphicData>
        </a:graphic>
      </p:graphicFrame>
      <p:sp>
        <p:nvSpPr>
          <p:cNvPr id="9" name="Text Box 7">
            <a:extLst>
              <a:ext uri="{FF2B5EF4-FFF2-40B4-BE49-F238E27FC236}">
                <a16:creationId xmlns:a16="http://schemas.microsoft.com/office/drawing/2014/main" id="{629CA57D-AAF6-42FD-A5E1-18597D2FBD99}"/>
              </a:ext>
            </a:extLst>
          </p:cNvPr>
          <p:cNvSpPr txBox="1">
            <a:spLocks noChangeArrowheads="1"/>
          </p:cNvSpPr>
          <p:nvPr/>
        </p:nvSpPr>
        <p:spPr bwMode="auto">
          <a:xfrm>
            <a:off x="80659" y="404793"/>
            <a:ext cx="8544272" cy="1056892"/>
          </a:xfrm>
          <a:prstGeom prst="rect">
            <a:avLst/>
          </a:prstGeom>
          <a:noFill/>
          <a:ln w="9525">
            <a:solidFill>
              <a:schemeClr val="accent2"/>
            </a:solidFill>
            <a:miter lim="800000"/>
            <a:headEnd/>
            <a:tailEnd/>
          </a:ln>
          <a:effectLst/>
          <a:extLst>
            <a:ext uri="{909E8E84-426E-40DD-AFC4-6F175D3DCCD1}">
              <a14:hiddenFill xmlns:a14="http://schemas.microsoft.com/office/drawing/2010/main">
                <a:solidFill>
                  <a:schemeClr val="bg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266700" indent="-266700">
              <a:spcBef>
                <a:spcPct val="0"/>
              </a:spcBef>
              <a:defRPr>
                <a:solidFill>
                  <a:schemeClr val="tx1"/>
                </a:solidFill>
                <a:latin typeface="Arial" charset="0"/>
                <a:ea typeface="宋体" pitchFamily="2" charset="-122"/>
              </a:defRPr>
            </a:lvl1pPr>
            <a:lvl2pPr marL="895350">
              <a:spcBef>
                <a:spcPct val="0"/>
              </a:spcBef>
              <a:defRPr>
                <a:solidFill>
                  <a:schemeClr val="tx1"/>
                </a:solidFill>
                <a:latin typeface="Arial" charset="0"/>
                <a:ea typeface="宋体" pitchFamily="2" charset="-122"/>
              </a:defRPr>
            </a:lvl2pPr>
            <a:lvl3pPr marL="1074738">
              <a:spcBef>
                <a:spcPct val="0"/>
              </a:spcBef>
              <a:defRPr>
                <a:solidFill>
                  <a:schemeClr val="tx1"/>
                </a:solidFill>
                <a:latin typeface="Arial" charset="0"/>
                <a:ea typeface="宋体" pitchFamily="2" charset="-122"/>
              </a:defRPr>
            </a:lvl3pPr>
            <a:lvl4pPr>
              <a:spcBef>
                <a:spcPct val="0"/>
              </a:spcBef>
              <a:defRPr>
                <a:solidFill>
                  <a:schemeClr val="tx1"/>
                </a:solidFill>
                <a:latin typeface="Arial" charset="0"/>
                <a:ea typeface="宋体" pitchFamily="2" charset="-122"/>
              </a:defRPr>
            </a:lvl4pPr>
            <a:lvl5pPr>
              <a:spcBef>
                <a:spcPct val="0"/>
              </a:spcBef>
              <a:defRPr>
                <a:solidFill>
                  <a:schemeClr val="tx1"/>
                </a:solidFill>
                <a:latin typeface="Arial" charset="0"/>
                <a:ea typeface="宋体" pitchFamily="2" charset="-122"/>
              </a:defRPr>
            </a:lvl5pPr>
            <a:lvl6pPr fontAlgn="base">
              <a:spcBef>
                <a:spcPct val="0"/>
              </a:spcBef>
              <a:spcAft>
                <a:spcPct val="0"/>
              </a:spcAft>
              <a:defRPr>
                <a:solidFill>
                  <a:schemeClr val="tx1"/>
                </a:solidFill>
                <a:latin typeface="Arial" charset="0"/>
                <a:ea typeface="宋体" pitchFamily="2" charset="-122"/>
              </a:defRPr>
            </a:lvl6pPr>
            <a:lvl7pPr fontAlgn="base">
              <a:spcBef>
                <a:spcPct val="0"/>
              </a:spcBef>
              <a:spcAft>
                <a:spcPct val="0"/>
              </a:spcAft>
              <a:defRPr>
                <a:solidFill>
                  <a:schemeClr val="tx1"/>
                </a:solidFill>
                <a:latin typeface="Arial" charset="0"/>
                <a:ea typeface="宋体" pitchFamily="2" charset="-122"/>
              </a:defRPr>
            </a:lvl7pPr>
            <a:lvl8pPr fontAlgn="base">
              <a:spcBef>
                <a:spcPct val="0"/>
              </a:spcBef>
              <a:spcAft>
                <a:spcPct val="0"/>
              </a:spcAft>
              <a:defRPr>
                <a:solidFill>
                  <a:schemeClr val="tx1"/>
                </a:solidFill>
                <a:latin typeface="Arial" charset="0"/>
                <a:ea typeface="宋体" pitchFamily="2" charset="-122"/>
              </a:defRPr>
            </a:lvl8pPr>
            <a:lvl9pPr fontAlgn="base">
              <a:spcBef>
                <a:spcPct val="0"/>
              </a:spcBef>
              <a:spcAft>
                <a:spcPct val="0"/>
              </a:spcAft>
              <a:defRPr>
                <a:solidFill>
                  <a:schemeClr val="tx1"/>
                </a:solidFill>
                <a:latin typeface="Arial" charset="0"/>
                <a:ea typeface="宋体" pitchFamily="2" charset="-122"/>
              </a:defRPr>
            </a:lvl9pPr>
          </a:lstStyle>
          <a:p>
            <a:pPr>
              <a:lnSpc>
                <a:spcPct val="150000"/>
              </a:lnSpc>
              <a:spcBef>
                <a:spcPct val="50000"/>
              </a:spcBef>
              <a:buFont typeface="Wingdings" pitchFamily="2" charset="2"/>
              <a:buChar char="Ø"/>
              <a:defRPr/>
            </a:pPr>
            <a:r>
              <a:rPr kumimoji="0" lang="zh-CN" altLang="en-US" sz="2200" dirty="0">
                <a:solidFill>
                  <a:srgbClr val="0000FF"/>
                </a:solidFill>
                <a:latin typeface="Times New Roman" panose="02020603050405020304" pitchFamily="18" charset="0"/>
                <a:ea typeface="华文楷体" panose="02010600040101010101" pitchFamily="2" charset="-122"/>
                <a:cs typeface="Times New Roman" panose="02020603050405020304" pitchFamily="18" charset="0"/>
              </a:rPr>
              <a:t>利用放射源产生的</a:t>
            </a:r>
            <a:r>
              <a:rPr kumimoji="0" lang="en-US" altLang="zh-CN" sz="2200"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α</a:t>
            </a:r>
            <a:r>
              <a:rPr kumimoji="0" lang="zh-CN" altLang="en-US" sz="2200"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射线</a:t>
            </a:r>
            <a:r>
              <a:rPr kumimoji="0" lang="zh-CN" altLang="en-US" sz="2200" dirty="0">
                <a:solidFill>
                  <a:srgbClr val="0000FF"/>
                </a:solidFill>
                <a:latin typeface="Times New Roman" panose="02020603050405020304" pitchFamily="18" charset="0"/>
                <a:ea typeface="华文楷体" panose="02010600040101010101" pitchFamily="2" charset="-122"/>
                <a:cs typeface="Times New Roman" panose="02020603050405020304" pitchFamily="18" charset="0"/>
              </a:rPr>
              <a:t>，通过</a:t>
            </a:r>
            <a:r>
              <a:rPr kumimoji="0" lang="zh-CN" altLang="en-US" sz="2200"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a:t>
            </a:r>
            <a:r>
              <a:rPr kumimoji="0" lang="en-US" altLang="zh-CN" sz="2200"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α</a:t>
            </a:r>
            <a:r>
              <a:rPr kumimoji="0" lang="zh-CN" altLang="en-US" sz="2200"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a:t>
            </a:r>
            <a:r>
              <a:rPr kumimoji="0" lang="en-US" altLang="zh-CN" sz="2200"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n</a:t>
            </a:r>
            <a:r>
              <a:rPr kumimoji="0" lang="zh-CN" altLang="en-US" sz="2200"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a:t>
            </a:r>
            <a:r>
              <a:rPr kumimoji="0" lang="zh-CN" altLang="en-US" sz="2200" dirty="0">
                <a:solidFill>
                  <a:srgbClr val="0000FF"/>
                </a:solidFill>
                <a:latin typeface="Times New Roman" panose="02020603050405020304" pitchFamily="18" charset="0"/>
                <a:ea typeface="华文楷体" panose="02010600040101010101" pitchFamily="2" charset="-122"/>
                <a:cs typeface="Times New Roman" panose="02020603050405020304" pitchFamily="18" charset="0"/>
              </a:rPr>
              <a:t>反应实现的中子源。</a:t>
            </a:r>
          </a:p>
          <a:p>
            <a:pPr>
              <a:lnSpc>
                <a:spcPct val="150000"/>
              </a:lnSpc>
              <a:buFont typeface="Wingdings" pitchFamily="2" charset="2"/>
              <a:buChar char="Ø"/>
              <a:defRPr/>
            </a:pPr>
            <a:r>
              <a:rPr kumimoji="0" lang="zh-CN" altLang="en-US" sz="2200" dirty="0">
                <a:latin typeface="Times New Roman" panose="02020603050405020304" pitchFamily="18" charset="0"/>
                <a:ea typeface="华文楷体" panose="02010600040101010101" pitchFamily="2" charset="-122"/>
                <a:cs typeface="Times New Roman" panose="02020603050405020304" pitchFamily="18" charset="0"/>
              </a:rPr>
              <a:t>常见的中子源有：</a:t>
            </a:r>
            <a:r>
              <a:rPr kumimoji="0" lang="en-US" altLang="zh-CN" sz="2200" baseline="30000" dirty="0">
                <a:latin typeface="Times New Roman" panose="02020603050405020304" pitchFamily="18" charset="0"/>
                <a:ea typeface="华文楷体" panose="02010600040101010101" pitchFamily="2" charset="-122"/>
                <a:cs typeface="Times New Roman" panose="02020603050405020304" pitchFamily="18" charset="0"/>
              </a:rPr>
              <a:t>241</a:t>
            </a:r>
            <a:r>
              <a:rPr kumimoji="0" lang="en-US" altLang="zh-CN" sz="2200" dirty="0">
                <a:latin typeface="Times New Roman" panose="02020603050405020304" pitchFamily="18" charset="0"/>
                <a:ea typeface="华文楷体" panose="02010600040101010101" pitchFamily="2" charset="-122"/>
                <a:cs typeface="Times New Roman" panose="02020603050405020304" pitchFamily="18" charset="0"/>
              </a:rPr>
              <a:t>Am-</a:t>
            </a:r>
            <a:r>
              <a:rPr kumimoji="0" lang="en-US" altLang="zh-CN" sz="2200" baseline="30000" dirty="0">
                <a:latin typeface="Times New Roman" panose="02020603050405020304" pitchFamily="18" charset="0"/>
                <a:ea typeface="华文楷体" panose="02010600040101010101" pitchFamily="2" charset="-122"/>
                <a:cs typeface="Times New Roman" panose="02020603050405020304" pitchFamily="18" charset="0"/>
              </a:rPr>
              <a:t>9</a:t>
            </a:r>
            <a:r>
              <a:rPr kumimoji="0" lang="en-US" altLang="zh-CN" sz="2200" dirty="0">
                <a:latin typeface="Times New Roman" panose="02020603050405020304" pitchFamily="18" charset="0"/>
                <a:ea typeface="华文楷体" panose="02010600040101010101" pitchFamily="2" charset="-122"/>
                <a:cs typeface="Times New Roman" panose="02020603050405020304" pitchFamily="18" charset="0"/>
              </a:rPr>
              <a:t>Be</a:t>
            </a:r>
            <a:r>
              <a:rPr kumimoji="0" lang="zh-CN" altLang="en-US" sz="2200" dirty="0">
                <a:latin typeface="Times New Roman" panose="02020603050405020304" pitchFamily="18" charset="0"/>
                <a:ea typeface="华文楷体" panose="02010600040101010101" pitchFamily="2" charset="-122"/>
                <a:cs typeface="Times New Roman" panose="02020603050405020304" pitchFamily="18" charset="0"/>
              </a:rPr>
              <a:t>，</a:t>
            </a:r>
            <a:r>
              <a:rPr kumimoji="0" lang="en-US" altLang="zh-CN" sz="2200" baseline="30000" dirty="0">
                <a:latin typeface="Times New Roman" panose="02020603050405020304" pitchFamily="18" charset="0"/>
                <a:ea typeface="华文楷体" panose="02010600040101010101" pitchFamily="2" charset="-122"/>
                <a:cs typeface="Times New Roman" panose="02020603050405020304" pitchFamily="18" charset="0"/>
              </a:rPr>
              <a:t>239</a:t>
            </a:r>
            <a:r>
              <a:rPr kumimoji="0" lang="en-US" altLang="zh-CN" sz="2200" dirty="0">
                <a:latin typeface="Times New Roman" panose="02020603050405020304" pitchFamily="18" charset="0"/>
                <a:ea typeface="华文楷体" panose="02010600040101010101" pitchFamily="2" charset="-122"/>
                <a:cs typeface="Times New Roman" panose="02020603050405020304" pitchFamily="18" charset="0"/>
              </a:rPr>
              <a:t>Pu-</a:t>
            </a:r>
            <a:r>
              <a:rPr kumimoji="0" lang="en-US" altLang="zh-CN" sz="2200" baseline="30000" dirty="0">
                <a:latin typeface="Times New Roman" panose="02020603050405020304" pitchFamily="18" charset="0"/>
                <a:ea typeface="华文楷体" panose="02010600040101010101" pitchFamily="2" charset="-122"/>
                <a:cs typeface="Times New Roman" panose="02020603050405020304" pitchFamily="18" charset="0"/>
              </a:rPr>
              <a:t>9</a:t>
            </a:r>
            <a:r>
              <a:rPr kumimoji="0" lang="en-US" altLang="zh-CN" sz="2200" dirty="0">
                <a:latin typeface="Times New Roman" panose="02020603050405020304" pitchFamily="18" charset="0"/>
                <a:ea typeface="华文楷体" panose="02010600040101010101" pitchFamily="2" charset="-122"/>
                <a:cs typeface="Times New Roman" panose="02020603050405020304" pitchFamily="18" charset="0"/>
              </a:rPr>
              <a:t>Be</a:t>
            </a:r>
            <a:r>
              <a:rPr kumimoji="0" lang="zh-CN" altLang="en-US" sz="2200" dirty="0">
                <a:latin typeface="Times New Roman" panose="02020603050405020304" pitchFamily="18" charset="0"/>
                <a:ea typeface="华文楷体" panose="02010600040101010101" pitchFamily="2" charset="-122"/>
                <a:cs typeface="Times New Roman" panose="02020603050405020304" pitchFamily="18" charset="0"/>
              </a:rPr>
              <a:t>、 </a:t>
            </a:r>
            <a:r>
              <a:rPr kumimoji="0" lang="en-US" altLang="zh-CN" sz="2200" baseline="30000" dirty="0">
                <a:latin typeface="Times New Roman" panose="02020603050405020304" pitchFamily="18" charset="0"/>
                <a:ea typeface="华文楷体" panose="02010600040101010101" pitchFamily="2" charset="-122"/>
                <a:cs typeface="Times New Roman" panose="02020603050405020304" pitchFamily="18" charset="0"/>
              </a:rPr>
              <a:t>210</a:t>
            </a:r>
            <a:r>
              <a:rPr kumimoji="0" lang="en-US" altLang="zh-CN" sz="2200" dirty="0">
                <a:latin typeface="Times New Roman" panose="02020603050405020304" pitchFamily="18" charset="0"/>
                <a:ea typeface="华文楷体" panose="02010600040101010101" pitchFamily="2" charset="-122"/>
                <a:cs typeface="Times New Roman" panose="02020603050405020304" pitchFamily="18" charset="0"/>
              </a:rPr>
              <a:t>Po-</a:t>
            </a:r>
            <a:r>
              <a:rPr kumimoji="0" lang="en-US" altLang="zh-CN" sz="2200" baseline="30000" dirty="0">
                <a:latin typeface="Times New Roman" panose="02020603050405020304" pitchFamily="18" charset="0"/>
                <a:ea typeface="华文楷体" panose="02010600040101010101" pitchFamily="2" charset="-122"/>
                <a:cs typeface="Times New Roman" panose="02020603050405020304" pitchFamily="18" charset="0"/>
              </a:rPr>
              <a:t>9</a:t>
            </a:r>
            <a:r>
              <a:rPr kumimoji="0" lang="en-US" altLang="zh-CN" sz="2200" dirty="0">
                <a:latin typeface="Times New Roman" panose="02020603050405020304" pitchFamily="18" charset="0"/>
                <a:ea typeface="华文楷体" panose="02010600040101010101" pitchFamily="2" charset="-122"/>
                <a:cs typeface="Times New Roman" panose="02020603050405020304" pitchFamily="18" charset="0"/>
              </a:rPr>
              <a:t>Be</a:t>
            </a:r>
            <a:r>
              <a:rPr kumimoji="0" lang="zh-CN" altLang="en-US" sz="2200" dirty="0">
                <a:latin typeface="Times New Roman" panose="02020603050405020304" pitchFamily="18" charset="0"/>
                <a:ea typeface="华文楷体" panose="02010600040101010101" pitchFamily="2" charset="-122"/>
                <a:cs typeface="Times New Roman" panose="02020603050405020304" pitchFamily="18" charset="0"/>
              </a:rPr>
              <a:t>、 </a:t>
            </a:r>
            <a:r>
              <a:rPr kumimoji="0" lang="en-US" altLang="zh-CN" sz="2200" baseline="30000" dirty="0">
                <a:latin typeface="Times New Roman" panose="02020603050405020304" pitchFamily="18" charset="0"/>
                <a:ea typeface="华文楷体" panose="02010600040101010101" pitchFamily="2" charset="-122"/>
                <a:cs typeface="Times New Roman" panose="02020603050405020304" pitchFamily="18" charset="0"/>
              </a:rPr>
              <a:t>226</a:t>
            </a:r>
            <a:r>
              <a:rPr kumimoji="0" lang="en-US" altLang="zh-CN" sz="2200" dirty="0">
                <a:latin typeface="Times New Roman" panose="02020603050405020304" pitchFamily="18" charset="0"/>
                <a:ea typeface="华文楷体" panose="02010600040101010101" pitchFamily="2" charset="-122"/>
                <a:cs typeface="Times New Roman" panose="02020603050405020304" pitchFamily="18" charset="0"/>
              </a:rPr>
              <a:t>Ra-</a:t>
            </a:r>
            <a:r>
              <a:rPr kumimoji="0" lang="en-US" altLang="zh-CN" sz="2200" baseline="30000" dirty="0">
                <a:latin typeface="Times New Roman" panose="02020603050405020304" pitchFamily="18" charset="0"/>
                <a:ea typeface="华文楷体" panose="02010600040101010101" pitchFamily="2" charset="-122"/>
                <a:cs typeface="Times New Roman" panose="02020603050405020304" pitchFamily="18" charset="0"/>
              </a:rPr>
              <a:t>9</a:t>
            </a:r>
            <a:r>
              <a:rPr kumimoji="0" lang="en-US" altLang="zh-CN" sz="2200" dirty="0">
                <a:latin typeface="Times New Roman" panose="02020603050405020304" pitchFamily="18" charset="0"/>
                <a:ea typeface="华文楷体" panose="02010600040101010101" pitchFamily="2" charset="-122"/>
                <a:cs typeface="Times New Roman" panose="02020603050405020304" pitchFamily="18" charset="0"/>
              </a:rPr>
              <a:t>Be</a:t>
            </a:r>
            <a:r>
              <a:rPr kumimoji="0" lang="zh-CN" altLang="en-US" sz="2200" dirty="0">
                <a:latin typeface="Times New Roman" panose="02020603050405020304" pitchFamily="18" charset="0"/>
                <a:ea typeface="华文楷体" panose="02010600040101010101" pitchFamily="2" charset="-122"/>
                <a:cs typeface="Times New Roman" panose="02020603050405020304" pitchFamily="18" charset="0"/>
              </a:rPr>
              <a:t>等。</a:t>
            </a:r>
          </a:p>
        </p:txBody>
      </p:sp>
      <p:graphicFrame>
        <p:nvGraphicFramePr>
          <p:cNvPr id="10" name="对象 9">
            <a:extLst>
              <a:ext uri="{FF2B5EF4-FFF2-40B4-BE49-F238E27FC236}">
                <a16:creationId xmlns:a16="http://schemas.microsoft.com/office/drawing/2014/main" id="{C70330A3-BE0E-441D-9F00-20683E5593FD}"/>
              </a:ext>
            </a:extLst>
          </p:cNvPr>
          <p:cNvGraphicFramePr>
            <a:graphicFrameLocks noChangeAspect="1"/>
          </p:cNvGraphicFramePr>
          <p:nvPr>
            <p:extLst>
              <p:ext uri="{D42A27DB-BD31-4B8C-83A1-F6EECF244321}">
                <p14:modId xmlns:p14="http://schemas.microsoft.com/office/powerpoint/2010/main" val="395195849"/>
              </p:ext>
            </p:extLst>
          </p:nvPr>
        </p:nvGraphicFramePr>
        <p:xfrm>
          <a:off x="136240" y="2502971"/>
          <a:ext cx="1941886" cy="409286"/>
        </p:xfrm>
        <a:graphic>
          <a:graphicData uri="http://schemas.openxmlformats.org/presentationml/2006/ole">
            <mc:AlternateContent xmlns:mc="http://schemas.openxmlformats.org/markup-compatibility/2006">
              <mc:Choice xmlns:v="urn:schemas-microsoft-com:vml" Requires="v">
                <p:oleObj spid="_x0000_s448890" name="Equation" r:id="rId5" imgW="965160" imgH="203040" progId="Equation.DSMT4">
                  <p:embed/>
                </p:oleObj>
              </mc:Choice>
              <mc:Fallback>
                <p:oleObj name="Equation" r:id="rId5" imgW="965160" imgH="203040" progId="Equation.DSMT4">
                  <p:embed/>
                  <p:pic>
                    <p:nvPicPr>
                      <p:cNvPr id="11" name="对象 10"/>
                      <p:cNvPicPr>
                        <a:picLocks noChangeAspect="1" noChangeArrowheads="1"/>
                      </p:cNvPicPr>
                      <p:nvPr/>
                    </p:nvPicPr>
                    <p:blipFill>
                      <a:blip r:embed="rId6"/>
                      <a:srcRect/>
                      <a:stretch>
                        <a:fillRect/>
                      </a:stretch>
                    </p:blipFill>
                    <p:spPr bwMode="auto">
                      <a:xfrm>
                        <a:off x="136240" y="2502971"/>
                        <a:ext cx="1941886" cy="409286"/>
                      </a:xfrm>
                      <a:prstGeom prst="rect">
                        <a:avLst/>
                      </a:prstGeom>
                      <a:noFill/>
                      <a:ln w="9525">
                        <a:noFill/>
                        <a:miter lim="800000"/>
                        <a:headEnd/>
                        <a:tailEnd/>
                      </a:ln>
                      <a:effectLst/>
                    </p:spPr>
                  </p:pic>
                </p:oleObj>
              </mc:Fallback>
            </mc:AlternateContent>
          </a:graphicData>
        </a:graphic>
      </p:graphicFrame>
      <p:grpSp>
        <p:nvGrpSpPr>
          <p:cNvPr id="11" name="组合 10">
            <a:extLst>
              <a:ext uri="{FF2B5EF4-FFF2-40B4-BE49-F238E27FC236}">
                <a16:creationId xmlns:a16="http://schemas.microsoft.com/office/drawing/2014/main" id="{F7FA8401-6A66-4950-9D0F-13A450AEC04B}"/>
              </a:ext>
            </a:extLst>
          </p:cNvPr>
          <p:cNvGrpSpPr/>
          <p:nvPr/>
        </p:nvGrpSpPr>
        <p:grpSpPr>
          <a:xfrm>
            <a:off x="2614959" y="2178786"/>
            <a:ext cx="4650073" cy="1482552"/>
            <a:chOff x="2584851" y="4002547"/>
            <a:chExt cx="6126360" cy="1953226"/>
          </a:xfrm>
        </p:grpSpPr>
        <p:graphicFrame>
          <p:nvGraphicFramePr>
            <p:cNvPr id="14" name="对象 13">
              <a:extLst>
                <a:ext uri="{FF2B5EF4-FFF2-40B4-BE49-F238E27FC236}">
                  <a16:creationId xmlns:a16="http://schemas.microsoft.com/office/drawing/2014/main" id="{9BBC1191-8D17-4772-9071-27C444EA6E19}"/>
                </a:ext>
              </a:extLst>
            </p:cNvPr>
            <p:cNvGraphicFramePr>
              <a:graphicFrameLocks noChangeAspect="1"/>
            </p:cNvGraphicFramePr>
            <p:nvPr>
              <p:extLst>
                <p:ext uri="{D42A27DB-BD31-4B8C-83A1-F6EECF244321}">
                  <p14:modId xmlns:p14="http://schemas.microsoft.com/office/powerpoint/2010/main" val="575644376"/>
                </p:ext>
              </p:extLst>
            </p:nvPr>
          </p:nvGraphicFramePr>
          <p:xfrm>
            <a:off x="2584851" y="4002547"/>
            <a:ext cx="6126360" cy="1953226"/>
          </p:xfrm>
          <a:graphic>
            <a:graphicData uri="http://schemas.openxmlformats.org/presentationml/2006/ole">
              <mc:AlternateContent xmlns:mc="http://schemas.openxmlformats.org/markup-compatibility/2006">
                <mc:Choice xmlns:v="urn:schemas-microsoft-com:vml" Requires="v">
                  <p:oleObj spid="_x0000_s448891" name="Equation" r:id="rId7" imgW="2311200" imgH="736560" progId="Equation.DSMT4">
                    <p:embed/>
                  </p:oleObj>
                </mc:Choice>
                <mc:Fallback>
                  <p:oleObj name="Equation" r:id="rId7" imgW="2311200" imgH="736560" progId="Equation.DSMT4">
                    <p:embed/>
                    <p:pic>
                      <p:nvPicPr>
                        <p:cNvPr id="13" name="对象 12"/>
                        <p:cNvPicPr>
                          <a:picLocks noChangeAspect="1" noChangeArrowheads="1"/>
                        </p:cNvPicPr>
                        <p:nvPr/>
                      </p:nvPicPr>
                      <p:blipFill>
                        <a:blip r:embed="rId8"/>
                        <a:srcRect/>
                        <a:stretch>
                          <a:fillRect/>
                        </a:stretch>
                      </p:blipFill>
                      <p:spPr bwMode="auto">
                        <a:xfrm>
                          <a:off x="2584851" y="4002547"/>
                          <a:ext cx="6126360" cy="1953226"/>
                        </a:xfrm>
                        <a:prstGeom prst="rect">
                          <a:avLst/>
                        </a:prstGeom>
                        <a:noFill/>
                        <a:ln w="9525">
                          <a:noFill/>
                          <a:miter lim="800000"/>
                          <a:headEnd/>
                          <a:tailEnd/>
                        </a:ln>
                        <a:effectLst/>
                      </p:spPr>
                    </p:pic>
                  </p:oleObj>
                </mc:Fallback>
              </mc:AlternateContent>
            </a:graphicData>
          </a:graphic>
        </p:graphicFrame>
        <p:graphicFrame>
          <p:nvGraphicFramePr>
            <p:cNvPr id="15" name="对象 14">
              <a:extLst>
                <a:ext uri="{FF2B5EF4-FFF2-40B4-BE49-F238E27FC236}">
                  <a16:creationId xmlns:a16="http://schemas.microsoft.com/office/drawing/2014/main" id="{710E4D38-CC8E-4BD6-A202-86889377C046}"/>
                </a:ext>
              </a:extLst>
            </p:cNvPr>
            <p:cNvGraphicFramePr>
              <a:graphicFrameLocks noChangeAspect="1"/>
            </p:cNvGraphicFramePr>
            <p:nvPr>
              <p:extLst>
                <p:ext uri="{D42A27DB-BD31-4B8C-83A1-F6EECF244321}">
                  <p14:modId xmlns:p14="http://schemas.microsoft.com/office/powerpoint/2010/main" val="3248971294"/>
                </p:ext>
              </p:extLst>
            </p:nvPr>
          </p:nvGraphicFramePr>
          <p:xfrm>
            <a:off x="4708750" y="4114405"/>
            <a:ext cx="2232025" cy="463550"/>
          </p:xfrm>
          <a:graphic>
            <a:graphicData uri="http://schemas.openxmlformats.org/presentationml/2006/ole">
              <mc:AlternateContent xmlns:mc="http://schemas.openxmlformats.org/markup-compatibility/2006">
                <mc:Choice xmlns:v="urn:schemas-microsoft-com:vml" Requires="v">
                  <p:oleObj spid="_x0000_s448892" name="Equation" r:id="rId9" imgW="977476" imgH="203112" progId="Equation.DSMT4">
                    <p:embed/>
                  </p:oleObj>
                </mc:Choice>
                <mc:Fallback>
                  <p:oleObj name="Equation" r:id="rId9" imgW="977476" imgH="203112" progId="Equation.DSMT4">
                    <p:embed/>
                    <p:pic>
                      <p:nvPicPr>
                        <p:cNvPr id="14" name="对象 1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708750" y="4114405"/>
                          <a:ext cx="2232025" cy="463550"/>
                        </a:xfrm>
                        <a:prstGeom prst="rect">
                          <a:avLst/>
                        </a:prstGeom>
                        <a:solidFill>
                          <a:srgbClr val="FFFF66"/>
                        </a:solidFill>
                        <a:ln w="19050"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aphicFrame>
        <p:nvGraphicFramePr>
          <p:cNvPr id="16" name="对象 15">
            <a:extLst>
              <a:ext uri="{FF2B5EF4-FFF2-40B4-BE49-F238E27FC236}">
                <a16:creationId xmlns:a16="http://schemas.microsoft.com/office/drawing/2014/main" id="{AE2AFF0D-2A92-4A16-8B99-EA0F795FE530}"/>
              </a:ext>
            </a:extLst>
          </p:cNvPr>
          <p:cNvGraphicFramePr>
            <a:graphicFrameLocks noChangeAspect="1"/>
          </p:cNvGraphicFramePr>
          <p:nvPr>
            <p:extLst>
              <p:ext uri="{D42A27DB-BD31-4B8C-83A1-F6EECF244321}">
                <p14:modId xmlns:p14="http://schemas.microsoft.com/office/powerpoint/2010/main" val="1556420961"/>
              </p:ext>
            </p:extLst>
          </p:nvPr>
        </p:nvGraphicFramePr>
        <p:xfrm>
          <a:off x="1577772" y="2053185"/>
          <a:ext cx="1390650" cy="404812"/>
        </p:xfrm>
        <a:graphic>
          <a:graphicData uri="http://schemas.openxmlformats.org/presentationml/2006/ole">
            <mc:AlternateContent xmlns:mc="http://schemas.openxmlformats.org/markup-compatibility/2006">
              <mc:Choice xmlns:v="urn:schemas-microsoft-com:vml" Requires="v">
                <p:oleObj spid="_x0000_s448893" name="Equation" r:id="rId11" imgW="609480" imgH="177480" progId="Equation.DSMT4">
                  <p:embed/>
                </p:oleObj>
              </mc:Choice>
              <mc:Fallback>
                <p:oleObj name="Equation" r:id="rId11" imgW="609480" imgH="177480" progId="Equation.DSMT4">
                  <p:embed/>
                  <p:pic>
                    <p:nvPicPr>
                      <p:cNvPr id="15" name="对象 14"/>
                      <p:cNvPicPr>
                        <a:picLocks noChangeAspect="1" noChangeArrowheads="1"/>
                      </p:cNvPicPr>
                      <p:nvPr/>
                    </p:nvPicPr>
                    <p:blipFill>
                      <a:blip r:embed="rId12"/>
                      <a:srcRect/>
                      <a:stretch>
                        <a:fillRect/>
                      </a:stretch>
                    </p:blipFill>
                    <p:spPr bwMode="auto">
                      <a:xfrm>
                        <a:off x="1577772" y="2053185"/>
                        <a:ext cx="1390650" cy="404812"/>
                      </a:xfrm>
                      <a:prstGeom prst="rect">
                        <a:avLst/>
                      </a:prstGeom>
                      <a:solidFill>
                        <a:srgbClr val="FFFF66"/>
                      </a:solidFill>
                      <a:ln w="19050"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7" name="Rectangle 4">
            <a:extLst>
              <a:ext uri="{FF2B5EF4-FFF2-40B4-BE49-F238E27FC236}">
                <a16:creationId xmlns:a16="http://schemas.microsoft.com/office/drawing/2014/main" id="{D2A1E124-8852-461E-99D4-A0FA14DB3F20}"/>
              </a:ext>
            </a:extLst>
          </p:cNvPr>
          <p:cNvSpPr>
            <a:spLocks noChangeArrowheads="1"/>
          </p:cNvSpPr>
          <p:nvPr/>
        </p:nvSpPr>
        <p:spPr bwMode="auto">
          <a:xfrm>
            <a:off x="251328" y="3937938"/>
            <a:ext cx="7710288" cy="2462213"/>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rgbClr val="0000CC"/>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427038" indent="-427038">
              <a:lnSpc>
                <a:spcPct val="90000"/>
              </a:lnSpc>
              <a:spcBef>
                <a:spcPct val="80000"/>
              </a:spcBef>
              <a:buFont typeface="Wingdings" pitchFamily="2" charset="2"/>
              <a:buChar char="Ø"/>
            </a:pPr>
            <a:r>
              <a:rPr lang="en-US" altLang="zh-CN" sz="2000" baseline="30000" dirty="0">
                <a:solidFill>
                  <a:srgbClr val="FF0000"/>
                </a:solidFill>
                <a:latin typeface="黑体" panose="02010609060101010101" pitchFamily="49" charset="-122"/>
                <a:ea typeface="黑体" panose="02010609060101010101" pitchFamily="49" charset="-122"/>
                <a:cs typeface="Times New Roman" panose="02020603050405020304" pitchFamily="18" charset="0"/>
              </a:rPr>
              <a:t>241</a:t>
            </a:r>
            <a:r>
              <a:rPr lang="en-US" altLang="zh-CN" sz="2000" dirty="0">
                <a:solidFill>
                  <a:srgbClr val="FF0000"/>
                </a:solidFill>
                <a:latin typeface="黑体" panose="02010609060101010101" pitchFamily="49" charset="-122"/>
                <a:ea typeface="黑体" panose="02010609060101010101" pitchFamily="49" charset="-122"/>
                <a:cs typeface="Times New Roman" panose="02020603050405020304" pitchFamily="18" charset="0"/>
              </a:rPr>
              <a:t>Am-</a:t>
            </a:r>
            <a:r>
              <a:rPr lang="en-US" altLang="zh-CN" sz="2000" baseline="30000" dirty="0">
                <a:solidFill>
                  <a:srgbClr val="FF0000"/>
                </a:solidFill>
                <a:latin typeface="黑体" panose="02010609060101010101" pitchFamily="49" charset="-122"/>
                <a:ea typeface="黑体" panose="02010609060101010101" pitchFamily="49" charset="-122"/>
                <a:cs typeface="Times New Roman" panose="02020603050405020304" pitchFamily="18" charset="0"/>
              </a:rPr>
              <a:t>9</a:t>
            </a:r>
            <a:r>
              <a:rPr lang="en-US" altLang="zh-CN" sz="2000" dirty="0">
                <a:solidFill>
                  <a:srgbClr val="FF0000"/>
                </a:solidFill>
                <a:latin typeface="黑体" panose="02010609060101010101" pitchFamily="49" charset="-122"/>
                <a:ea typeface="黑体" panose="02010609060101010101" pitchFamily="49" charset="-122"/>
                <a:cs typeface="Times New Roman" panose="02020603050405020304" pitchFamily="18" charset="0"/>
              </a:rPr>
              <a:t>Be</a:t>
            </a:r>
            <a:r>
              <a:rPr lang="zh-CN" altLang="en-US" sz="2000" dirty="0">
                <a:solidFill>
                  <a:srgbClr val="FF0000"/>
                </a:solidFill>
                <a:latin typeface="黑体" panose="02010609060101010101" pitchFamily="49" charset="-122"/>
                <a:ea typeface="黑体" panose="02010609060101010101" pitchFamily="49" charset="-122"/>
                <a:cs typeface="Times New Roman" panose="02020603050405020304" pitchFamily="18" charset="0"/>
              </a:rPr>
              <a:t>源的中子产额</a:t>
            </a:r>
            <a:r>
              <a:rPr kumimoji="0" lang="zh-CN" altLang="en-US" sz="2000" dirty="0">
                <a:solidFill>
                  <a:srgbClr val="0000FF"/>
                </a:solidFill>
                <a:latin typeface="Times New Roman" panose="02020603050405020304" pitchFamily="18" charset="0"/>
                <a:ea typeface="华文楷体" panose="02010600040101010101" pitchFamily="2" charset="-122"/>
                <a:cs typeface="Times New Roman" panose="02020603050405020304" pitchFamily="18" charset="0"/>
              </a:rPr>
              <a:t>：</a:t>
            </a:r>
            <a:r>
              <a:rPr kumimoji="0" lang="en-US" altLang="zh-CN" sz="2000" dirty="0">
                <a:solidFill>
                  <a:srgbClr val="0000FF"/>
                </a:solidFill>
                <a:latin typeface="Times New Roman" panose="02020603050405020304" pitchFamily="18" charset="0"/>
                <a:ea typeface="华文楷体" panose="02010600040101010101" pitchFamily="2" charset="-122"/>
                <a:cs typeface="Times New Roman" panose="02020603050405020304" pitchFamily="18" charset="0"/>
              </a:rPr>
              <a:t>2.2×10</a:t>
            </a:r>
            <a:r>
              <a:rPr kumimoji="0" lang="en-US" altLang="zh-CN" sz="2000" baseline="30000" dirty="0">
                <a:solidFill>
                  <a:srgbClr val="0000FF"/>
                </a:solidFill>
                <a:latin typeface="Times New Roman" panose="02020603050405020304" pitchFamily="18" charset="0"/>
                <a:ea typeface="华文楷体" panose="02010600040101010101" pitchFamily="2" charset="-122"/>
                <a:cs typeface="Times New Roman" panose="02020603050405020304" pitchFamily="18" charset="0"/>
              </a:rPr>
              <a:t>6</a:t>
            </a:r>
            <a:r>
              <a:rPr kumimoji="0" lang="en-US" altLang="zh-CN" sz="2000" dirty="0">
                <a:solidFill>
                  <a:srgbClr val="0000FF"/>
                </a:solidFill>
                <a:latin typeface="Times New Roman" panose="02020603050405020304" pitchFamily="18" charset="0"/>
                <a:ea typeface="华文楷体" panose="02010600040101010101" pitchFamily="2" charset="-122"/>
                <a:cs typeface="Times New Roman" panose="02020603050405020304" pitchFamily="18" charset="0"/>
              </a:rPr>
              <a:t>n/s/Ci</a:t>
            </a:r>
          </a:p>
          <a:p>
            <a:pPr>
              <a:lnSpc>
                <a:spcPct val="90000"/>
              </a:lnSpc>
              <a:spcBef>
                <a:spcPct val="80000"/>
              </a:spcBef>
            </a:pPr>
            <a:r>
              <a:rPr lang="en-US" altLang="zh-CN" sz="2000" dirty="0">
                <a:solidFill>
                  <a:srgbClr val="0000FF"/>
                </a:solidFill>
                <a:latin typeface="Times New Roman" panose="02020603050405020304" pitchFamily="18" charset="0"/>
                <a:ea typeface="华文楷体" panose="02010600040101010101" pitchFamily="2" charset="-122"/>
                <a:cs typeface="Times New Roman" panose="02020603050405020304" pitchFamily="18" charset="0"/>
              </a:rPr>
              <a:t>         5.95×10</a:t>
            </a:r>
            <a:r>
              <a:rPr lang="en-US" altLang="zh-CN" sz="2000" baseline="30000" dirty="0">
                <a:solidFill>
                  <a:srgbClr val="0000FF"/>
                </a:solidFill>
                <a:latin typeface="Times New Roman" panose="02020603050405020304" pitchFamily="18" charset="0"/>
                <a:ea typeface="华文楷体" panose="02010600040101010101" pitchFamily="2" charset="-122"/>
                <a:cs typeface="Times New Roman" panose="02020603050405020304" pitchFamily="18" charset="0"/>
              </a:rPr>
              <a:t>-5</a:t>
            </a:r>
            <a:r>
              <a:rPr lang="en-US" altLang="zh-CN" sz="2000" dirty="0">
                <a:solidFill>
                  <a:srgbClr val="0000FF"/>
                </a:solidFill>
                <a:latin typeface="Times New Roman" panose="02020603050405020304" pitchFamily="18" charset="0"/>
                <a:ea typeface="华文楷体" panose="02010600040101010101" pitchFamily="2" charset="-122"/>
                <a:cs typeface="Times New Roman" panose="02020603050405020304" pitchFamily="18" charset="0"/>
              </a:rPr>
              <a:t>n/α</a:t>
            </a:r>
            <a:r>
              <a:rPr lang="zh-CN" altLang="en-US" sz="2000" dirty="0">
                <a:solidFill>
                  <a:srgbClr val="0000FF"/>
                </a:solidFill>
                <a:latin typeface="Times New Roman" panose="02020603050405020304" pitchFamily="18" charset="0"/>
                <a:ea typeface="华文楷体" panose="02010600040101010101" pitchFamily="2" charset="-122"/>
                <a:cs typeface="Times New Roman" panose="02020603050405020304" pitchFamily="18" charset="0"/>
              </a:rPr>
              <a:t>（对于</a:t>
            </a:r>
            <a:r>
              <a:rPr lang="en-US" altLang="zh-CN" sz="2000" dirty="0">
                <a:solidFill>
                  <a:srgbClr val="0000FF"/>
                </a:solidFill>
                <a:latin typeface="Times New Roman" panose="02020603050405020304" pitchFamily="18" charset="0"/>
                <a:ea typeface="华文楷体" panose="02010600040101010101" pitchFamily="2" charset="-122"/>
                <a:cs typeface="Times New Roman" panose="02020603050405020304" pitchFamily="18" charset="0"/>
              </a:rPr>
              <a:t>α</a:t>
            </a:r>
            <a:r>
              <a:rPr lang="zh-CN" altLang="en-US" sz="2000" dirty="0">
                <a:solidFill>
                  <a:srgbClr val="0000FF"/>
                </a:solidFill>
                <a:latin typeface="Times New Roman" panose="02020603050405020304" pitchFamily="18" charset="0"/>
                <a:ea typeface="华文楷体" panose="02010600040101010101" pitchFamily="2" charset="-122"/>
                <a:cs typeface="Times New Roman" panose="02020603050405020304" pitchFamily="18" charset="0"/>
              </a:rPr>
              <a:t>粒子来说，介质中的电离能损仍是主要的）</a:t>
            </a:r>
            <a:endParaRPr kumimoji="0" lang="en-US" altLang="zh-CN" sz="2000" dirty="0">
              <a:solidFill>
                <a:srgbClr val="0000FF"/>
              </a:solidFill>
              <a:latin typeface="Times New Roman" panose="02020603050405020304" pitchFamily="18" charset="0"/>
              <a:ea typeface="华文楷体" panose="02010600040101010101" pitchFamily="2" charset="-122"/>
              <a:cs typeface="Times New Roman" panose="02020603050405020304" pitchFamily="18" charset="0"/>
            </a:endParaRPr>
          </a:p>
          <a:p>
            <a:pPr marL="427038" indent="-427038">
              <a:lnSpc>
                <a:spcPct val="90000"/>
              </a:lnSpc>
              <a:spcBef>
                <a:spcPct val="80000"/>
              </a:spcBef>
              <a:buFont typeface="Wingdings" pitchFamily="2" charset="2"/>
              <a:buChar char="Ø"/>
            </a:pPr>
            <a:r>
              <a:rPr lang="zh-CN" altLang="en-US" sz="2000" dirty="0">
                <a:solidFill>
                  <a:srgbClr val="FF0000"/>
                </a:solidFill>
                <a:latin typeface="黑体" panose="02010609060101010101" pitchFamily="49" charset="-122"/>
                <a:ea typeface="黑体" panose="02010609060101010101" pitchFamily="49" charset="-122"/>
                <a:cs typeface="Times New Roman" panose="02020603050405020304" pitchFamily="18" charset="0"/>
              </a:rPr>
              <a:t>半衰期</a:t>
            </a:r>
            <a:r>
              <a:rPr kumimoji="0" lang="zh-CN" altLang="en-US" sz="2000" dirty="0">
                <a:solidFill>
                  <a:srgbClr val="0000FF"/>
                </a:solidFill>
                <a:latin typeface="Times New Roman" panose="02020603050405020304" pitchFamily="18" charset="0"/>
                <a:ea typeface="华文楷体" panose="02010600040101010101" pitchFamily="2" charset="-122"/>
                <a:cs typeface="Times New Roman" panose="02020603050405020304" pitchFamily="18" charset="0"/>
              </a:rPr>
              <a:t>：</a:t>
            </a:r>
            <a:r>
              <a:rPr kumimoji="0" lang="en-US" altLang="zh-CN" sz="2000" dirty="0">
                <a:solidFill>
                  <a:srgbClr val="0000FF"/>
                </a:solidFill>
                <a:latin typeface="Times New Roman" panose="02020603050405020304" pitchFamily="18" charset="0"/>
                <a:ea typeface="华文楷体" panose="02010600040101010101" pitchFamily="2" charset="-122"/>
                <a:cs typeface="Times New Roman" panose="02020603050405020304" pitchFamily="18" charset="0"/>
              </a:rPr>
              <a:t>431</a:t>
            </a:r>
            <a:r>
              <a:rPr kumimoji="0" lang="zh-CN" altLang="en-US" sz="2000" dirty="0">
                <a:solidFill>
                  <a:srgbClr val="0000FF"/>
                </a:solidFill>
                <a:latin typeface="Times New Roman" panose="02020603050405020304" pitchFamily="18" charset="0"/>
                <a:ea typeface="华文楷体" panose="02010600040101010101" pitchFamily="2" charset="-122"/>
                <a:cs typeface="Times New Roman" panose="02020603050405020304" pitchFamily="18" charset="0"/>
              </a:rPr>
              <a:t>年（</a:t>
            </a:r>
            <a:r>
              <a:rPr kumimoji="0" lang="en-US" altLang="zh-CN" sz="2000" baseline="30000" dirty="0">
                <a:solidFill>
                  <a:srgbClr val="0000FF"/>
                </a:solidFill>
                <a:latin typeface="Times New Roman" panose="02020603050405020304" pitchFamily="18" charset="0"/>
                <a:ea typeface="华文楷体" panose="02010600040101010101" pitchFamily="2" charset="-122"/>
                <a:cs typeface="Times New Roman" panose="02020603050405020304" pitchFamily="18" charset="0"/>
              </a:rPr>
              <a:t>241</a:t>
            </a:r>
            <a:r>
              <a:rPr kumimoji="0" lang="en-US" altLang="zh-CN" sz="2000" dirty="0">
                <a:solidFill>
                  <a:srgbClr val="0000FF"/>
                </a:solidFill>
                <a:latin typeface="Times New Roman" panose="02020603050405020304" pitchFamily="18" charset="0"/>
                <a:ea typeface="华文楷体" panose="02010600040101010101" pitchFamily="2" charset="-122"/>
                <a:cs typeface="Times New Roman" panose="02020603050405020304" pitchFamily="18" charset="0"/>
              </a:rPr>
              <a:t>Am</a:t>
            </a:r>
            <a:r>
              <a:rPr kumimoji="0" lang="zh-CN" altLang="en-US" sz="2000" dirty="0">
                <a:solidFill>
                  <a:srgbClr val="0000FF"/>
                </a:solidFill>
                <a:latin typeface="Times New Roman" panose="02020603050405020304" pitchFamily="18" charset="0"/>
                <a:ea typeface="华文楷体" panose="02010600040101010101" pitchFamily="2" charset="-122"/>
                <a:cs typeface="Times New Roman" panose="02020603050405020304" pitchFamily="18" charset="0"/>
              </a:rPr>
              <a:t>的半衰期）</a:t>
            </a:r>
          </a:p>
          <a:p>
            <a:pPr marL="427038" indent="-427038">
              <a:lnSpc>
                <a:spcPct val="90000"/>
              </a:lnSpc>
              <a:spcBef>
                <a:spcPct val="80000"/>
              </a:spcBef>
              <a:buFont typeface="Wingdings" pitchFamily="2" charset="2"/>
              <a:buChar char="Ø"/>
            </a:pPr>
            <a:r>
              <a:rPr lang="zh-CN" altLang="en-US" sz="2000" dirty="0">
                <a:solidFill>
                  <a:srgbClr val="FF0000"/>
                </a:solidFill>
                <a:latin typeface="黑体" panose="02010609060101010101" pitchFamily="49" charset="-122"/>
                <a:ea typeface="黑体" panose="02010609060101010101" pitchFamily="49" charset="-122"/>
                <a:cs typeface="Times New Roman" panose="02020603050405020304" pitchFamily="18" charset="0"/>
              </a:rPr>
              <a:t>中子能量</a:t>
            </a:r>
            <a:r>
              <a:rPr kumimoji="0" lang="zh-CN" altLang="en-US" sz="2000" dirty="0">
                <a:solidFill>
                  <a:srgbClr val="0000FF"/>
                </a:solidFill>
                <a:latin typeface="Times New Roman" panose="02020603050405020304" pitchFamily="18" charset="0"/>
                <a:ea typeface="华文楷体" panose="02010600040101010101" pitchFamily="2" charset="-122"/>
                <a:cs typeface="Times New Roman" panose="02020603050405020304" pitchFamily="18" charset="0"/>
              </a:rPr>
              <a:t>：</a:t>
            </a:r>
            <a:r>
              <a:rPr kumimoji="0" lang="en-US" altLang="zh-CN" sz="2000" dirty="0">
                <a:solidFill>
                  <a:srgbClr val="0000FF"/>
                </a:solidFill>
                <a:latin typeface="Times New Roman" panose="02020603050405020304" pitchFamily="18" charset="0"/>
                <a:ea typeface="华文楷体" panose="02010600040101010101" pitchFamily="2" charset="-122"/>
                <a:cs typeface="Times New Roman" panose="02020603050405020304" pitchFamily="18" charset="0"/>
              </a:rPr>
              <a:t>0.1</a:t>
            </a:r>
            <a:r>
              <a:rPr kumimoji="0" lang="zh-CN" altLang="en-US" sz="2000" dirty="0">
                <a:solidFill>
                  <a:srgbClr val="0000FF"/>
                </a:solidFill>
                <a:latin typeface="Times New Roman" panose="02020603050405020304" pitchFamily="18" charset="0"/>
                <a:ea typeface="华文楷体" panose="02010600040101010101" pitchFamily="2" charset="-122"/>
                <a:cs typeface="Times New Roman" panose="02020603050405020304" pitchFamily="18" charset="0"/>
              </a:rPr>
              <a:t>～</a:t>
            </a:r>
            <a:r>
              <a:rPr kumimoji="0" lang="en-US" altLang="zh-CN" sz="2000" dirty="0">
                <a:solidFill>
                  <a:srgbClr val="0000FF"/>
                </a:solidFill>
                <a:latin typeface="Times New Roman" panose="02020603050405020304" pitchFamily="18" charset="0"/>
                <a:ea typeface="华文楷体" panose="02010600040101010101" pitchFamily="2" charset="-122"/>
                <a:cs typeface="Times New Roman" panose="02020603050405020304" pitchFamily="18" charset="0"/>
              </a:rPr>
              <a:t>11.2MeV</a:t>
            </a:r>
            <a:r>
              <a:rPr kumimoji="0" lang="zh-CN" altLang="en-US" sz="2000" dirty="0">
                <a:solidFill>
                  <a:srgbClr val="0000FF"/>
                </a:solidFill>
                <a:latin typeface="Times New Roman" panose="02020603050405020304" pitchFamily="18" charset="0"/>
                <a:ea typeface="华文楷体" panose="02010600040101010101" pitchFamily="2" charset="-122"/>
                <a:cs typeface="Times New Roman" panose="02020603050405020304" pitchFamily="18" charset="0"/>
              </a:rPr>
              <a:t>，平均值</a:t>
            </a:r>
            <a:r>
              <a:rPr kumimoji="0" lang="en-US" altLang="zh-CN" sz="2000" dirty="0">
                <a:solidFill>
                  <a:srgbClr val="0000FF"/>
                </a:solidFill>
                <a:latin typeface="Times New Roman" panose="02020603050405020304" pitchFamily="18" charset="0"/>
                <a:ea typeface="华文楷体" panose="02010600040101010101" pitchFamily="2" charset="-122"/>
                <a:cs typeface="Times New Roman" panose="02020603050405020304" pitchFamily="18" charset="0"/>
              </a:rPr>
              <a:t>4.5MeV</a:t>
            </a:r>
          </a:p>
          <a:p>
            <a:pPr marL="427038" indent="-427038">
              <a:lnSpc>
                <a:spcPct val="90000"/>
              </a:lnSpc>
              <a:spcBef>
                <a:spcPct val="80000"/>
              </a:spcBef>
              <a:buClr>
                <a:srgbClr val="FF0000"/>
              </a:buClr>
              <a:buFont typeface="Webdings" pitchFamily="18" charset="2"/>
              <a:buChar char="s"/>
            </a:pPr>
            <a:r>
              <a:rPr kumimoji="0" lang="zh-CN" altLang="en-US" sz="2000" dirty="0">
                <a:solidFill>
                  <a:srgbClr val="0000FF"/>
                </a:solidFill>
                <a:latin typeface="Times New Roman" panose="02020603050405020304" pitchFamily="18" charset="0"/>
                <a:ea typeface="华文楷体" panose="02010600040101010101" pitchFamily="2" charset="-122"/>
                <a:cs typeface="Times New Roman" panose="02020603050405020304" pitchFamily="18" charset="0"/>
              </a:rPr>
              <a:t>伴随有较强的</a:t>
            </a:r>
            <a:r>
              <a:rPr kumimoji="0" lang="en-US" altLang="zh-CN" sz="2000" dirty="0">
                <a:solidFill>
                  <a:srgbClr val="0000FF"/>
                </a:solidFill>
                <a:latin typeface="Times New Roman" panose="02020603050405020304" pitchFamily="18" charset="0"/>
                <a:ea typeface="华文楷体" panose="02010600040101010101" pitchFamily="2" charset="-122"/>
                <a:cs typeface="Times New Roman" panose="02020603050405020304" pitchFamily="18" charset="0"/>
              </a:rPr>
              <a:t>γ</a:t>
            </a:r>
            <a:r>
              <a:rPr kumimoji="0" lang="zh-CN" altLang="en-US" sz="2000" dirty="0">
                <a:solidFill>
                  <a:srgbClr val="0000FF"/>
                </a:solidFill>
                <a:latin typeface="Times New Roman" panose="02020603050405020304" pitchFamily="18" charset="0"/>
                <a:ea typeface="华文楷体" panose="02010600040101010101" pitchFamily="2" charset="-122"/>
                <a:cs typeface="Times New Roman" panose="02020603050405020304" pitchFamily="18" charset="0"/>
              </a:rPr>
              <a:t>射线（</a:t>
            </a:r>
            <a:r>
              <a:rPr kumimoji="0" lang="en-US" altLang="zh-CN" sz="2000" dirty="0">
                <a:solidFill>
                  <a:srgbClr val="0000FF"/>
                </a:solidFill>
                <a:latin typeface="Times New Roman" panose="02020603050405020304" pitchFamily="18" charset="0"/>
                <a:ea typeface="华文楷体" panose="02010600040101010101" pitchFamily="2" charset="-122"/>
                <a:cs typeface="Times New Roman" panose="02020603050405020304" pitchFamily="18" charset="0"/>
              </a:rPr>
              <a:t>4.44MeV</a:t>
            </a:r>
            <a:r>
              <a:rPr kumimoji="0" lang="zh-CN" altLang="en-US" sz="2000" dirty="0">
                <a:solidFill>
                  <a:srgbClr val="0000FF"/>
                </a:solidFill>
                <a:latin typeface="Times New Roman" panose="02020603050405020304" pitchFamily="18" charset="0"/>
                <a:ea typeface="华文楷体" panose="02010600040101010101" pitchFamily="2" charset="-122"/>
                <a:cs typeface="Times New Roman" panose="02020603050405020304" pitchFamily="18" charset="0"/>
              </a:rPr>
              <a:t>）</a:t>
            </a:r>
          </a:p>
        </p:txBody>
      </p:sp>
      <p:pic>
        <p:nvPicPr>
          <p:cNvPr id="18" name="Picture 2" descr="“241Am-9Be spectrum”的图片搜索结果">
            <a:extLst>
              <a:ext uri="{FF2B5EF4-FFF2-40B4-BE49-F238E27FC236}">
                <a16:creationId xmlns:a16="http://schemas.microsoft.com/office/drawing/2014/main" id="{D0BB93DA-BD0A-4413-A39F-A3C32F9AF9AE}"/>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8624931" y="4145260"/>
            <a:ext cx="3499028" cy="2737475"/>
          </a:xfrm>
          <a:prstGeom prst="rect">
            <a:avLst/>
          </a:prstGeom>
          <a:noFill/>
        </p:spPr>
      </p:pic>
      <p:sp>
        <p:nvSpPr>
          <p:cNvPr id="20" name="文本框 19">
            <a:extLst>
              <a:ext uri="{FF2B5EF4-FFF2-40B4-BE49-F238E27FC236}">
                <a16:creationId xmlns:a16="http://schemas.microsoft.com/office/drawing/2014/main" id="{2AE0BDFF-088A-4208-A5E2-0989DAEF29B1}"/>
              </a:ext>
            </a:extLst>
          </p:cNvPr>
          <p:cNvSpPr txBox="1"/>
          <p:nvPr/>
        </p:nvSpPr>
        <p:spPr>
          <a:xfrm>
            <a:off x="10832676" y="4319432"/>
            <a:ext cx="1107996" cy="369332"/>
          </a:xfrm>
          <a:prstGeom prst="rect">
            <a:avLst/>
          </a:prstGeom>
          <a:noFill/>
        </p:spPr>
        <p:txBody>
          <a:bodyPr wrap="none" rtlCol="0">
            <a:spAutoFit/>
          </a:bodyPr>
          <a:lstStyle/>
          <a:p>
            <a:r>
              <a:rPr lang="zh-CN" altLang="en-US" dirty="0"/>
              <a:t>中子能谱</a:t>
            </a:r>
          </a:p>
        </p:txBody>
      </p:sp>
    </p:spTree>
    <p:extLst>
      <p:ext uri="{BB962C8B-B14F-4D97-AF65-F5344CB8AC3E}">
        <p14:creationId xmlns:p14="http://schemas.microsoft.com/office/powerpoint/2010/main" val="3039939006"/>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wipe(left)">
                                      <p:cBhvr>
                                        <p:cTn id="11" dur="500"/>
                                        <p:tgtEl>
                                          <p:spTgt spid="16"/>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wipe(left)">
                                      <p:cBhvr>
                                        <p:cTn id="1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91F4F6D-94C8-442F-BB22-68C900A8EF7A}"/>
              </a:ext>
            </a:extLst>
          </p:cNvPr>
          <p:cNvSpPr>
            <a:spLocks noGrp="1"/>
          </p:cNvSpPr>
          <p:nvPr>
            <p:ph idx="13"/>
          </p:nvPr>
        </p:nvSpPr>
        <p:spPr>
          <a:solidFill>
            <a:schemeClr val="bg1">
              <a:lumMod val="95000"/>
            </a:schemeClr>
          </a:solidFill>
        </p:spPr>
        <p:txBody>
          <a:bodyPr>
            <a:normAutofit fontScale="92500" lnSpcReduction="10000"/>
          </a:bodyPr>
          <a:lstStyle/>
          <a:p>
            <a:r>
              <a:rPr lang="zh-CN" altLang="en-US" dirty="0"/>
              <a:t>第十二章 辐射测量方法</a:t>
            </a:r>
          </a:p>
        </p:txBody>
      </p:sp>
      <p:sp>
        <p:nvSpPr>
          <p:cNvPr id="3" name="内容占位符 2">
            <a:extLst>
              <a:ext uri="{FF2B5EF4-FFF2-40B4-BE49-F238E27FC236}">
                <a16:creationId xmlns:a16="http://schemas.microsoft.com/office/drawing/2014/main" id="{A75CAED3-680C-4758-9290-D7F83464047C}"/>
              </a:ext>
            </a:extLst>
          </p:cNvPr>
          <p:cNvSpPr>
            <a:spLocks noGrp="1"/>
          </p:cNvSpPr>
          <p:nvPr>
            <p:ph idx="14"/>
          </p:nvPr>
        </p:nvSpPr>
        <p:spPr>
          <a:solidFill>
            <a:schemeClr val="accent6">
              <a:lumMod val="20000"/>
              <a:lumOff val="80000"/>
            </a:schemeClr>
          </a:solidFill>
          <a:ln>
            <a:solidFill>
              <a:schemeClr val="bg1"/>
            </a:solidFill>
          </a:ln>
          <a:effectLst>
            <a:outerShdw blurRad="50800" dist="38100" dir="5400000" algn="t" rotWithShape="0">
              <a:prstClr val="black">
                <a:alpha val="40000"/>
              </a:prstClr>
            </a:outerShdw>
          </a:effectLst>
        </p:spPr>
        <p:txBody>
          <a:bodyPr vert="horz" lIns="91440" tIns="45720" rIns="91440" bIns="45720" rtlCol="0">
            <a:normAutofit fontScale="92500" lnSpcReduction="10000"/>
          </a:bodyPr>
          <a:lstStyle/>
          <a:p>
            <a:r>
              <a:rPr lang="en-US" altLang="zh-CN" dirty="0"/>
              <a:t>12.3 </a:t>
            </a:r>
            <a:r>
              <a:rPr lang="zh-CN" altLang="en-US" dirty="0"/>
              <a:t>能量测量</a:t>
            </a:r>
          </a:p>
        </p:txBody>
      </p:sp>
      <p:sp>
        <p:nvSpPr>
          <p:cNvPr id="4" name="内容占位符 3">
            <a:extLst>
              <a:ext uri="{FF2B5EF4-FFF2-40B4-BE49-F238E27FC236}">
                <a16:creationId xmlns:a16="http://schemas.microsoft.com/office/drawing/2014/main" id="{8CB15751-05D1-4CAC-9F8C-D89B3F972815}"/>
              </a:ext>
            </a:extLst>
          </p:cNvPr>
          <p:cNvSpPr>
            <a:spLocks noGrp="1"/>
          </p:cNvSpPr>
          <p:nvPr>
            <p:ph idx="15"/>
          </p:nvPr>
        </p:nvSpPr>
        <p:spPr>
          <a:xfrm>
            <a:off x="5170096" y="1"/>
            <a:ext cx="1887753" cy="284671"/>
          </a:xfrm>
          <a:solidFill>
            <a:schemeClr val="accent4">
              <a:lumMod val="20000"/>
              <a:lumOff val="80000"/>
            </a:schemeClr>
          </a:solidFill>
        </p:spPr>
        <p:txBody>
          <a:bodyPr>
            <a:normAutofit fontScale="92500" lnSpcReduction="10000"/>
          </a:bodyPr>
          <a:lstStyle/>
          <a:p>
            <a:r>
              <a:rPr lang="zh-CN" altLang="en-US" dirty="0"/>
              <a:t>一</a:t>
            </a:r>
            <a:r>
              <a:rPr lang="en-US" altLang="zh-CN" dirty="0"/>
              <a:t>. </a:t>
            </a:r>
            <a:r>
              <a:rPr lang="zh-CN" altLang="en-US" dirty="0"/>
              <a:t>能谱测量概述</a:t>
            </a:r>
          </a:p>
        </p:txBody>
      </p:sp>
      <p:sp>
        <p:nvSpPr>
          <p:cNvPr id="5" name="内容占位符 4">
            <a:extLst>
              <a:ext uri="{FF2B5EF4-FFF2-40B4-BE49-F238E27FC236}">
                <a16:creationId xmlns:a16="http://schemas.microsoft.com/office/drawing/2014/main" id="{11945179-D347-469A-BD26-573A3C1F72AD}"/>
              </a:ext>
            </a:extLst>
          </p:cNvPr>
          <p:cNvSpPr>
            <a:spLocks noGrp="1"/>
          </p:cNvSpPr>
          <p:nvPr>
            <p:ph idx="16"/>
          </p:nvPr>
        </p:nvSpPr>
        <p:spPr>
          <a:xfrm>
            <a:off x="7093792" y="1"/>
            <a:ext cx="5098208" cy="284671"/>
          </a:xfrm>
          <a:solidFill>
            <a:srgbClr val="FFFF00"/>
          </a:solidFill>
        </p:spPr>
        <p:txBody>
          <a:bodyPr>
            <a:normAutofit fontScale="92500" lnSpcReduction="10000"/>
          </a:bodyPr>
          <a:lstStyle/>
          <a:p>
            <a:r>
              <a:rPr lang="zh-CN" altLang="en-US" dirty="0"/>
              <a:t>但能谱不是直接得到的</a:t>
            </a:r>
          </a:p>
        </p:txBody>
      </p:sp>
      <p:grpSp>
        <p:nvGrpSpPr>
          <p:cNvPr id="12" name="Group 91">
            <a:extLst>
              <a:ext uri="{FF2B5EF4-FFF2-40B4-BE49-F238E27FC236}">
                <a16:creationId xmlns:a16="http://schemas.microsoft.com/office/drawing/2014/main" id="{8FF248E8-85BC-45D2-AFBF-B9A93D6CBBFF}"/>
              </a:ext>
            </a:extLst>
          </p:cNvPr>
          <p:cNvGrpSpPr>
            <a:grpSpLocks/>
          </p:cNvGrpSpPr>
          <p:nvPr/>
        </p:nvGrpSpPr>
        <p:grpSpPr bwMode="auto">
          <a:xfrm>
            <a:off x="6384032" y="4059057"/>
            <a:ext cx="3513555" cy="2231107"/>
            <a:chOff x="-245" y="2796"/>
            <a:chExt cx="2400" cy="1524"/>
          </a:xfrm>
        </p:grpSpPr>
        <p:graphicFrame>
          <p:nvGraphicFramePr>
            <p:cNvPr id="18" name="Object 72">
              <a:extLst>
                <a:ext uri="{FF2B5EF4-FFF2-40B4-BE49-F238E27FC236}">
                  <a16:creationId xmlns:a16="http://schemas.microsoft.com/office/drawing/2014/main" id="{A27BADF4-6D50-4C7C-A62A-6DB02D7C5777}"/>
                </a:ext>
              </a:extLst>
            </p:cNvPr>
            <p:cNvGraphicFramePr>
              <a:graphicFrameLocks noChangeAspect="1"/>
            </p:cNvGraphicFramePr>
            <p:nvPr/>
          </p:nvGraphicFramePr>
          <p:xfrm>
            <a:off x="-245" y="2796"/>
            <a:ext cx="2400" cy="1524"/>
          </p:xfrm>
          <a:graphic>
            <a:graphicData uri="http://schemas.openxmlformats.org/presentationml/2006/ole">
              <mc:AlternateContent xmlns:mc="http://schemas.openxmlformats.org/markup-compatibility/2006">
                <mc:Choice xmlns:v="urn:schemas-microsoft-com:vml" Requires="v">
                  <p:oleObj spid="_x0000_s487436" name="Graph" r:id="rId3" imgW="4114800" imgH="2834640" progId="Origin50.Graph">
                    <p:embed/>
                  </p:oleObj>
                </mc:Choice>
                <mc:Fallback>
                  <p:oleObj name="Graph" r:id="rId3" imgW="4114800" imgH="2834640" progId="Origin50.Graph">
                    <p:embed/>
                    <p:pic>
                      <p:nvPicPr>
                        <p:cNvPr id="18" name="Object 72">
                          <a:extLst>
                            <a:ext uri="{FF2B5EF4-FFF2-40B4-BE49-F238E27FC236}">
                              <a16:creationId xmlns:a16="http://schemas.microsoft.com/office/drawing/2014/main" id="{A27BADF4-6D50-4C7C-A62A-6DB02D7C5777}"/>
                            </a:ext>
                          </a:extLst>
                        </p:cNvPr>
                        <p:cNvPicPr>
                          <a:picLocks noChangeAspect="1" noChangeArrowheads="1"/>
                        </p:cNvPicPr>
                        <p:nvPr/>
                      </p:nvPicPr>
                      <p:blipFill>
                        <a:blip r:embed="rId4"/>
                        <a:srcRect l="4025" t="10280" r="3395" b="4442"/>
                        <a:stretch>
                          <a:fillRect/>
                        </a:stretch>
                      </p:blipFill>
                      <p:spPr bwMode="auto">
                        <a:xfrm>
                          <a:off x="-245" y="2796"/>
                          <a:ext cx="2400" cy="1524"/>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9" name="Text Box 77">
              <a:extLst>
                <a:ext uri="{FF2B5EF4-FFF2-40B4-BE49-F238E27FC236}">
                  <a16:creationId xmlns:a16="http://schemas.microsoft.com/office/drawing/2014/main" id="{36F8252F-2178-494B-B4FC-611505EC6870}"/>
                </a:ext>
              </a:extLst>
            </p:cNvPr>
            <p:cNvSpPr txBox="1">
              <a:spLocks noChangeArrowheads="1"/>
            </p:cNvSpPr>
            <p:nvPr/>
          </p:nvSpPr>
          <p:spPr bwMode="auto">
            <a:xfrm>
              <a:off x="567" y="3113"/>
              <a:ext cx="1194" cy="5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defRPr/>
              </a:pPr>
              <a:r>
                <a:rPr lang="zh-CN" altLang="en-US" sz="2400" b="1" dirty="0">
                  <a:solidFill>
                    <a:srgbClr val="FF0000"/>
                  </a:solidFill>
                  <a:effectLst>
                    <a:outerShdw blurRad="38100" dist="38100" dir="2700000" algn="tl">
                      <a:srgbClr val="C0C0C0"/>
                    </a:outerShdw>
                  </a:effectLst>
                  <a:ea typeface="黑体" pitchFamily="49" charset="-122"/>
                </a:rPr>
                <a:t>面积相同，电荷量相同</a:t>
              </a:r>
            </a:p>
          </p:txBody>
        </p:sp>
      </p:grpSp>
      <p:graphicFrame>
        <p:nvGraphicFramePr>
          <p:cNvPr id="20" name="Object 22">
            <a:extLst>
              <a:ext uri="{FF2B5EF4-FFF2-40B4-BE49-F238E27FC236}">
                <a16:creationId xmlns:a16="http://schemas.microsoft.com/office/drawing/2014/main" id="{0F561E2A-B214-46B6-94A6-4C80491A1F26}"/>
              </a:ext>
            </a:extLst>
          </p:cNvPr>
          <p:cNvGraphicFramePr>
            <a:graphicFrameLocks noChangeAspect="1"/>
          </p:cNvGraphicFramePr>
          <p:nvPr/>
        </p:nvGraphicFramePr>
        <p:xfrm>
          <a:off x="3447652" y="4175277"/>
          <a:ext cx="2657476" cy="1830388"/>
        </p:xfrm>
        <a:graphic>
          <a:graphicData uri="http://schemas.openxmlformats.org/presentationml/2006/ole">
            <mc:AlternateContent xmlns:mc="http://schemas.openxmlformats.org/markup-compatibility/2006">
              <mc:Choice xmlns:v="urn:schemas-microsoft-com:vml" Requires="v">
                <p:oleObj spid="_x0000_s487437" name="Graph" r:id="rId5" imgW="4114800" imgH="2834640" progId="Origin50.Graph">
                  <p:embed/>
                </p:oleObj>
              </mc:Choice>
              <mc:Fallback>
                <p:oleObj name="Graph" r:id="rId5" imgW="4114800" imgH="2834640" progId="Origin50.Graph">
                  <p:embed/>
                  <p:pic>
                    <p:nvPicPr>
                      <p:cNvPr id="20" name="Object 22">
                        <a:extLst>
                          <a:ext uri="{FF2B5EF4-FFF2-40B4-BE49-F238E27FC236}">
                            <a16:creationId xmlns:a16="http://schemas.microsoft.com/office/drawing/2014/main" id="{0F561E2A-B214-46B6-94A6-4C80491A1F26}"/>
                          </a:ext>
                        </a:extLst>
                      </p:cNvPr>
                      <p:cNvPicPr>
                        <a:picLocks noChangeAspect="1" noChangeArrowheads="1"/>
                      </p:cNvPicPr>
                      <p:nvPr/>
                    </p:nvPicPr>
                    <p:blipFill>
                      <a:blip r:embed="rId6"/>
                      <a:srcRect l="13704" t="13686" r="13704" b="13751"/>
                      <a:stretch>
                        <a:fillRect/>
                      </a:stretch>
                    </p:blipFill>
                    <p:spPr bwMode="auto">
                      <a:xfrm>
                        <a:off x="3447652" y="4175277"/>
                        <a:ext cx="2657476" cy="1830388"/>
                      </a:xfrm>
                      <a:prstGeom prst="rect">
                        <a:avLst/>
                      </a:prstGeom>
                      <a:noFill/>
                      <a:ln w="38100" cmpd="dbl">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21" name="Group 77">
            <a:extLst>
              <a:ext uri="{FF2B5EF4-FFF2-40B4-BE49-F238E27FC236}">
                <a16:creationId xmlns:a16="http://schemas.microsoft.com/office/drawing/2014/main" id="{1BF40A54-6FD1-4847-8D1D-DEE37270EDFF}"/>
              </a:ext>
            </a:extLst>
          </p:cNvPr>
          <p:cNvGrpSpPr>
            <a:grpSpLocks/>
          </p:cNvGrpSpPr>
          <p:nvPr/>
        </p:nvGrpSpPr>
        <p:grpSpPr bwMode="auto">
          <a:xfrm>
            <a:off x="2639616" y="4707092"/>
            <a:ext cx="1595438" cy="957263"/>
            <a:chOff x="2692" y="2975"/>
            <a:chExt cx="1005" cy="603"/>
          </a:xfrm>
        </p:grpSpPr>
        <p:grpSp>
          <p:nvGrpSpPr>
            <p:cNvPr id="22" name="Group 37">
              <a:extLst>
                <a:ext uri="{FF2B5EF4-FFF2-40B4-BE49-F238E27FC236}">
                  <a16:creationId xmlns:a16="http://schemas.microsoft.com/office/drawing/2014/main" id="{BFFFCF99-EBB4-4010-B70E-35A6A7D98019}"/>
                </a:ext>
              </a:extLst>
            </p:cNvPr>
            <p:cNvGrpSpPr>
              <a:grpSpLocks/>
            </p:cNvGrpSpPr>
            <p:nvPr/>
          </p:nvGrpSpPr>
          <p:grpSpPr bwMode="auto">
            <a:xfrm>
              <a:off x="3198" y="2975"/>
              <a:ext cx="499" cy="603"/>
              <a:chOff x="2653" y="2478"/>
              <a:chExt cx="499" cy="603"/>
            </a:xfrm>
          </p:grpSpPr>
          <p:sp>
            <p:nvSpPr>
              <p:cNvPr id="24" name="Line 31">
                <a:extLst>
                  <a:ext uri="{FF2B5EF4-FFF2-40B4-BE49-F238E27FC236}">
                    <a16:creationId xmlns:a16="http://schemas.microsoft.com/office/drawing/2014/main" id="{C16E1869-A27B-4FFF-8DA6-5146303AD6F8}"/>
                  </a:ext>
                </a:extLst>
              </p:cNvPr>
              <p:cNvSpPr>
                <a:spLocks noChangeShapeType="1"/>
              </p:cNvSpPr>
              <p:nvPr/>
            </p:nvSpPr>
            <p:spPr bwMode="auto">
              <a:xfrm>
                <a:off x="2653" y="3081"/>
                <a:ext cx="499" cy="0"/>
              </a:xfrm>
              <a:prstGeom prst="line">
                <a:avLst/>
              </a:prstGeom>
              <a:noFill/>
              <a:ln w="19050">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5" name="Line 32">
                <a:extLst>
                  <a:ext uri="{FF2B5EF4-FFF2-40B4-BE49-F238E27FC236}">
                    <a16:creationId xmlns:a16="http://schemas.microsoft.com/office/drawing/2014/main" id="{FD7498EB-8F3B-4075-A0E0-0FB5179B4C1E}"/>
                  </a:ext>
                </a:extLst>
              </p:cNvPr>
              <p:cNvSpPr>
                <a:spLocks noChangeShapeType="1"/>
              </p:cNvSpPr>
              <p:nvPr/>
            </p:nvSpPr>
            <p:spPr bwMode="auto">
              <a:xfrm>
                <a:off x="2653" y="2478"/>
                <a:ext cx="499" cy="0"/>
              </a:xfrm>
              <a:prstGeom prst="line">
                <a:avLst/>
              </a:prstGeom>
              <a:noFill/>
              <a:ln w="19050">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 name="Line 33">
                <a:extLst>
                  <a:ext uri="{FF2B5EF4-FFF2-40B4-BE49-F238E27FC236}">
                    <a16:creationId xmlns:a16="http://schemas.microsoft.com/office/drawing/2014/main" id="{FF6CBC54-2F4B-45E1-B8D3-77EE35FC2EAA}"/>
                  </a:ext>
                </a:extLst>
              </p:cNvPr>
              <p:cNvSpPr>
                <a:spLocks noChangeShapeType="1"/>
              </p:cNvSpPr>
              <p:nvPr/>
            </p:nvSpPr>
            <p:spPr bwMode="auto">
              <a:xfrm>
                <a:off x="2744" y="2478"/>
                <a:ext cx="0" cy="589"/>
              </a:xfrm>
              <a:prstGeom prst="line">
                <a:avLst/>
              </a:prstGeom>
              <a:noFill/>
              <a:ln w="19050">
                <a:solidFill>
                  <a:srgbClr val="0066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aphicFrame>
          <p:nvGraphicFramePr>
            <p:cNvPr id="23" name="Object 35">
              <a:extLst>
                <a:ext uri="{FF2B5EF4-FFF2-40B4-BE49-F238E27FC236}">
                  <a16:creationId xmlns:a16="http://schemas.microsoft.com/office/drawing/2014/main" id="{23198BFF-1209-40E0-8A9B-22F8BAE9B13A}"/>
                </a:ext>
              </a:extLst>
            </p:cNvPr>
            <p:cNvGraphicFramePr>
              <a:graphicFrameLocks noChangeAspect="1"/>
            </p:cNvGraphicFramePr>
            <p:nvPr/>
          </p:nvGraphicFramePr>
          <p:xfrm>
            <a:off x="2692" y="3048"/>
            <a:ext cx="539" cy="439"/>
          </p:xfrm>
          <a:graphic>
            <a:graphicData uri="http://schemas.openxmlformats.org/presentationml/2006/ole">
              <mc:AlternateContent xmlns:mc="http://schemas.openxmlformats.org/markup-compatibility/2006">
                <mc:Choice xmlns:v="urn:schemas-microsoft-com:vml" Requires="v">
                  <p:oleObj spid="_x0000_s487438" name="Equation" r:id="rId7" imgW="279360" imgH="228600" progId="Equation.DSMT4">
                    <p:embed/>
                  </p:oleObj>
                </mc:Choice>
                <mc:Fallback>
                  <p:oleObj name="Equation" r:id="rId7" imgW="279360" imgH="228600" progId="Equation.DSMT4">
                    <p:embed/>
                    <p:pic>
                      <p:nvPicPr>
                        <p:cNvPr id="23" name="Object 35">
                          <a:extLst>
                            <a:ext uri="{FF2B5EF4-FFF2-40B4-BE49-F238E27FC236}">
                              <a16:creationId xmlns:a16="http://schemas.microsoft.com/office/drawing/2014/main" id="{23198BFF-1209-40E0-8A9B-22F8BAE9B13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692" y="3048"/>
                          <a:ext cx="539" cy="439"/>
                        </a:xfrm>
                        <a:prstGeom prst="rect">
                          <a:avLst/>
                        </a:prstGeom>
                        <a:noFill/>
                        <a:ln>
                          <a:noFill/>
                        </a:ln>
                        <a:effectLst/>
                      </p:spPr>
                    </p:pic>
                  </p:oleObj>
                </mc:Fallback>
              </mc:AlternateContent>
            </a:graphicData>
          </a:graphic>
        </p:graphicFrame>
      </p:grpSp>
      <p:grpSp>
        <p:nvGrpSpPr>
          <p:cNvPr id="27" name="Group 78">
            <a:extLst>
              <a:ext uri="{FF2B5EF4-FFF2-40B4-BE49-F238E27FC236}">
                <a16:creationId xmlns:a16="http://schemas.microsoft.com/office/drawing/2014/main" id="{41B471B6-B10A-44D7-AC96-612E9205F725}"/>
              </a:ext>
            </a:extLst>
          </p:cNvPr>
          <p:cNvGrpSpPr>
            <a:grpSpLocks/>
          </p:cNvGrpSpPr>
          <p:nvPr/>
        </p:nvGrpSpPr>
        <p:grpSpPr bwMode="auto">
          <a:xfrm>
            <a:off x="1415480" y="4707092"/>
            <a:ext cx="1206498" cy="796920"/>
            <a:chOff x="1431" y="2852"/>
            <a:chExt cx="1313" cy="748"/>
          </a:xfrm>
        </p:grpSpPr>
        <p:graphicFrame>
          <p:nvGraphicFramePr>
            <p:cNvPr id="28" name="Object 36">
              <a:extLst>
                <a:ext uri="{FF2B5EF4-FFF2-40B4-BE49-F238E27FC236}">
                  <a16:creationId xmlns:a16="http://schemas.microsoft.com/office/drawing/2014/main" id="{FFF020A0-6676-4A0F-98B2-1D6676AD84AF}"/>
                </a:ext>
              </a:extLst>
            </p:cNvPr>
            <p:cNvGraphicFramePr>
              <a:graphicFrameLocks noChangeAspect="1"/>
            </p:cNvGraphicFramePr>
            <p:nvPr/>
          </p:nvGraphicFramePr>
          <p:xfrm>
            <a:off x="2341" y="3095"/>
            <a:ext cx="403" cy="335"/>
          </p:xfrm>
          <a:graphic>
            <a:graphicData uri="http://schemas.openxmlformats.org/presentationml/2006/ole">
              <mc:AlternateContent xmlns:mc="http://schemas.openxmlformats.org/markup-compatibility/2006">
                <mc:Choice xmlns:v="urn:schemas-microsoft-com:vml" Requires="v">
                  <p:oleObj spid="_x0000_s487439" name="Equation" r:id="rId9" imgW="152202" imgH="126835" progId="Equation.DSMT4">
                    <p:embed/>
                  </p:oleObj>
                </mc:Choice>
                <mc:Fallback>
                  <p:oleObj name="Equation" r:id="rId9" imgW="152202" imgH="126835" progId="Equation.DSMT4">
                    <p:embed/>
                    <p:pic>
                      <p:nvPicPr>
                        <p:cNvPr id="28" name="Object 36">
                          <a:extLst>
                            <a:ext uri="{FF2B5EF4-FFF2-40B4-BE49-F238E27FC236}">
                              <a16:creationId xmlns:a16="http://schemas.microsoft.com/office/drawing/2014/main" id="{FFF020A0-6676-4A0F-98B2-1D6676AD84A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341" y="3095"/>
                          <a:ext cx="403" cy="335"/>
                        </a:xfrm>
                        <a:prstGeom prst="rect">
                          <a:avLst/>
                        </a:prstGeom>
                        <a:noFill/>
                        <a:ln>
                          <a:noFill/>
                        </a:ln>
                        <a:effectLst/>
                        <a:extLst>
                          <a:ext uri="{909E8E84-426E-40DD-AFC4-6F175D3DCCD1}">
                            <a14:hiddenFill xmlns:a14="http://schemas.microsoft.com/office/drawing/2010/main">
                              <a:solidFill>
                                <a:srgbClr val="00CC00">
                                  <a:alpha val="20000"/>
                                </a:srgbClr>
                              </a:solidFill>
                            </a14:hiddenFill>
                          </a:ext>
                          <a:ext uri="{91240B29-F687-4F45-9708-019B960494DF}">
                            <a14:hiddenLine xmlns:a14="http://schemas.microsoft.com/office/drawing/2010/main" w="38100">
                              <a:solidFill>
                                <a:srgbClr val="00CC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9" name="Object 38">
              <a:extLst>
                <a:ext uri="{FF2B5EF4-FFF2-40B4-BE49-F238E27FC236}">
                  <a16:creationId xmlns:a16="http://schemas.microsoft.com/office/drawing/2014/main" id="{125892DC-70BC-43E9-939C-1A87709989B7}"/>
                </a:ext>
              </a:extLst>
            </p:cNvPr>
            <p:cNvGraphicFramePr>
              <a:graphicFrameLocks noChangeAspect="1"/>
            </p:cNvGraphicFramePr>
            <p:nvPr/>
          </p:nvGraphicFramePr>
          <p:xfrm>
            <a:off x="1431" y="2852"/>
            <a:ext cx="1035" cy="748"/>
          </p:xfrm>
          <a:graphic>
            <a:graphicData uri="http://schemas.openxmlformats.org/presentationml/2006/ole">
              <mc:AlternateContent xmlns:mc="http://schemas.openxmlformats.org/markup-compatibility/2006">
                <mc:Choice xmlns:v="urn:schemas-microsoft-com:vml" Requires="v">
                  <p:oleObj spid="_x0000_s487440" name="Equation" r:id="rId11" imgW="317362" imgH="228501" progId="Equation.DSMT4">
                    <p:embed/>
                  </p:oleObj>
                </mc:Choice>
                <mc:Fallback>
                  <p:oleObj name="Equation" r:id="rId11" imgW="317362" imgH="228501" progId="Equation.DSMT4">
                    <p:embed/>
                    <p:pic>
                      <p:nvPicPr>
                        <p:cNvPr id="29" name="Object 38">
                          <a:extLst>
                            <a:ext uri="{FF2B5EF4-FFF2-40B4-BE49-F238E27FC236}">
                              <a16:creationId xmlns:a16="http://schemas.microsoft.com/office/drawing/2014/main" id="{125892DC-70BC-43E9-939C-1A87709989B7}"/>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431" y="2852"/>
                          <a:ext cx="1035" cy="748"/>
                        </a:xfrm>
                        <a:prstGeom prst="rect">
                          <a:avLst/>
                        </a:prstGeom>
                        <a:noFill/>
                        <a:ln>
                          <a:noFill/>
                        </a:ln>
                        <a:effectLst/>
                        <a:extLst>
                          <a:ext uri="{909E8E84-426E-40DD-AFC4-6F175D3DCCD1}">
                            <a14:hiddenFill xmlns:a14="http://schemas.microsoft.com/office/drawing/2010/main">
                              <a:solidFill>
                                <a:srgbClr val="00CC00">
                                  <a:alpha val="20000"/>
                                </a:srgbClr>
                              </a:solidFill>
                            </a14:hiddenFill>
                          </a:ext>
                          <a:ext uri="{91240B29-F687-4F45-9708-019B960494DF}">
                            <a14:hiddenLine xmlns:a14="http://schemas.microsoft.com/office/drawing/2010/main" w="38100">
                              <a:solidFill>
                                <a:srgbClr val="00CC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30" name="Text Box 27">
            <a:extLst>
              <a:ext uri="{FF2B5EF4-FFF2-40B4-BE49-F238E27FC236}">
                <a16:creationId xmlns:a16="http://schemas.microsoft.com/office/drawing/2014/main" id="{612345F6-661A-4713-B513-A3CCF2805534}"/>
              </a:ext>
            </a:extLst>
          </p:cNvPr>
          <p:cNvSpPr txBox="1">
            <a:spLocks noChangeArrowheads="1"/>
          </p:cNvSpPr>
          <p:nvPr/>
        </p:nvSpPr>
        <p:spPr bwMode="auto">
          <a:xfrm>
            <a:off x="1415480" y="862909"/>
            <a:ext cx="7992888" cy="2806922"/>
          </a:xfrm>
          <a:prstGeom prst="rect">
            <a:avLst/>
          </a:prstGeom>
          <a:noFill/>
          <a:ln w="9525">
            <a:solidFill>
              <a:srgbClr val="66FF33"/>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50000"/>
              </a:lnSpc>
              <a:spcBef>
                <a:spcPct val="10000"/>
              </a:spcBef>
              <a:defRPr/>
            </a:pPr>
            <a:r>
              <a:rPr lang="zh-CN" altLang="en-US" sz="2800" dirty="0">
                <a:solidFill>
                  <a:srgbClr val="FF0000"/>
                </a:solidFill>
                <a:latin typeface="黑体" panose="02010609060101010101" pitchFamily="49" charset="-122"/>
                <a:ea typeface="黑体" panose="02010609060101010101" pitchFamily="49" charset="-122"/>
              </a:rPr>
              <a:t>如何测得能谱？</a:t>
            </a:r>
            <a:endParaRPr lang="en-US" altLang="zh-CN" sz="2800" dirty="0">
              <a:solidFill>
                <a:srgbClr val="FF0000"/>
              </a:solidFill>
              <a:latin typeface="黑体" panose="02010609060101010101" pitchFamily="49" charset="-122"/>
              <a:ea typeface="黑体" panose="02010609060101010101" pitchFamily="49" charset="-122"/>
            </a:endParaRPr>
          </a:p>
          <a:p>
            <a:pPr marL="457200" indent="-457200">
              <a:lnSpc>
                <a:spcPct val="150000"/>
              </a:lnSpc>
              <a:spcBef>
                <a:spcPct val="10000"/>
              </a:spcBef>
              <a:buFont typeface="Arial" panose="020B0604020202020204" pitchFamily="34" charset="0"/>
              <a:buChar char="•"/>
              <a:defRPr/>
            </a:pPr>
            <a:r>
              <a:rPr lang="zh-CN" altLang="en-US" sz="2800" dirty="0">
                <a:latin typeface="楷体" panose="02010609060101010101" pitchFamily="49" charset="-122"/>
                <a:ea typeface="楷体" panose="02010609060101010101" pitchFamily="49" charset="-122"/>
              </a:rPr>
              <a:t>探测器必须工作在</a:t>
            </a:r>
            <a:r>
              <a:rPr lang="zh-CN" altLang="en-US" sz="2800" dirty="0">
                <a:solidFill>
                  <a:srgbClr val="FF0000"/>
                </a:solidFill>
                <a:latin typeface="黑体" panose="02010609060101010101" pitchFamily="49" charset="-122"/>
                <a:ea typeface="黑体" panose="02010609060101010101" pitchFamily="49" charset="-122"/>
              </a:rPr>
              <a:t>脉冲模式</a:t>
            </a:r>
            <a:r>
              <a:rPr lang="zh-CN" altLang="en-US" sz="2800" dirty="0">
                <a:latin typeface="楷体" panose="02010609060101010101" pitchFamily="49" charset="-122"/>
                <a:ea typeface="楷体" panose="02010609060101010101" pitchFamily="49" charset="-122"/>
              </a:rPr>
              <a:t>！</a:t>
            </a:r>
            <a:endParaRPr lang="en-US" altLang="zh-CN" sz="2800" dirty="0">
              <a:latin typeface="楷体" panose="02010609060101010101" pitchFamily="49" charset="-122"/>
              <a:ea typeface="楷体" panose="02010609060101010101" pitchFamily="49" charset="-122"/>
            </a:endParaRPr>
          </a:p>
          <a:p>
            <a:pPr marL="457200" indent="-457200">
              <a:lnSpc>
                <a:spcPct val="150000"/>
              </a:lnSpc>
              <a:spcBef>
                <a:spcPct val="10000"/>
              </a:spcBef>
              <a:buFont typeface="Arial" panose="020B0604020202020204" pitchFamily="34" charset="0"/>
              <a:buChar char="•"/>
              <a:defRPr/>
            </a:pPr>
            <a:r>
              <a:rPr lang="zh-CN" altLang="en-US" sz="2800" dirty="0">
                <a:latin typeface="楷体" panose="02010609060101010101" pitchFamily="49" charset="-122"/>
                <a:ea typeface="楷体" panose="02010609060101010101" pitchFamily="49" charset="-122"/>
              </a:rPr>
              <a:t>若是</a:t>
            </a:r>
            <a:r>
              <a:rPr lang="zh-CN" altLang="en-US" sz="2800" dirty="0">
                <a:solidFill>
                  <a:srgbClr val="FF0000"/>
                </a:solidFill>
                <a:latin typeface="黑体" panose="02010609060101010101" pitchFamily="49" charset="-122"/>
                <a:ea typeface="黑体" panose="02010609060101010101" pitchFamily="49" charset="-122"/>
              </a:rPr>
              <a:t>电压脉冲模式</a:t>
            </a:r>
            <a:r>
              <a:rPr lang="zh-CN" altLang="en-US" sz="2800" dirty="0">
                <a:latin typeface="楷体" panose="02010609060101010101" pitchFamily="49" charset="-122"/>
                <a:ea typeface="楷体" panose="02010609060101010101" pitchFamily="49" charset="-122"/>
              </a:rPr>
              <a:t>，则通过分析</a:t>
            </a:r>
            <a:r>
              <a:rPr lang="en-US" altLang="zh-CN" sz="2800" dirty="0" err="1">
                <a:solidFill>
                  <a:srgbClr val="FF0000"/>
                </a:solidFill>
                <a:latin typeface="楷体" panose="02010609060101010101" pitchFamily="49" charset="-122"/>
                <a:ea typeface="楷体" panose="02010609060101010101" pitchFamily="49" charset="-122"/>
              </a:rPr>
              <a:t>V</a:t>
            </a:r>
            <a:r>
              <a:rPr lang="en-US" altLang="zh-CN" sz="2800" baseline="-25000" dirty="0" err="1">
                <a:solidFill>
                  <a:srgbClr val="FF0000"/>
                </a:solidFill>
                <a:latin typeface="楷体" panose="02010609060101010101" pitchFamily="49" charset="-122"/>
                <a:ea typeface="楷体" panose="02010609060101010101" pitchFamily="49" charset="-122"/>
              </a:rPr>
              <a:t>max</a:t>
            </a:r>
            <a:r>
              <a:rPr lang="zh-CN" altLang="en-US" sz="2800" dirty="0">
                <a:latin typeface="楷体" panose="02010609060101010101" pitchFamily="49" charset="-122"/>
                <a:ea typeface="楷体" panose="02010609060101010101" pitchFamily="49" charset="-122"/>
              </a:rPr>
              <a:t>得到。</a:t>
            </a:r>
            <a:endParaRPr lang="en-US" altLang="zh-CN" sz="2800" dirty="0">
              <a:latin typeface="楷体" panose="02010609060101010101" pitchFamily="49" charset="-122"/>
              <a:ea typeface="楷体" panose="02010609060101010101" pitchFamily="49" charset="-122"/>
            </a:endParaRPr>
          </a:p>
          <a:p>
            <a:pPr marL="457200" indent="-457200">
              <a:lnSpc>
                <a:spcPct val="150000"/>
              </a:lnSpc>
              <a:spcBef>
                <a:spcPct val="10000"/>
              </a:spcBef>
              <a:buFont typeface="Arial" panose="020B0604020202020204" pitchFamily="34" charset="0"/>
              <a:buChar char="•"/>
              <a:defRPr/>
            </a:pPr>
            <a:r>
              <a:rPr lang="zh-CN" altLang="en-US" sz="2800" dirty="0">
                <a:latin typeface="楷体" panose="02010609060101010101" pitchFamily="49" charset="-122"/>
                <a:ea typeface="楷体" panose="02010609060101010101" pitchFamily="49" charset="-122"/>
              </a:rPr>
              <a:t>若是</a:t>
            </a:r>
            <a:r>
              <a:rPr lang="zh-CN" altLang="en-US" sz="2800" dirty="0">
                <a:solidFill>
                  <a:srgbClr val="FF0000"/>
                </a:solidFill>
                <a:latin typeface="黑体" panose="02010609060101010101" pitchFamily="49" charset="-122"/>
                <a:ea typeface="黑体" panose="02010609060101010101" pitchFamily="49" charset="-122"/>
              </a:rPr>
              <a:t>电流脉冲模式</a:t>
            </a:r>
            <a:r>
              <a:rPr lang="zh-CN" altLang="en-US" sz="2800" dirty="0">
                <a:latin typeface="楷体" panose="02010609060101010101" pitchFamily="49" charset="-122"/>
                <a:ea typeface="楷体" panose="02010609060101010101" pitchFamily="49" charset="-122"/>
              </a:rPr>
              <a:t>，则通过积分</a:t>
            </a:r>
            <a:r>
              <a:rPr lang="zh-CN" altLang="en-US" sz="2800" dirty="0">
                <a:solidFill>
                  <a:srgbClr val="FF0000"/>
                </a:solidFill>
                <a:latin typeface="黑体" panose="02010609060101010101" pitchFamily="49" charset="-122"/>
                <a:ea typeface="黑体" panose="02010609060101010101" pitchFamily="49" charset="-122"/>
              </a:rPr>
              <a:t>电流面积</a:t>
            </a:r>
            <a:r>
              <a:rPr lang="zh-CN" altLang="en-US" sz="2800" dirty="0">
                <a:latin typeface="楷体" panose="02010609060101010101" pitchFamily="49" charset="-122"/>
                <a:ea typeface="楷体" panose="02010609060101010101" pitchFamily="49" charset="-122"/>
              </a:rPr>
              <a:t>得到。</a:t>
            </a:r>
          </a:p>
        </p:txBody>
      </p:sp>
    </p:spTree>
    <p:extLst>
      <p:ext uri="{BB962C8B-B14F-4D97-AF65-F5344CB8AC3E}">
        <p14:creationId xmlns:p14="http://schemas.microsoft.com/office/powerpoint/2010/main" val="837241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right)">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wipe(right)">
                                      <p:cBhvr>
                                        <p:cTn id="12" dur="500"/>
                                        <p:tgtEl>
                                          <p:spTgt spid="2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wipe(left)">
                                      <p:cBhvr>
                                        <p:cTn id="1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6D3457FC-C129-4ADC-BFF7-D471A09643CB}"/>
              </a:ext>
            </a:extLst>
          </p:cNvPr>
          <p:cNvSpPr>
            <a:spLocks noGrp="1"/>
          </p:cNvSpPr>
          <p:nvPr>
            <p:ph idx="13"/>
          </p:nvPr>
        </p:nvSpPr>
        <p:spPr>
          <a:xfrm>
            <a:off x="1" y="1"/>
            <a:ext cx="2540482" cy="284671"/>
          </a:xfrm>
          <a:solidFill>
            <a:schemeClr val="bg1">
              <a:lumMod val="95000"/>
            </a:schemeClr>
          </a:solidFill>
        </p:spPr>
        <p:txBody>
          <a:bodyPr>
            <a:normAutofit fontScale="92500" lnSpcReduction="10000"/>
          </a:bodyPr>
          <a:lstStyle/>
          <a:p>
            <a:r>
              <a:rPr lang="zh-CN" altLang="en-US" dirty="0"/>
              <a:t>第十三章 中子及中子的探测</a:t>
            </a:r>
          </a:p>
        </p:txBody>
      </p:sp>
      <p:sp>
        <p:nvSpPr>
          <p:cNvPr id="4" name="内容占位符 3">
            <a:extLst>
              <a:ext uri="{FF2B5EF4-FFF2-40B4-BE49-F238E27FC236}">
                <a16:creationId xmlns:a16="http://schemas.microsoft.com/office/drawing/2014/main" id="{DC5E45C6-3C27-4CD6-87A4-686E0452789C}"/>
              </a:ext>
            </a:extLst>
          </p:cNvPr>
          <p:cNvSpPr>
            <a:spLocks noGrp="1"/>
          </p:cNvSpPr>
          <p:nvPr>
            <p:ph idx="15"/>
          </p:nvPr>
        </p:nvSpPr>
        <p:spPr>
          <a:solidFill>
            <a:schemeClr val="accent4">
              <a:lumMod val="20000"/>
              <a:lumOff val="80000"/>
            </a:schemeClr>
          </a:solidFill>
        </p:spPr>
        <p:txBody>
          <a:bodyPr>
            <a:normAutofit fontScale="92500" lnSpcReduction="10000"/>
          </a:bodyPr>
          <a:lstStyle/>
          <a:p>
            <a:r>
              <a:rPr lang="zh-CN" altLang="en-US" dirty="0"/>
              <a:t>一</a:t>
            </a:r>
            <a:r>
              <a:rPr lang="en-US" altLang="zh-CN" dirty="0"/>
              <a:t>. </a:t>
            </a:r>
            <a:r>
              <a:rPr lang="zh-CN" altLang="en-US" dirty="0"/>
              <a:t>同位素中子源</a:t>
            </a:r>
          </a:p>
        </p:txBody>
      </p:sp>
      <p:sp>
        <p:nvSpPr>
          <p:cNvPr id="5" name="内容占位符 4">
            <a:extLst>
              <a:ext uri="{FF2B5EF4-FFF2-40B4-BE49-F238E27FC236}">
                <a16:creationId xmlns:a16="http://schemas.microsoft.com/office/drawing/2014/main" id="{76A525C7-698F-42F7-9977-03E53AEE0BC1}"/>
              </a:ext>
            </a:extLst>
          </p:cNvPr>
          <p:cNvSpPr>
            <a:spLocks noGrp="1"/>
          </p:cNvSpPr>
          <p:nvPr>
            <p:ph idx="16"/>
          </p:nvPr>
        </p:nvSpPr>
        <p:spPr>
          <a:solidFill>
            <a:srgbClr val="FFFF00"/>
          </a:solidFill>
        </p:spPr>
        <p:txBody>
          <a:bodyPr>
            <a:normAutofit fontScale="92500" lnSpcReduction="10000"/>
          </a:bodyPr>
          <a:lstStyle/>
          <a:p>
            <a:r>
              <a:rPr lang="el-GR" altLang="zh-CN" dirty="0"/>
              <a:t>2. (γ,</a:t>
            </a:r>
            <a:r>
              <a:rPr lang="en-US" altLang="zh-CN" dirty="0"/>
              <a:t>n)</a:t>
            </a:r>
            <a:r>
              <a:rPr lang="zh-CN" altLang="en-US" dirty="0"/>
              <a:t>型中子源</a:t>
            </a:r>
          </a:p>
        </p:txBody>
      </p:sp>
      <p:sp>
        <p:nvSpPr>
          <p:cNvPr id="19" name="内容占位符 18">
            <a:extLst>
              <a:ext uri="{FF2B5EF4-FFF2-40B4-BE49-F238E27FC236}">
                <a16:creationId xmlns:a16="http://schemas.microsoft.com/office/drawing/2014/main" id="{3DD6B0AC-1C2F-434F-874C-7924919B1171}"/>
              </a:ext>
            </a:extLst>
          </p:cNvPr>
          <p:cNvSpPr>
            <a:spLocks noGrp="1"/>
          </p:cNvSpPr>
          <p:nvPr>
            <p:ph idx="14"/>
          </p:nvPr>
        </p:nvSpPr>
        <p:spPr>
          <a:solidFill>
            <a:schemeClr val="accent6">
              <a:lumMod val="20000"/>
              <a:lumOff val="80000"/>
            </a:schemeClr>
          </a:solidFill>
        </p:spPr>
        <p:txBody>
          <a:bodyPr>
            <a:normAutofit fontScale="92500" lnSpcReduction="10000"/>
          </a:bodyPr>
          <a:lstStyle/>
          <a:p>
            <a:r>
              <a:rPr lang="en-US" altLang="zh-CN" dirty="0"/>
              <a:t>13.2 </a:t>
            </a:r>
            <a:r>
              <a:rPr lang="zh-CN" altLang="en-US" dirty="0"/>
              <a:t>中子源</a:t>
            </a:r>
          </a:p>
        </p:txBody>
      </p:sp>
      <p:sp>
        <p:nvSpPr>
          <p:cNvPr id="21" name="Rectangle 3">
            <a:extLst>
              <a:ext uri="{FF2B5EF4-FFF2-40B4-BE49-F238E27FC236}">
                <a16:creationId xmlns:a16="http://schemas.microsoft.com/office/drawing/2014/main" id="{946E5765-0A7F-47DD-81B3-E3F4AAF1600C}"/>
              </a:ext>
            </a:extLst>
          </p:cNvPr>
          <p:cNvSpPr>
            <a:spLocks noChangeArrowheads="1"/>
          </p:cNvSpPr>
          <p:nvPr/>
        </p:nvSpPr>
        <p:spPr bwMode="auto">
          <a:xfrm>
            <a:off x="9651517" y="389446"/>
            <a:ext cx="2540482" cy="1418915"/>
          </a:xfrm>
          <a:prstGeom prst="rect">
            <a:avLst/>
          </a:prstGeom>
          <a:noFill/>
          <a:ln w="9525" algn="ctr">
            <a:solidFill>
              <a:schemeClr val="accent2"/>
            </a:solidFill>
            <a:miter lim="800000"/>
            <a:headEnd/>
            <a:tailEnd/>
          </a:ln>
          <a:effectLst/>
          <a:extLst>
            <a:ext uri="{909E8E84-426E-40DD-AFC4-6F175D3DCCD1}">
              <a14:hiddenFill xmlns:a14="http://schemas.microsoft.com/office/drawing/2010/main">
                <a:solidFill>
                  <a:schemeClr val="bg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441325">
              <a:lnSpc>
                <a:spcPct val="150000"/>
              </a:lnSpc>
              <a:spcBef>
                <a:spcPct val="0"/>
              </a:spcBef>
            </a:pPr>
            <a:r>
              <a:rPr kumimoji="0" lang="zh-CN" altLang="en-US" sz="2000" dirty="0">
                <a:latin typeface="Times New Roman" panose="02020603050405020304" pitchFamily="18" charset="0"/>
                <a:ea typeface="楷体" pitchFamily="49" charset="-122"/>
                <a:cs typeface="Times New Roman" panose="02020603050405020304" pitchFamily="18" charset="0"/>
              </a:rPr>
              <a:t>利用</a:t>
            </a:r>
            <a:r>
              <a:rPr kumimoji="0" lang="el-GR" altLang="zh-CN" sz="2000" b="1" dirty="0">
                <a:solidFill>
                  <a:srgbClr val="FF0000"/>
                </a:solidFill>
                <a:latin typeface="Times New Roman" panose="02020603050405020304" pitchFamily="18" charset="0"/>
                <a:ea typeface="楷体" pitchFamily="49" charset="-122"/>
                <a:cs typeface="Times New Roman" panose="02020603050405020304" pitchFamily="18" charset="0"/>
              </a:rPr>
              <a:t>γ</a:t>
            </a:r>
            <a:r>
              <a:rPr kumimoji="0" lang="zh-CN" altLang="en-US" sz="2000" b="1" dirty="0">
                <a:solidFill>
                  <a:srgbClr val="FF0000"/>
                </a:solidFill>
                <a:latin typeface="Times New Roman" panose="02020603050405020304" pitchFamily="18" charset="0"/>
                <a:ea typeface="楷体" pitchFamily="49" charset="-122"/>
                <a:cs typeface="Times New Roman" panose="02020603050405020304" pitchFamily="18" charset="0"/>
              </a:rPr>
              <a:t>射线</a:t>
            </a:r>
            <a:r>
              <a:rPr kumimoji="0" lang="zh-CN" altLang="en-US" sz="2000" dirty="0">
                <a:latin typeface="Times New Roman" panose="02020603050405020304" pitchFamily="18" charset="0"/>
                <a:ea typeface="楷体" pitchFamily="49" charset="-122"/>
                <a:cs typeface="Times New Roman" panose="02020603050405020304" pitchFamily="18" charset="0"/>
              </a:rPr>
              <a:t>与</a:t>
            </a:r>
            <a:r>
              <a:rPr lang="zh-CN" altLang="en-US" sz="2000" b="1" dirty="0">
                <a:solidFill>
                  <a:srgbClr val="FF0000"/>
                </a:solidFill>
                <a:latin typeface="Times New Roman" panose="02020603050405020304" pitchFamily="18" charset="0"/>
                <a:ea typeface="楷体" pitchFamily="49" charset="-122"/>
                <a:cs typeface="Times New Roman" panose="02020603050405020304" pitchFamily="18" charset="0"/>
              </a:rPr>
              <a:t>靶核</a:t>
            </a:r>
            <a:r>
              <a:rPr kumimoji="0" lang="zh-CN" altLang="en-US" sz="2000" dirty="0">
                <a:latin typeface="Times New Roman" panose="02020603050405020304" pitchFamily="18" charset="0"/>
                <a:ea typeface="楷体" pitchFamily="49" charset="-122"/>
                <a:cs typeface="Times New Roman" panose="02020603050405020304" pitchFamily="18" charset="0"/>
              </a:rPr>
              <a:t>发生</a:t>
            </a:r>
            <a:r>
              <a:rPr lang="zh-CN" altLang="en-US" sz="2000" b="1" dirty="0">
                <a:solidFill>
                  <a:srgbClr val="FF0000"/>
                </a:solidFill>
                <a:latin typeface="Times New Roman" panose="02020603050405020304" pitchFamily="18" charset="0"/>
                <a:ea typeface="楷体" pitchFamily="49" charset="-122"/>
                <a:cs typeface="Times New Roman" panose="02020603050405020304" pitchFamily="18" charset="0"/>
              </a:rPr>
              <a:t>（</a:t>
            </a:r>
            <a:r>
              <a:rPr lang="el-GR" altLang="zh-CN" sz="2000" b="1" dirty="0">
                <a:solidFill>
                  <a:srgbClr val="FF0000"/>
                </a:solidFill>
                <a:latin typeface="Times New Roman" panose="02020603050405020304" pitchFamily="18" charset="0"/>
                <a:ea typeface="楷体" pitchFamily="49" charset="-122"/>
                <a:cs typeface="Times New Roman" panose="02020603050405020304" pitchFamily="18" charset="0"/>
              </a:rPr>
              <a:t>γ</a:t>
            </a:r>
            <a:r>
              <a:rPr lang="zh-CN" altLang="en-US" sz="2000" b="1" dirty="0">
                <a:solidFill>
                  <a:srgbClr val="FF0000"/>
                </a:solidFill>
                <a:latin typeface="Times New Roman" panose="02020603050405020304" pitchFamily="18" charset="0"/>
                <a:ea typeface="楷体" pitchFamily="49" charset="-122"/>
                <a:cs typeface="Times New Roman" panose="02020603050405020304" pitchFamily="18" charset="0"/>
              </a:rPr>
              <a:t>，</a:t>
            </a:r>
            <a:r>
              <a:rPr lang="en-US" altLang="zh-CN" sz="2000" b="1" dirty="0">
                <a:solidFill>
                  <a:srgbClr val="FF0000"/>
                </a:solidFill>
                <a:latin typeface="Times New Roman" panose="02020603050405020304" pitchFamily="18" charset="0"/>
                <a:ea typeface="楷体" pitchFamily="49" charset="-122"/>
                <a:cs typeface="Times New Roman" panose="02020603050405020304" pitchFamily="18" charset="0"/>
              </a:rPr>
              <a:t>n</a:t>
            </a:r>
            <a:r>
              <a:rPr lang="zh-CN" altLang="en-US" sz="2000" b="1" dirty="0">
                <a:solidFill>
                  <a:srgbClr val="FF0000"/>
                </a:solidFill>
                <a:latin typeface="Times New Roman" panose="02020603050405020304" pitchFamily="18" charset="0"/>
                <a:ea typeface="楷体" pitchFamily="49" charset="-122"/>
                <a:cs typeface="Times New Roman" panose="02020603050405020304" pitchFamily="18" charset="0"/>
              </a:rPr>
              <a:t>）</a:t>
            </a:r>
            <a:r>
              <a:rPr kumimoji="0" lang="zh-CN" altLang="en-US" sz="2000" dirty="0">
                <a:latin typeface="Times New Roman" panose="02020603050405020304" pitchFamily="18" charset="0"/>
                <a:ea typeface="楷体" pitchFamily="49" charset="-122"/>
                <a:cs typeface="Times New Roman" panose="02020603050405020304" pitchFamily="18" charset="0"/>
              </a:rPr>
              <a:t>反应获得中子的中子源。</a:t>
            </a:r>
          </a:p>
        </p:txBody>
      </p:sp>
      <p:sp>
        <p:nvSpPr>
          <p:cNvPr id="22" name="Text Box 4">
            <a:extLst>
              <a:ext uri="{FF2B5EF4-FFF2-40B4-BE49-F238E27FC236}">
                <a16:creationId xmlns:a16="http://schemas.microsoft.com/office/drawing/2014/main" id="{9D016859-CC82-4B98-A9B9-FAB50D1AB1FD}"/>
              </a:ext>
            </a:extLst>
          </p:cNvPr>
          <p:cNvSpPr txBox="1">
            <a:spLocks noChangeArrowheads="1"/>
          </p:cNvSpPr>
          <p:nvPr/>
        </p:nvSpPr>
        <p:spPr bwMode="auto">
          <a:xfrm>
            <a:off x="117676" y="1779253"/>
            <a:ext cx="7667571" cy="1649747"/>
          </a:xfrm>
          <a:prstGeom prst="rect">
            <a:avLst/>
          </a:prstGeom>
          <a:solidFill>
            <a:schemeClr val="bg1"/>
          </a:solidFill>
          <a:ln w="9525">
            <a:solidFill>
              <a:srgbClr val="66FF33"/>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274638" indent="-274638" eaLnBrk="0" hangingPunct="0">
              <a:defRPr kumimoji="1">
                <a:solidFill>
                  <a:schemeClr val="tx1"/>
                </a:solidFill>
                <a:latin typeface="Times New Roman" pitchFamily="18" charset="0"/>
                <a:ea typeface="华文仿宋" pitchFamily="2" charset="-122"/>
              </a:defRPr>
            </a:lvl1pPr>
            <a:lvl2pPr eaLnBrk="0" hangingPunct="0">
              <a:defRPr kumimoji="1">
                <a:solidFill>
                  <a:schemeClr val="tx1"/>
                </a:solidFill>
                <a:latin typeface="Times New Roman" pitchFamily="18" charset="0"/>
                <a:ea typeface="华文仿宋" pitchFamily="2" charset="-122"/>
              </a:defRPr>
            </a:lvl2pPr>
            <a:lvl3pPr marL="1143000" indent="-228600" eaLnBrk="0" hangingPunct="0">
              <a:defRPr kumimoji="1">
                <a:solidFill>
                  <a:schemeClr val="tx1"/>
                </a:solidFill>
                <a:latin typeface="Times New Roman" pitchFamily="18" charset="0"/>
                <a:ea typeface="华文仿宋" pitchFamily="2" charset="-122"/>
              </a:defRPr>
            </a:lvl3pPr>
            <a:lvl4pPr marL="1600200" indent="-228600" eaLnBrk="0" hangingPunct="0">
              <a:defRPr kumimoji="1">
                <a:solidFill>
                  <a:schemeClr val="tx1"/>
                </a:solidFill>
                <a:latin typeface="Times New Roman" pitchFamily="18" charset="0"/>
                <a:ea typeface="华文仿宋" pitchFamily="2" charset="-122"/>
              </a:defRPr>
            </a:lvl4pPr>
            <a:lvl5pPr marL="2057400" indent="-228600" eaLnBrk="0" hangingPunct="0">
              <a:defRPr kumimoji="1">
                <a:solidFill>
                  <a:schemeClr val="tx1"/>
                </a:solidFill>
                <a:latin typeface="Times New Roman" pitchFamily="18" charset="0"/>
                <a:ea typeface="华文仿宋" pitchFamily="2" charset="-122"/>
              </a:defRPr>
            </a:lvl5pPr>
            <a:lvl6pPr marL="2514600" indent="-228600" eaLnBrk="0" fontAlgn="base" hangingPunct="0">
              <a:spcBef>
                <a:spcPct val="20000"/>
              </a:spcBef>
              <a:spcAft>
                <a:spcPct val="0"/>
              </a:spcAft>
              <a:defRPr kumimoji="1">
                <a:solidFill>
                  <a:schemeClr val="tx1"/>
                </a:solidFill>
                <a:latin typeface="Times New Roman" pitchFamily="18" charset="0"/>
                <a:ea typeface="华文仿宋" pitchFamily="2" charset="-122"/>
              </a:defRPr>
            </a:lvl6pPr>
            <a:lvl7pPr marL="2971800" indent="-228600" eaLnBrk="0" fontAlgn="base" hangingPunct="0">
              <a:spcBef>
                <a:spcPct val="20000"/>
              </a:spcBef>
              <a:spcAft>
                <a:spcPct val="0"/>
              </a:spcAft>
              <a:defRPr kumimoji="1">
                <a:solidFill>
                  <a:schemeClr val="tx1"/>
                </a:solidFill>
                <a:latin typeface="Times New Roman" pitchFamily="18" charset="0"/>
                <a:ea typeface="华文仿宋" pitchFamily="2" charset="-122"/>
              </a:defRPr>
            </a:lvl7pPr>
            <a:lvl8pPr marL="3429000" indent="-228600" eaLnBrk="0" fontAlgn="base" hangingPunct="0">
              <a:spcBef>
                <a:spcPct val="20000"/>
              </a:spcBef>
              <a:spcAft>
                <a:spcPct val="0"/>
              </a:spcAft>
              <a:defRPr kumimoji="1">
                <a:solidFill>
                  <a:schemeClr val="tx1"/>
                </a:solidFill>
                <a:latin typeface="Times New Roman" pitchFamily="18" charset="0"/>
                <a:ea typeface="华文仿宋" pitchFamily="2" charset="-122"/>
              </a:defRPr>
            </a:lvl8pPr>
            <a:lvl9pPr marL="3886200" indent="-228600" eaLnBrk="0" fontAlgn="base" hangingPunct="0">
              <a:spcBef>
                <a:spcPct val="20000"/>
              </a:spcBef>
              <a:spcAft>
                <a:spcPct val="0"/>
              </a:spcAft>
              <a:defRPr kumimoji="1">
                <a:solidFill>
                  <a:schemeClr val="tx1"/>
                </a:solidFill>
                <a:latin typeface="Times New Roman" pitchFamily="18" charset="0"/>
                <a:ea typeface="华文仿宋" pitchFamily="2" charset="-122"/>
              </a:defRPr>
            </a:lvl9pPr>
          </a:lstStyle>
          <a:p>
            <a:pPr eaLnBrk="1" hangingPunct="1">
              <a:lnSpc>
                <a:spcPct val="150000"/>
              </a:lnSpc>
              <a:buFont typeface="Wingdings" pitchFamily="2" charset="2"/>
              <a:buChar char="Ø"/>
            </a:pPr>
            <a:r>
              <a:rPr kumimoji="0" lang="zh-CN" altLang="en-US" sz="2000" dirty="0">
                <a:solidFill>
                  <a:srgbClr val="0000FF"/>
                </a:solidFill>
                <a:ea typeface="楷体" panose="02010609060101010101" pitchFamily="49" charset="-122"/>
                <a:cs typeface="Times New Roman" panose="02020603050405020304" pitchFamily="18" charset="0"/>
              </a:rPr>
              <a:t>可用</a:t>
            </a:r>
            <a:r>
              <a:rPr kumimoji="0" lang="en-US" altLang="zh-CN" sz="2000" baseline="30000" dirty="0">
                <a:solidFill>
                  <a:srgbClr val="0000FF"/>
                </a:solidFill>
                <a:ea typeface="楷体" panose="02010609060101010101" pitchFamily="49" charset="-122"/>
                <a:cs typeface="Times New Roman" panose="02020603050405020304" pitchFamily="18" charset="0"/>
              </a:rPr>
              <a:t>24</a:t>
            </a:r>
            <a:r>
              <a:rPr kumimoji="0" lang="en-US" altLang="zh-CN" sz="2000" dirty="0">
                <a:solidFill>
                  <a:srgbClr val="0000FF"/>
                </a:solidFill>
                <a:ea typeface="楷体" panose="02010609060101010101" pitchFamily="49" charset="-122"/>
                <a:cs typeface="Times New Roman" panose="02020603050405020304" pitchFamily="18" charset="0"/>
              </a:rPr>
              <a:t>Na</a:t>
            </a:r>
            <a:r>
              <a:rPr kumimoji="0" lang="zh-CN" altLang="en-US" sz="2000" dirty="0">
                <a:solidFill>
                  <a:srgbClr val="0000FF"/>
                </a:solidFill>
                <a:ea typeface="楷体" panose="02010609060101010101" pitchFamily="49" charset="-122"/>
                <a:cs typeface="Times New Roman" panose="02020603050405020304" pitchFamily="18" charset="0"/>
              </a:rPr>
              <a:t>放出的</a:t>
            </a:r>
            <a:r>
              <a:rPr kumimoji="0" lang="en-US" altLang="zh-CN" sz="2000" dirty="0">
                <a:solidFill>
                  <a:srgbClr val="0000FF"/>
                </a:solidFill>
                <a:ea typeface="楷体" panose="02010609060101010101" pitchFamily="49" charset="-122"/>
                <a:cs typeface="Times New Roman" panose="02020603050405020304" pitchFamily="18" charset="0"/>
              </a:rPr>
              <a:t>2.74MeVγ</a:t>
            </a:r>
            <a:r>
              <a:rPr kumimoji="0" lang="zh-CN" altLang="en-US" sz="2000" dirty="0">
                <a:solidFill>
                  <a:srgbClr val="0000FF"/>
                </a:solidFill>
                <a:ea typeface="楷体" panose="02010609060101010101" pitchFamily="49" charset="-122"/>
                <a:cs typeface="Times New Roman" panose="02020603050405020304" pitchFamily="18" charset="0"/>
              </a:rPr>
              <a:t>射线，与</a:t>
            </a:r>
            <a:r>
              <a:rPr kumimoji="0" lang="en-US" altLang="zh-CN" sz="2000" baseline="30000" dirty="0">
                <a:solidFill>
                  <a:srgbClr val="0000FF"/>
                </a:solidFill>
                <a:ea typeface="楷体" panose="02010609060101010101" pitchFamily="49" charset="-122"/>
                <a:cs typeface="Times New Roman" panose="02020603050405020304" pitchFamily="18" charset="0"/>
              </a:rPr>
              <a:t>9</a:t>
            </a:r>
            <a:r>
              <a:rPr kumimoji="0" lang="en-US" altLang="zh-CN" sz="2000" dirty="0">
                <a:solidFill>
                  <a:srgbClr val="0000FF"/>
                </a:solidFill>
                <a:ea typeface="楷体" panose="02010609060101010101" pitchFamily="49" charset="-122"/>
                <a:cs typeface="Times New Roman" panose="02020603050405020304" pitchFamily="18" charset="0"/>
              </a:rPr>
              <a:t>Be</a:t>
            </a:r>
            <a:r>
              <a:rPr kumimoji="0" lang="zh-CN" altLang="en-US" sz="2000" dirty="0">
                <a:solidFill>
                  <a:srgbClr val="0000FF"/>
                </a:solidFill>
                <a:ea typeface="楷体" panose="02010609060101010101" pitchFamily="49" charset="-122"/>
                <a:cs typeface="Times New Roman" panose="02020603050405020304" pitchFamily="18" charset="0"/>
              </a:rPr>
              <a:t>反应得到中子，</a:t>
            </a:r>
            <a:r>
              <a:rPr kumimoji="0" lang="en-US" altLang="zh-CN" sz="2000" baseline="30000" dirty="0">
                <a:solidFill>
                  <a:srgbClr val="0000FF"/>
                </a:solidFill>
                <a:ea typeface="楷体" panose="02010609060101010101" pitchFamily="49" charset="-122"/>
                <a:cs typeface="Times New Roman" panose="02020603050405020304" pitchFamily="18" charset="0"/>
              </a:rPr>
              <a:t>24</a:t>
            </a:r>
            <a:r>
              <a:rPr kumimoji="0" lang="en-US" altLang="zh-CN" sz="2000" dirty="0">
                <a:solidFill>
                  <a:srgbClr val="0000FF"/>
                </a:solidFill>
                <a:ea typeface="楷体" panose="02010609060101010101" pitchFamily="49" charset="-122"/>
                <a:cs typeface="Times New Roman" panose="02020603050405020304" pitchFamily="18" charset="0"/>
              </a:rPr>
              <a:t>Na-</a:t>
            </a:r>
            <a:r>
              <a:rPr kumimoji="0" lang="en-US" altLang="zh-CN" sz="2000" baseline="30000" dirty="0">
                <a:solidFill>
                  <a:srgbClr val="0000FF"/>
                </a:solidFill>
                <a:ea typeface="楷体" panose="02010609060101010101" pitchFamily="49" charset="-122"/>
                <a:cs typeface="Times New Roman" panose="02020603050405020304" pitchFamily="18" charset="0"/>
              </a:rPr>
              <a:t>9</a:t>
            </a:r>
            <a:r>
              <a:rPr kumimoji="0" lang="en-US" altLang="zh-CN" sz="2000" dirty="0">
                <a:solidFill>
                  <a:srgbClr val="0000FF"/>
                </a:solidFill>
                <a:ea typeface="楷体" panose="02010609060101010101" pitchFamily="49" charset="-122"/>
                <a:cs typeface="Times New Roman" panose="02020603050405020304" pitchFamily="18" charset="0"/>
              </a:rPr>
              <a:t>Be</a:t>
            </a:r>
            <a:r>
              <a:rPr kumimoji="0" lang="zh-CN" altLang="en-US" sz="2000" dirty="0">
                <a:solidFill>
                  <a:srgbClr val="0000FF"/>
                </a:solidFill>
                <a:ea typeface="楷体" panose="02010609060101010101" pitchFamily="49" charset="-122"/>
                <a:cs typeface="Times New Roman" panose="02020603050405020304" pitchFamily="18" charset="0"/>
              </a:rPr>
              <a:t>：</a:t>
            </a:r>
          </a:p>
          <a:p>
            <a:pPr marL="800100" lvl="1" indent="-342900" eaLnBrk="1" hangingPunct="1">
              <a:lnSpc>
                <a:spcPct val="150000"/>
              </a:lnSpc>
              <a:spcBef>
                <a:spcPts val="600"/>
              </a:spcBef>
              <a:spcAft>
                <a:spcPts val="600"/>
              </a:spcAft>
              <a:buFont typeface="Arial" panose="020B0604020202020204" pitchFamily="34" charset="0"/>
              <a:buChar char="•"/>
            </a:pPr>
            <a:r>
              <a:rPr kumimoji="0" lang="zh-CN" altLang="en-US" sz="2000" dirty="0">
                <a:solidFill>
                  <a:srgbClr val="0000FF"/>
                </a:solidFill>
                <a:ea typeface="楷体" panose="02010609060101010101" pitchFamily="49" charset="-122"/>
                <a:cs typeface="Times New Roman" panose="02020603050405020304" pitchFamily="18" charset="0"/>
              </a:rPr>
              <a:t>中子能量：</a:t>
            </a:r>
            <a:r>
              <a:rPr kumimoji="0" lang="en-US" altLang="zh-CN" sz="2000" dirty="0">
                <a:solidFill>
                  <a:srgbClr val="0000FF"/>
                </a:solidFill>
                <a:ea typeface="楷体" panose="02010609060101010101" pitchFamily="49" charset="-122"/>
                <a:cs typeface="Times New Roman" panose="02020603050405020304" pitchFamily="18" charset="0"/>
              </a:rPr>
              <a:t>0.95MeV</a:t>
            </a:r>
          </a:p>
          <a:p>
            <a:pPr marL="800100" lvl="1" indent="-342900" eaLnBrk="1" hangingPunct="1">
              <a:lnSpc>
                <a:spcPct val="150000"/>
              </a:lnSpc>
              <a:spcBef>
                <a:spcPts val="600"/>
              </a:spcBef>
              <a:spcAft>
                <a:spcPts val="600"/>
              </a:spcAft>
              <a:buFont typeface="Arial" panose="020B0604020202020204" pitchFamily="34" charset="0"/>
              <a:buChar char="•"/>
            </a:pPr>
            <a:r>
              <a:rPr kumimoji="0" lang="zh-CN" altLang="en-US" sz="2000" dirty="0">
                <a:solidFill>
                  <a:srgbClr val="0000FF"/>
                </a:solidFill>
                <a:ea typeface="楷体" panose="02010609060101010101" pitchFamily="49" charset="-122"/>
                <a:cs typeface="Times New Roman" panose="02020603050405020304" pitchFamily="18" charset="0"/>
              </a:rPr>
              <a:t>半衰期：</a:t>
            </a:r>
            <a:r>
              <a:rPr kumimoji="0" lang="en-US" altLang="zh-CN" sz="2000" dirty="0">
                <a:solidFill>
                  <a:srgbClr val="0000FF"/>
                </a:solidFill>
                <a:ea typeface="楷体" panose="02010609060101010101" pitchFamily="49" charset="-122"/>
                <a:cs typeface="Times New Roman" panose="02020603050405020304" pitchFamily="18" charset="0"/>
              </a:rPr>
              <a:t>15</a:t>
            </a:r>
            <a:r>
              <a:rPr kumimoji="0" lang="zh-CN" altLang="en-US" sz="2000" dirty="0">
                <a:solidFill>
                  <a:srgbClr val="0000FF"/>
                </a:solidFill>
                <a:ea typeface="楷体" panose="02010609060101010101" pitchFamily="49" charset="-122"/>
                <a:cs typeface="Times New Roman" panose="02020603050405020304" pitchFamily="18" charset="0"/>
              </a:rPr>
              <a:t>小时</a:t>
            </a:r>
          </a:p>
        </p:txBody>
      </p:sp>
      <p:sp>
        <p:nvSpPr>
          <p:cNvPr id="25" name="Text Box 7">
            <a:extLst>
              <a:ext uri="{FF2B5EF4-FFF2-40B4-BE49-F238E27FC236}">
                <a16:creationId xmlns:a16="http://schemas.microsoft.com/office/drawing/2014/main" id="{9F51B1FF-DD6C-489F-93E3-D8B5F30421D8}"/>
              </a:ext>
            </a:extLst>
          </p:cNvPr>
          <p:cNvSpPr txBox="1">
            <a:spLocks noChangeArrowheads="1"/>
          </p:cNvSpPr>
          <p:nvPr/>
        </p:nvSpPr>
        <p:spPr bwMode="auto">
          <a:xfrm>
            <a:off x="3136734" y="2824581"/>
            <a:ext cx="4873699" cy="784830"/>
          </a:xfrm>
          <a:prstGeom prst="rect">
            <a:avLst/>
          </a:prstGeom>
          <a:solidFill>
            <a:schemeClr val="bg1"/>
          </a:solidFill>
          <a:ln w="38100" cmpd="dbl">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kumimoji="1">
                <a:solidFill>
                  <a:schemeClr val="tx1"/>
                </a:solidFill>
                <a:latin typeface="Times New Roman" pitchFamily="18" charset="0"/>
                <a:ea typeface="华文仿宋" pitchFamily="2" charset="-122"/>
              </a:defRPr>
            </a:lvl1pPr>
            <a:lvl2pPr marL="742950" indent="-285750" eaLnBrk="0" hangingPunct="0">
              <a:defRPr kumimoji="1">
                <a:solidFill>
                  <a:schemeClr val="tx1"/>
                </a:solidFill>
                <a:latin typeface="Times New Roman" pitchFamily="18" charset="0"/>
                <a:ea typeface="华文仿宋" pitchFamily="2" charset="-122"/>
              </a:defRPr>
            </a:lvl2pPr>
            <a:lvl3pPr marL="1143000" indent="-228600" eaLnBrk="0" hangingPunct="0">
              <a:defRPr kumimoji="1">
                <a:solidFill>
                  <a:schemeClr val="tx1"/>
                </a:solidFill>
                <a:latin typeface="Times New Roman" pitchFamily="18" charset="0"/>
                <a:ea typeface="华文仿宋" pitchFamily="2" charset="-122"/>
              </a:defRPr>
            </a:lvl3pPr>
            <a:lvl4pPr marL="1600200" indent="-228600" eaLnBrk="0" hangingPunct="0">
              <a:defRPr kumimoji="1">
                <a:solidFill>
                  <a:schemeClr val="tx1"/>
                </a:solidFill>
                <a:latin typeface="Times New Roman" pitchFamily="18" charset="0"/>
                <a:ea typeface="华文仿宋" pitchFamily="2" charset="-122"/>
              </a:defRPr>
            </a:lvl4pPr>
            <a:lvl5pPr marL="2057400" indent="-228600" eaLnBrk="0" hangingPunct="0">
              <a:defRPr kumimoji="1">
                <a:solidFill>
                  <a:schemeClr val="tx1"/>
                </a:solidFill>
                <a:latin typeface="Times New Roman" pitchFamily="18" charset="0"/>
                <a:ea typeface="华文仿宋" pitchFamily="2" charset="-122"/>
              </a:defRPr>
            </a:lvl5pPr>
            <a:lvl6pPr marL="2514600" indent="-228600" eaLnBrk="0" fontAlgn="base" hangingPunct="0">
              <a:spcBef>
                <a:spcPct val="20000"/>
              </a:spcBef>
              <a:spcAft>
                <a:spcPct val="0"/>
              </a:spcAft>
              <a:defRPr kumimoji="1">
                <a:solidFill>
                  <a:schemeClr val="tx1"/>
                </a:solidFill>
                <a:latin typeface="Times New Roman" pitchFamily="18" charset="0"/>
                <a:ea typeface="华文仿宋" pitchFamily="2" charset="-122"/>
              </a:defRPr>
            </a:lvl6pPr>
            <a:lvl7pPr marL="2971800" indent="-228600" eaLnBrk="0" fontAlgn="base" hangingPunct="0">
              <a:spcBef>
                <a:spcPct val="20000"/>
              </a:spcBef>
              <a:spcAft>
                <a:spcPct val="0"/>
              </a:spcAft>
              <a:defRPr kumimoji="1">
                <a:solidFill>
                  <a:schemeClr val="tx1"/>
                </a:solidFill>
                <a:latin typeface="Times New Roman" pitchFamily="18" charset="0"/>
                <a:ea typeface="华文仿宋" pitchFamily="2" charset="-122"/>
              </a:defRPr>
            </a:lvl7pPr>
            <a:lvl8pPr marL="3429000" indent="-228600" eaLnBrk="0" fontAlgn="base" hangingPunct="0">
              <a:spcBef>
                <a:spcPct val="20000"/>
              </a:spcBef>
              <a:spcAft>
                <a:spcPct val="0"/>
              </a:spcAft>
              <a:defRPr kumimoji="1">
                <a:solidFill>
                  <a:schemeClr val="tx1"/>
                </a:solidFill>
                <a:latin typeface="Times New Roman" pitchFamily="18" charset="0"/>
                <a:ea typeface="华文仿宋" pitchFamily="2" charset="-122"/>
              </a:defRPr>
            </a:lvl8pPr>
            <a:lvl9pPr marL="3886200" indent="-228600" eaLnBrk="0" fontAlgn="base" hangingPunct="0">
              <a:spcBef>
                <a:spcPct val="20000"/>
              </a:spcBef>
              <a:spcAft>
                <a:spcPct val="0"/>
              </a:spcAft>
              <a:defRPr kumimoji="1">
                <a:solidFill>
                  <a:schemeClr val="tx1"/>
                </a:solidFill>
                <a:latin typeface="Times New Roman" pitchFamily="18" charset="0"/>
                <a:ea typeface="华文仿宋" pitchFamily="2" charset="-122"/>
              </a:defRPr>
            </a:lvl9pPr>
          </a:lstStyle>
          <a:p>
            <a:pPr eaLnBrk="1" hangingPunct="1">
              <a:spcBef>
                <a:spcPct val="0"/>
              </a:spcBef>
              <a:spcAft>
                <a:spcPts val="600"/>
              </a:spcAft>
              <a:buClr>
                <a:srgbClr val="00CC00"/>
              </a:buClr>
              <a:buFont typeface="Wingdings" pitchFamily="2" charset="2"/>
              <a:buChar char="ü"/>
            </a:pPr>
            <a:r>
              <a:rPr kumimoji="0" lang="zh-CN" altLang="en-US" sz="2000" dirty="0">
                <a:solidFill>
                  <a:srgbClr val="0000FF"/>
                </a:solidFill>
                <a:latin typeface="楷体" panose="02010609060101010101" pitchFamily="49" charset="-122"/>
                <a:ea typeface="楷体" panose="02010609060101010101" pitchFamily="49" charset="-122"/>
              </a:rPr>
              <a:t>中子能量单一</a:t>
            </a:r>
          </a:p>
          <a:p>
            <a:pPr eaLnBrk="1" hangingPunct="1">
              <a:spcBef>
                <a:spcPct val="0"/>
              </a:spcBef>
              <a:spcAft>
                <a:spcPts val="600"/>
              </a:spcAft>
              <a:buClr>
                <a:srgbClr val="FF0000"/>
              </a:buClr>
              <a:buFont typeface="Wingdings" pitchFamily="2" charset="2"/>
              <a:buChar char="û"/>
            </a:pPr>
            <a:r>
              <a:rPr kumimoji="0" lang="zh-CN" altLang="en-US" sz="2000" dirty="0">
                <a:solidFill>
                  <a:srgbClr val="FF0000"/>
                </a:solidFill>
                <a:latin typeface="楷体" panose="02010609060101010101" pitchFamily="49" charset="-122"/>
                <a:ea typeface="楷体" panose="02010609060101010101" pitchFamily="49" charset="-122"/>
              </a:rPr>
              <a:t>中子能量比较低、中子产额低、寿命短</a:t>
            </a:r>
          </a:p>
        </p:txBody>
      </p:sp>
      <p:grpSp>
        <p:nvGrpSpPr>
          <p:cNvPr id="6" name="组合 5">
            <a:extLst>
              <a:ext uri="{FF2B5EF4-FFF2-40B4-BE49-F238E27FC236}">
                <a16:creationId xmlns:a16="http://schemas.microsoft.com/office/drawing/2014/main" id="{EEADD810-2123-4250-ADD2-30E678DEE043}"/>
              </a:ext>
            </a:extLst>
          </p:cNvPr>
          <p:cNvGrpSpPr/>
          <p:nvPr/>
        </p:nvGrpSpPr>
        <p:grpSpPr>
          <a:xfrm>
            <a:off x="-140634" y="613970"/>
            <a:ext cx="9458804" cy="6247352"/>
            <a:chOff x="-140634" y="613970"/>
            <a:chExt cx="9458804" cy="6247352"/>
          </a:xfrm>
        </p:grpSpPr>
        <p:graphicFrame>
          <p:nvGraphicFramePr>
            <p:cNvPr id="23" name="Object 5">
              <a:extLst>
                <a:ext uri="{FF2B5EF4-FFF2-40B4-BE49-F238E27FC236}">
                  <a16:creationId xmlns:a16="http://schemas.microsoft.com/office/drawing/2014/main" id="{89A21309-772B-4986-A124-9A6C637A1EA7}"/>
                </a:ext>
              </a:extLst>
            </p:cNvPr>
            <p:cNvGraphicFramePr>
              <a:graphicFrameLocks noChangeAspect="1"/>
            </p:cNvGraphicFramePr>
            <p:nvPr>
              <p:extLst>
                <p:ext uri="{D42A27DB-BD31-4B8C-83A1-F6EECF244321}">
                  <p14:modId xmlns:p14="http://schemas.microsoft.com/office/powerpoint/2010/main" val="254184891"/>
                </p:ext>
              </p:extLst>
            </p:nvPr>
          </p:nvGraphicFramePr>
          <p:xfrm>
            <a:off x="117676" y="1145629"/>
            <a:ext cx="4194175" cy="531813"/>
          </p:xfrm>
          <a:graphic>
            <a:graphicData uri="http://schemas.openxmlformats.org/presentationml/2006/ole">
              <mc:AlternateContent xmlns:mc="http://schemas.openxmlformats.org/markup-compatibility/2006">
                <mc:Choice xmlns:v="urn:schemas-microsoft-com:vml" Requires="v">
                  <p:oleObj spid="_x0000_s449908" name="Equation" r:id="rId3" imgW="1803240" imgH="228600" progId="Equation.DSMT4">
                    <p:embed/>
                  </p:oleObj>
                </mc:Choice>
                <mc:Fallback>
                  <p:oleObj name="Equation" r:id="rId3" imgW="1803240" imgH="228600" progId="Equation.DSMT4">
                    <p:embed/>
                    <p:pic>
                      <p:nvPicPr>
                        <p:cNvPr id="21" name="Object 5"/>
                        <p:cNvPicPr>
                          <a:picLocks noChangeAspect="1" noChangeArrowheads="1"/>
                        </p:cNvPicPr>
                        <p:nvPr/>
                      </p:nvPicPr>
                      <p:blipFill>
                        <a:blip r:embed="rId4"/>
                        <a:srcRect/>
                        <a:stretch>
                          <a:fillRect/>
                        </a:stretch>
                      </p:blipFill>
                      <p:spPr bwMode="auto">
                        <a:xfrm>
                          <a:off x="117676" y="1145629"/>
                          <a:ext cx="4194175" cy="531813"/>
                        </a:xfrm>
                        <a:prstGeom prst="rect">
                          <a:avLst/>
                        </a:prstGeom>
                        <a:noFill/>
                        <a:ln w="9525">
                          <a:solidFill>
                            <a:srgbClr val="FF6600"/>
                          </a:solidFill>
                          <a:miter lim="800000"/>
                          <a:headEnd/>
                          <a:tailEnd/>
                        </a:ln>
                        <a:effectLst/>
                        <a:extLst>
                          <a:ext uri="{909E8E84-426E-40DD-AFC4-6F175D3DCCD1}">
                            <a14:hiddenFill xmlns:a14="http://schemas.microsoft.com/office/drawing/2010/main">
                              <a:solidFill>
                                <a:schemeClr val="bg2"/>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4" name="Object 6">
              <a:extLst>
                <a:ext uri="{FF2B5EF4-FFF2-40B4-BE49-F238E27FC236}">
                  <a16:creationId xmlns:a16="http://schemas.microsoft.com/office/drawing/2014/main" id="{E2FD7DD3-3951-4272-BF4A-E04210CF06BE}"/>
                </a:ext>
              </a:extLst>
            </p:cNvPr>
            <p:cNvGraphicFramePr>
              <a:graphicFrameLocks noChangeAspect="1"/>
            </p:cNvGraphicFramePr>
            <p:nvPr>
              <p:extLst>
                <p:ext uri="{D42A27DB-BD31-4B8C-83A1-F6EECF244321}">
                  <p14:modId xmlns:p14="http://schemas.microsoft.com/office/powerpoint/2010/main" val="2522704773"/>
                </p:ext>
              </p:extLst>
            </p:nvPr>
          </p:nvGraphicFramePr>
          <p:xfrm>
            <a:off x="4437217" y="1144210"/>
            <a:ext cx="4251325" cy="531813"/>
          </p:xfrm>
          <a:graphic>
            <a:graphicData uri="http://schemas.openxmlformats.org/presentationml/2006/ole">
              <mc:AlternateContent xmlns:mc="http://schemas.openxmlformats.org/markup-compatibility/2006">
                <mc:Choice xmlns:v="urn:schemas-microsoft-com:vml" Requires="v">
                  <p:oleObj spid="_x0000_s449909" name="Equation" r:id="rId5" imgW="1828800" imgH="228600" progId="Equation.DSMT4">
                    <p:embed/>
                  </p:oleObj>
                </mc:Choice>
                <mc:Fallback>
                  <p:oleObj name="Equation" r:id="rId5" imgW="1828800" imgH="228600" progId="Equation.DSMT4">
                    <p:embed/>
                    <p:pic>
                      <p:nvPicPr>
                        <p:cNvPr id="22" name="Object 6"/>
                        <p:cNvPicPr>
                          <a:picLocks noChangeAspect="1" noChangeArrowheads="1"/>
                        </p:cNvPicPr>
                        <p:nvPr/>
                      </p:nvPicPr>
                      <p:blipFill>
                        <a:blip r:embed="rId6"/>
                        <a:srcRect/>
                        <a:stretch>
                          <a:fillRect/>
                        </a:stretch>
                      </p:blipFill>
                      <p:spPr bwMode="auto">
                        <a:xfrm>
                          <a:off x="4437217" y="1144210"/>
                          <a:ext cx="4251325" cy="531813"/>
                        </a:xfrm>
                        <a:prstGeom prst="rect">
                          <a:avLst/>
                        </a:prstGeom>
                        <a:noFill/>
                        <a:ln w="9525">
                          <a:solidFill>
                            <a:srgbClr val="FF6600"/>
                          </a:solidFill>
                          <a:miter lim="800000"/>
                          <a:headEnd/>
                          <a:tailEnd/>
                        </a:ln>
                        <a:effectLst/>
                        <a:extLst>
                          <a:ext uri="{909E8E84-426E-40DD-AFC4-6F175D3DCCD1}">
                            <a14:hiddenFill xmlns:a14="http://schemas.microsoft.com/office/drawing/2010/main">
                              <a:solidFill>
                                <a:schemeClr val="bg2"/>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6" name="对象 25">
              <a:extLst>
                <a:ext uri="{FF2B5EF4-FFF2-40B4-BE49-F238E27FC236}">
                  <a16:creationId xmlns:a16="http://schemas.microsoft.com/office/drawing/2014/main" id="{7613DEAA-1BAC-4163-8F3D-54C90D6813D9}"/>
                </a:ext>
              </a:extLst>
            </p:cNvPr>
            <p:cNvGraphicFramePr>
              <a:graphicFrameLocks noChangeAspect="1"/>
            </p:cNvGraphicFramePr>
            <p:nvPr>
              <p:extLst>
                <p:ext uri="{D42A27DB-BD31-4B8C-83A1-F6EECF244321}">
                  <p14:modId xmlns:p14="http://schemas.microsoft.com/office/powerpoint/2010/main" val="3173699388"/>
                </p:ext>
              </p:extLst>
            </p:nvPr>
          </p:nvGraphicFramePr>
          <p:xfrm>
            <a:off x="-140634" y="3730254"/>
            <a:ext cx="4060060" cy="3104650"/>
          </p:xfrm>
          <a:graphic>
            <a:graphicData uri="http://schemas.openxmlformats.org/presentationml/2006/ole">
              <mc:AlternateContent xmlns:mc="http://schemas.openxmlformats.org/markup-compatibility/2006">
                <mc:Choice xmlns:v="urn:schemas-microsoft-com:vml" Requires="v">
                  <p:oleObj spid="_x0000_s449910" name="Graph" r:id="rId7" imgW="3729960" imgH="2853360" progId="Origin50.Graph">
                    <p:embed/>
                  </p:oleObj>
                </mc:Choice>
                <mc:Fallback>
                  <p:oleObj name="Graph" r:id="rId7" imgW="3729960" imgH="2853360" progId="Origin50.Graph">
                    <p:embed/>
                    <p:pic>
                      <p:nvPicPr>
                        <p:cNvPr id="24" name="对象 23"/>
                        <p:cNvPicPr/>
                        <p:nvPr/>
                      </p:nvPicPr>
                      <p:blipFill>
                        <a:blip r:embed="rId8"/>
                        <a:stretch>
                          <a:fillRect/>
                        </a:stretch>
                      </p:blipFill>
                      <p:spPr>
                        <a:xfrm>
                          <a:off x="-140634" y="3730254"/>
                          <a:ext cx="4060060" cy="3104650"/>
                        </a:xfrm>
                        <a:prstGeom prst="rect">
                          <a:avLst/>
                        </a:prstGeom>
                      </p:spPr>
                    </p:pic>
                  </p:oleObj>
                </mc:Fallback>
              </mc:AlternateContent>
            </a:graphicData>
          </a:graphic>
        </p:graphicFrame>
        <p:graphicFrame>
          <p:nvGraphicFramePr>
            <p:cNvPr id="28" name="对象 27">
              <a:extLst>
                <a:ext uri="{FF2B5EF4-FFF2-40B4-BE49-F238E27FC236}">
                  <a16:creationId xmlns:a16="http://schemas.microsoft.com/office/drawing/2014/main" id="{B1D5C831-B231-4984-AAC7-135C40C5AFB2}"/>
                </a:ext>
              </a:extLst>
            </p:cNvPr>
            <p:cNvGraphicFramePr>
              <a:graphicFrameLocks noChangeAspect="1"/>
            </p:cNvGraphicFramePr>
            <p:nvPr>
              <p:extLst>
                <p:ext uri="{D42A27DB-BD31-4B8C-83A1-F6EECF244321}">
                  <p14:modId xmlns:p14="http://schemas.microsoft.com/office/powerpoint/2010/main" val="143630432"/>
                </p:ext>
              </p:extLst>
            </p:nvPr>
          </p:nvGraphicFramePr>
          <p:xfrm>
            <a:off x="3553312" y="3771594"/>
            <a:ext cx="4040544" cy="3089728"/>
          </p:xfrm>
          <a:graphic>
            <a:graphicData uri="http://schemas.openxmlformats.org/presentationml/2006/ole">
              <mc:AlternateContent xmlns:mc="http://schemas.openxmlformats.org/markup-compatibility/2006">
                <mc:Choice xmlns:v="urn:schemas-microsoft-com:vml" Requires="v">
                  <p:oleObj spid="_x0000_s449911" name="Graph" r:id="rId9" imgW="3729960" imgH="2853360" progId="Origin50.Graph">
                    <p:embed/>
                  </p:oleObj>
                </mc:Choice>
                <mc:Fallback>
                  <p:oleObj name="Graph" r:id="rId9" imgW="3729960" imgH="2853360" progId="Origin50.Graph">
                    <p:embed/>
                    <p:pic>
                      <p:nvPicPr>
                        <p:cNvPr id="26" name="对象 25"/>
                        <p:cNvPicPr/>
                        <p:nvPr/>
                      </p:nvPicPr>
                      <p:blipFill>
                        <a:blip r:embed="rId10"/>
                        <a:stretch>
                          <a:fillRect/>
                        </a:stretch>
                      </p:blipFill>
                      <p:spPr>
                        <a:xfrm>
                          <a:off x="3553312" y="3771594"/>
                          <a:ext cx="4040544" cy="3089728"/>
                        </a:xfrm>
                        <a:prstGeom prst="rect">
                          <a:avLst/>
                        </a:prstGeom>
                      </p:spPr>
                    </p:pic>
                  </p:oleObj>
                </mc:Fallback>
              </mc:AlternateContent>
            </a:graphicData>
          </a:graphic>
        </p:graphicFrame>
        <p:sp>
          <p:nvSpPr>
            <p:cNvPr id="15" name="文本框 14">
              <a:extLst>
                <a:ext uri="{FF2B5EF4-FFF2-40B4-BE49-F238E27FC236}">
                  <a16:creationId xmlns:a16="http://schemas.microsoft.com/office/drawing/2014/main" id="{DDD60FF5-5591-4542-92E9-8C42A5DED20D}"/>
                </a:ext>
              </a:extLst>
            </p:cNvPr>
            <p:cNvSpPr txBox="1"/>
            <p:nvPr/>
          </p:nvSpPr>
          <p:spPr>
            <a:xfrm>
              <a:off x="91113" y="613970"/>
              <a:ext cx="9227057" cy="400110"/>
            </a:xfrm>
            <a:custGeom>
              <a:avLst/>
              <a:gdLst>
                <a:gd name="connsiteX0" fmla="*/ 0 w 9227057"/>
                <a:gd name="connsiteY0" fmla="*/ 0 h 400110"/>
                <a:gd name="connsiteX1" fmla="*/ 484420 w 9227057"/>
                <a:gd name="connsiteY1" fmla="*/ 0 h 400110"/>
                <a:gd name="connsiteX2" fmla="*/ 1245653 w 9227057"/>
                <a:gd name="connsiteY2" fmla="*/ 0 h 400110"/>
                <a:gd name="connsiteX3" fmla="*/ 2006885 w 9227057"/>
                <a:gd name="connsiteY3" fmla="*/ 0 h 400110"/>
                <a:gd name="connsiteX4" fmla="*/ 2583576 w 9227057"/>
                <a:gd name="connsiteY4" fmla="*/ 0 h 400110"/>
                <a:gd name="connsiteX5" fmla="*/ 3160267 w 9227057"/>
                <a:gd name="connsiteY5" fmla="*/ 0 h 400110"/>
                <a:gd name="connsiteX6" fmla="*/ 3829229 w 9227057"/>
                <a:gd name="connsiteY6" fmla="*/ 0 h 400110"/>
                <a:gd name="connsiteX7" fmla="*/ 4405920 w 9227057"/>
                <a:gd name="connsiteY7" fmla="*/ 0 h 400110"/>
                <a:gd name="connsiteX8" fmla="*/ 5167152 w 9227057"/>
                <a:gd name="connsiteY8" fmla="*/ 0 h 400110"/>
                <a:gd name="connsiteX9" fmla="*/ 5743843 w 9227057"/>
                <a:gd name="connsiteY9" fmla="*/ 0 h 400110"/>
                <a:gd name="connsiteX10" fmla="*/ 6135993 w 9227057"/>
                <a:gd name="connsiteY10" fmla="*/ 0 h 400110"/>
                <a:gd name="connsiteX11" fmla="*/ 6712684 w 9227057"/>
                <a:gd name="connsiteY11" fmla="*/ 0 h 400110"/>
                <a:gd name="connsiteX12" fmla="*/ 7104834 w 9227057"/>
                <a:gd name="connsiteY12" fmla="*/ 0 h 400110"/>
                <a:gd name="connsiteX13" fmla="*/ 7589254 w 9227057"/>
                <a:gd name="connsiteY13" fmla="*/ 0 h 400110"/>
                <a:gd name="connsiteX14" fmla="*/ 7981404 w 9227057"/>
                <a:gd name="connsiteY14" fmla="*/ 0 h 400110"/>
                <a:gd name="connsiteX15" fmla="*/ 9227057 w 9227057"/>
                <a:gd name="connsiteY15" fmla="*/ 0 h 400110"/>
                <a:gd name="connsiteX16" fmla="*/ 9227057 w 9227057"/>
                <a:gd name="connsiteY16" fmla="*/ 400110 h 400110"/>
                <a:gd name="connsiteX17" fmla="*/ 8465825 w 9227057"/>
                <a:gd name="connsiteY17" fmla="*/ 400110 h 400110"/>
                <a:gd name="connsiteX18" fmla="*/ 8165945 w 9227057"/>
                <a:gd name="connsiteY18" fmla="*/ 400110 h 400110"/>
                <a:gd name="connsiteX19" fmla="*/ 7496984 w 9227057"/>
                <a:gd name="connsiteY19" fmla="*/ 400110 h 400110"/>
                <a:gd name="connsiteX20" fmla="*/ 7197104 w 9227057"/>
                <a:gd name="connsiteY20" fmla="*/ 400110 h 400110"/>
                <a:gd name="connsiteX21" fmla="*/ 6804955 w 9227057"/>
                <a:gd name="connsiteY21" fmla="*/ 400110 h 400110"/>
                <a:gd name="connsiteX22" fmla="*/ 6228263 w 9227057"/>
                <a:gd name="connsiteY22" fmla="*/ 400110 h 400110"/>
                <a:gd name="connsiteX23" fmla="*/ 5559302 w 9227057"/>
                <a:gd name="connsiteY23" fmla="*/ 400110 h 400110"/>
                <a:gd name="connsiteX24" fmla="*/ 5074881 w 9227057"/>
                <a:gd name="connsiteY24" fmla="*/ 400110 h 400110"/>
                <a:gd name="connsiteX25" fmla="*/ 4313649 w 9227057"/>
                <a:gd name="connsiteY25" fmla="*/ 400110 h 400110"/>
                <a:gd name="connsiteX26" fmla="*/ 3829229 w 9227057"/>
                <a:gd name="connsiteY26" fmla="*/ 400110 h 400110"/>
                <a:gd name="connsiteX27" fmla="*/ 3344808 w 9227057"/>
                <a:gd name="connsiteY27" fmla="*/ 400110 h 400110"/>
                <a:gd name="connsiteX28" fmla="*/ 2675847 w 9227057"/>
                <a:gd name="connsiteY28" fmla="*/ 400110 h 400110"/>
                <a:gd name="connsiteX29" fmla="*/ 2375967 w 9227057"/>
                <a:gd name="connsiteY29" fmla="*/ 400110 h 400110"/>
                <a:gd name="connsiteX30" fmla="*/ 1891547 w 9227057"/>
                <a:gd name="connsiteY30" fmla="*/ 400110 h 400110"/>
                <a:gd name="connsiteX31" fmla="*/ 1314856 w 9227057"/>
                <a:gd name="connsiteY31" fmla="*/ 400110 h 400110"/>
                <a:gd name="connsiteX32" fmla="*/ 922706 w 9227057"/>
                <a:gd name="connsiteY32" fmla="*/ 400110 h 400110"/>
                <a:gd name="connsiteX33" fmla="*/ 0 w 9227057"/>
                <a:gd name="connsiteY33" fmla="*/ 400110 h 400110"/>
                <a:gd name="connsiteX34" fmla="*/ 0 w 9227057"/>
                <a:gd name="connsiteY34" fmla="*/ 0 h 40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9227057" h="400110" fill="none" extrusionOk="0">
                  <a:moveTo>
                    <a:pt x="0" y="0"/>
                  </a:moveTo>
                  <a:cubicBezTo>
                    <a:pt x="163118" y="-48357"/>
                    <a:pt x="269393" y="20935"/>
                    <a:pt x="484420" y="0"/>
                  </a:cubicBezTo>
                  <a:cubicBezTo>
                    <a:pt x="699447" y="-20935"/>
                    <a:pt x="1054088" y="27430"/>
                    <a:pt x="1245653" y="0"/>
                  </a:cubicBezTo>
                  <a:cubicBezTo>
                    <a:pt x="1437218" y="-27430"/>
                    <a:pt x="1763476" y="42443"/>
                    <a:pt x="2006885" y="0"/>
                  </a:cubicBezTo>
                  <a:cubicBezTo>
                    <a:pt x="2250294" y="-42443"/>
                    <a:pt x="2334094" y="6854"/>
                    <a:pt x="2583576" y="0"/>
                  </a:cubicBezTo>
                  <a:cubicBezTo>
                    <a:pt x="2833058" y="-6854"/>
                    <a:pt x="2881184" y="19866"/>
                    <a:pt x="3160267" y="0"/>
                  </a:cubicBezTo>
                  <a:cubicBezTo>
                    <a:pt x="3439350" y="-19866"/>
                    <a:pt x="3595358" y="28594"/>
                    <a:pt x="3829229" y="0"/>
                  </a:cubicBezTo>
                  <a:cubicBezTo>
                    <a:pt x="4063100" y="-28594"/>
                    <a:pt x="4246865" y="12866"/>
                    <a:pt x="4405920" y="0"/>
                  </a:cubicBezTo>
                  <a:cubicBezTo>
                    <a:pt x="4564975" y="-12866"/>
                    <a:pt x="4992990" y="72565"/>
                    <a:pt x="5167152" y="0"/>
                  </a:cubicBezTo>
                  <a:cubicBezTo>
                    <a:pt x="5341314" y="-72565"/>
                    <a:pt x="5541923" y="67089"/>
                    <a:pt x="5743843" y="0"/>
                  </a:cubicBezTo>
                  <a:cubicBezTo>
                    <a:pt x="5945763" y="-67089"/>
                    <a:pt x="6035404" y="29440"/>
                    <a:pt x="6135993" y="0"/>
                  </a:cubicBezTo>
                  <a:cubicBezTo>
                    <a:pt x="6236582" y="-29440"/>
                    <a:pt x="6517994" y="21547"/>
                    <a:pt x="6712684" y="0"/>
                  </a:cubicBezTo>
                  <a:cubicBezTo>
                    <a:pt x="6907374" y="-21547"/>
                    <a:pt x="6942132" y="14362"/>
                    <a:pt x="7104834" y="0"/>
                  </a:cubicBezTo>
                  <a:cubicBezTo>
                    <a:pt x="7267536" y="-14362"/>
                    <a:pt x="7469460" y="8034"/>
                    <a:pt x="7589254" y="0"/>
                  </a:cubicBezTo>
                  <a:cubicBezTo>
                    <a:pt x="7709048" y="-8034"/>
                    <a:pt x="7850561" y="38360"/>
                    <a:pt x="7981404" y="0"/>
                  </a:cubicBezTo>
                  <a:cubicBezTo>
                    <a:pt x="8112247" y="-38360"/>
                    <a:pt x="8639967" y="14816"/>
                    <a:pt x="9227057" y="0"/>
                  </a:cubicBezTo>
                  <a:cubicBezTo>
                    <a:pt x="9227674" y="83561"/>
                    <a:pt x="9188567" y="203815"/>
                    <a:pt x="9227057" y="400110"/>
                  </a:cubicBezTo>
                  <a:cubicBezTo>
                    <a:pt x="8963856" y="441357"/>
                    <a:pt x="8843335" y="393797"/>
                    <a:pt x="8465825" y="400110"/>
                  </a:cubicBezTo>
                  <a:cubicBezTo>
                    <a:pt x="8088315" y="406423"/>
                    <a:pt x="8273551" y="378492"/>
                    <a:pt x="8165945" y="400110"/>
                  </a:cubicBezTo>
                  <a:cubicBezTo>
                    <a:pt x="8058339" y="421728"/>
                    <a:pt x="7815871" y="357524"/>
                    <a:pt x="7496984" y="400110"/>
                  </a:cubicBezTo>
                  <a:cubicBezTo>
                    <a:pt x="7178097" y="442696"/>
                    <a:pt x="7345893" y="374628"/>
                    <a:pt x="7197104" y="400110"/>
                  </a:cubicBezTo>
                  <a:cubicBezTo>
                    <a:pt x="7048315" y="425592"/>
                    <a:pt x="6963237" y="397011"/>
                    <a:pt x="6804955" y="400110"/>
                  </a:cubicBezTo>
                  <a:cubicBezTo>
                    <a:pt x="6646673" y="403209"/>
                    <a:pt x="6472469" y="378133"/>
                    <a:pt x="6228263" y="400110"/>
                  </a:cubicBezTo>
                  <a:cubicBezTo>
                    <a:pt x="5984057" y="422087"/>
                    <a:pt x="5788766" y="372728"/>
                    <a:pt x="5559302" y="400110"/>
                  </a:cubicBezTo>
                  <a:cubicBezTo>
                    <a:pt x="5329838" y="427492"/>
                    <a:pt x="5313390" y="368493"/>
                    <a:pt x="5074881" y="400110"/>
                  </a:cubicBezTo>
                  <a:cubicBezTo>
                    <a:pt x="4836372" y="431727"/>
                    <a:pt x="4660777" y="341918"/>
                    <a:pt x="4313649" y="400110"/>
                  </a:cubicBezTo>
                  <a:cubicBezTo>
                    <a:pt x="3966521" y="458302"/>
                    <a:pt x="4057369" y="397941"/>
                    <a:pt x="3829229" y="400110"/>
                  </a:cubicBezTo>
                  <a:cubicBezTo>
                    <a:pt x="3601089" y="402279"/>
                    <a:pt x="3506856" y="393738"/>
                    <a:pt x="3344808" y="400110"/>
                  </a:cubicBezTo>
                  <a:cubicBezTo>
                    <a:pt x="3182760" y="406482"/>
                    <a:pt x="2989253" y="342564"/>
                    <a:pt x="2675847" y="400110"/>
                  </a:cubicBezTo>
                  <a:cubicBezTo>
                    <a:pt x="2362441" y="457656"/>
                    <a:pt x="2491578" y="394725"/>
                    <a:pt x="2375967" y="400110"/>
                  </a:cubicBezTo>
                  <a:cubicBezTo>
                    <a:pt x="2260356" y="405495"/>
                    <a:pt x="2047599" y="376125"/>
                    <a:pt x="1891547" y="400110"/>
                  </a:cubicBezTo>
                  <a:cubicBezTo>
                    <a:pt x="1735495" y="424095"/>
                    <a:pt x="1523844" y="386694"/>
                    <a:pt x="1314856" y="400110"/>
                  </a:cubicBezTo>
                  <a:cubicBezTo>
                    <a:pt x="1105868" y="413526"/>
                    <a:pt x="1070156" y="359459"/>
                    <a:pt x="922706" y="400110"/>
                  </a:cubicBezTo>
                  <a:cubicBezTo>
                    <a:pt x="775256" y="440761"/>
                    <a:pt x="376943" y="366647"/>
                    <a:pt x="0" y="400110"/>
                  </a:cubicBezTo>
                  <a:cubicBezTo>
                    <a:pt x="-34103" y="220013"/>
                    <a:pt x="6250" y="184378"/>
                    <a:pt x="0" y="0"/>
                  </a:cubicBezTo>
                  <a:close/>
                </a:path>
                <a:path w="9227057" h="400110" stroke="0" extrusionOk="0">
                  <a:moveTo>
                    <a:pt x="0" y="0"/>
                  </a:moveTo>
                  <a:cubicBezTo>
                    <a:pt x="278173" y="-15307"/>
                    <a:pt x="537873" y="24677"/>
                    <a:pt x="761232" y="0"/>
                  </a:cubicBezTo>
                  <a:cubicBezTo>
                    <a:pt x="984591" y="-24677"/>
                    <a:pt x="1254770" y="53634"/>
                    <a:pt x="1522464" y="0"/>
                  </a:cubicBezTo>
                  <a:cubicBezTo>
                    <a:pt x="1790158" y="-53634"/>
                    <a:pt x="2048761" y="30843"/>
                    <a:pt x="2191426" y="0"/>
                  </a:cubicBezTo>
                  <a:cubicBezTo>
                    <a:pt x="2334091" y="-30843"/>
                    <a:pt x="2482126" y="54183"/>
                    <a:pt x="2768117" y="0"/>
                  </a:cubicBezTo>
                  <a:cubicBezTo>
                    <a:pt x="3054108" y="-54183"/>
                    <a:pt x="3041134" y="28011"/>
                    <a:pt x="3252538" y="0"/>
                  </a:cubicBezTo>
                  <a:cubicBezTo>
                    <a:pt x="3463942" y="-28011"/>
                    <a:pt x="3607966" y="11425"/>
                    <a:pt x="3736958" y="0"/>
                  </a:cubicBezTo>
                  <a:cubicBezTo>
                    <a:pt x="3865950" y="-11425"/>
                    <a:pt x="4030071" y="40431"/>
                    <a:pt x="4313649" y="0"/>
                  </a:cubicBezTo>
                  <a:cubicBezTo>
                    <a:pt x="4597227" y="-40431"/>
                    <a:pt x="4570319" y="3102"/>
                    <a:pt x="4705799" y="0"/>
                  </a:cubicBezTo>
                  <a:cubicBezTo>
                    <a:pt x="4841279" y="-3102"/>
                    <a:pt x="4926781" y="31451"/>
                    <a:pt x="5097949" y="0"/>
                  </a:cubicBezTo>
                  <a:cubicBezTo>
                    <a:pt x="5269117" y="-31451"/>
                    <a:pt x="5399424" y="28101"/>
                    <a:pt x="5674640" y="0"/>
                  </a:cubicBezTo>
                  <a:cubicBezTo>
                    <a:pt x="5949856" y="-28101"/>
                    <a:pt x="6159335" y="69479"/>
                    <a:pt x="6343602" y="0"/>
                  </a:cubicBezTo>
                  <a:cubicBezTo>
                    <a:pt x="6527869" y="-69479"/>
                    <a:pt x="6892756" y="51077"/>
                    <a:pt x="7104834" y="0"/>
                  </a:cubicBezTo>
                  <a:cubicBezTo>
                    <a:pt x="7316912" y="-51077"/>
                    <a:pt x="7457332" y="43322"/>
                    <a:pt x="7681525" y="0"/>
                  </a:cubicBezTo>
                  <a:cubicBezTo>
                    <a:pt x="7905718" y="-43322"/>
                    <a:pt x="7910721" y="33667"/>
                    <a:pt x="7981404" y="0"/>
                  </a:cubicBezTo>
                  <a:cubicBezTo>
                    <a:pt x="8052087" y="-33667"/>
                    <a:pt x="8165385" y="34364"/>
                    <a:pt x="8281284" y="0"/>
                  </a:cubicBezTo>
                  <a:cubicBezTo>
                    <a:pt x="8397183" y="-34364"/>
                    <a:pt x="8539710" y="40175"/>
                    <a:pt x="8673434" y="0"/>
                  </a:cubicBezTo>
                  <a:cubicBezTo>
                    <a:pt x="8807158" y="-40175"/>
                    <a:pt x="9009898" y="4193"/>
                    <a:pt x="9227057" y="0"/>
                  </a:cubicBezTo>
                  <a:cubicBezTo>
                    <a:pt x="9259939" y="120075"/>
                    <a:pt x="9179057" y="205484"/>
                    <a:pt x="9227057" y="400110"/>
                  </a:cubicBezTo>
                  <a:cubicBezTo>
                    <a:pt x="9003119" y="446052"/>
                    <a:pt x="8784261" y="388373"/>
                    <a:pt x="8558095" y="400110"/>
                  </a:cubicBezTo>
                  <a:cubicBezTo>
                    <a:pt x="8331929" y="411847"/>
                    <a:pt x="8300042" y="386589"/>
                    <a:pt x="8073675" y="400110"/>
                  </a:cubicBezTo>
                  <a:cubicBezTo>
                    <a:pt x="7847308" y="413631"/>
                    <a:pt x="7633838" y="375236"/>
                    <a:pt x="7404713" y="400110"/>
                  </a:cubicBezTo>
                  <a:cubicBezTo>
                    <a:pt x="7175588" y="424984"/>
                    <a:pt x="7017370" y="399076"/>
                    <a:pt x="6920293" y="400110"/>
                  </a:cubicBezTo>
                  <a:cubicBezTo>
                    <a:pt x="6823216" y="401144"/>
                    <a:pt x="6494686" y="349200"/>
                    <a:pt x="6159061" y="400110"/>
                  </a:cubicBezTo>
                  <a:cubicBezTo>
                    <a:pt x="5823436" y="451020"/>
                    <a:pt x="5762058" y="380490"/>
                    <a:pt x="5582369" y="400110"/>
                  </a:cubicBezTo>
                  <a:cubicBezTo>
                    <a:pt x="5402680" y="419730"/>
                    <a:pt x="5203027" y="329869"/>
                    <a:pt x="4913408" y="400110"/>
                  </a:cubicBezTo>
                  <a:cubicBezTo>
                    <a:pt x="4623789" y="470351"/>
                    <a:pt x="4672081" y="395134"/>
                    <a:pt x="4521258" y="400110"/>
                  </a:cubicBezTo>
                  <a:cubicBezTo>
                    <a:pt x="4370435" y="405086"/>
                    <a:pt x="4095379" y="379734"/>
                    <a:pt x="3944567" y="400110"/>
                  </a:cubicBezTo>
                  <a:cubicBezTo>
                    <a:pt x="3793755" y="420486"/>
                    <a:pt x="3691851" y="377701"/>
                    <a:pt x="3552417" y="400110"/>
                  </a:cubicBezTo>
                  <a:cubicBezTo>
                    <a:pt x="3412983" y="422519"/>
                    <a:pt x="3382991" y="366215"/>
                    <a:pt x="3252538" y="400110"/>
                  </a:cubicBezTo>
                  <a:cubicBezTo>
                    <a:pt x="3122085" y="434005"/>
                    <a:pt x="3041612" y="374922"/>
                    <a:pt x="2860388" y="400110"/>
                  </a:cubicBezTo>
                  <a:cubicBezTo>
                    <a:pt x="2679164" y="425298"/>
                    <a:pt x="2476239" y="328023"/>
                    <a:pt x="2099155" y="400110"/>
                  </a:cubicBezTo>
                  <a:cubicBezTo>
                    <a:pt x="1722071" y="472197"/>
                    <a:pt x="1636082" y="372925"/>
                    <a:pt x="1430194" y="400110"/>
                  </a:cubicBezTo>
                  <a:cubicBezTo>
                    <a:pt x="1224306" y="427295"/>
                    <a:pt x="1061742" y="375474"/>
                    <a:pt x="761232" y="400110"/>
                  </a:cubicBezTo>
                  <a:cubicBezTo>
                    <a:pt x="460722" y="424746"/>
                    <a:pt x="345237" y="330711"/>
                    <a:pt x="0" y="400110"/>
                  </a:cubicBezTo>
                  <a:cubicBezTo>
                    <a:pt x="-2566" y="202839"/>
                    <a:pt x="20288" y="142704"/>
                    <a:pt x="0" y="0"/>
                  </a:cubicBezTo>
                  <a:close/>
                </a:path>
              </a:pathLst>
            </a:custGeom>
            <a:solidFill>
              <a:schemeClr val="accent4">
                <a:lumMod val="20000"/>
                <a:lumOff val="80000"/>
              </a:schemeClr>
            </a:solidFill>
            <a:ln>
              <a:solidFill>
                <a:schemeClr val="accent6">
                  <a:lumMod val="40000"/>
                  <a:lumOff val="60000"/>
                </a:schemeClr>
              </a:solidFill>
              <a:extLst>
                <a:ext uri="{C807C97D-BFC1-408E-A445-0C87EB9F89A2}">
                  <ask:lineSketchStyleProps xmlns:ask="http://schemas.microsoft.com/office/drawing/2018/sketchyshapes" sd="1824856999">
                    <a:prstGeom prst="rect">
                      <a:avLst/>
                    </a:prstGeom>
                    <ask:type>
                      <ask:lineSketchScribble/>
                    </ask:type>
                  </ask:lineSketchStyleProps>
                </a:ext>
              </a:extLst>
            </a:ln>
          </p:spPr>
          <p:txBody>
            <a:bodyPr wrap="square">
              <a:spAutoFit/>
            </a:bodyPr>
            <a:lstStyle/>
            <a:p>
              <a:r>
                <a:rPr lang="zh-CN" altLang="en-US" sz="2000" dirty="0">
                  <a:latin typeface="华文楷体" panose="02010600040101010101" pitchFamily="2" charset="-122"/>
                  <a:ea typeface="华文楷体" panose="02010600040101010101" pitchFamily="2" charset="-122"/>
                </a:rPr>
                <a:t>若</a:t>
              </a:r>
              <a:r>
                <a:rPr lang="en-US" altLang="zh-CN" sz="2000" dirty="0">
                  <a:solidFill>
                    <a:srgbClr val="FF0000"/>
                  </a:solidFill>
                  <a:latin typeface="华文楷体" panose="02010600040101010101" pitchFamily="2" charset="-122"/>
                  <a:ea typeface="华文楷体" panose="02010600040101010101" pitchFamily="2" charset="-122"/>
                </a:rPr>
                <a:t>γ</a:t>
              </a:r>
              <a:r>
                <a:rPr lang="zh-CN" altLang="en-US" sz="2000" dirty="0">
                  <a:solidFill>
                    <a:srgbClr val="FF0000"/>
                  </a:solidFill>
                  <a:latin typeface="华文楷体" panose="02010600040101010101" pitchFamily="2" charset="-122"/>
                  <a:ea typeface="华文楷体" panose="02010600040101010101" pitchFamily="2" charset="-122"/>
                </a:rPr>
                <a:t>射线能量不高</a:t>
              </a:r>
              <a:r>
                <a:rPr lang="zh-CN" altLang="en-US" sz="2000" dirty="0">
                  <a:latin typeface="华文楷体" panose="02010600040101010101" pitchFamily="2" charset="-122"/>
                  <a:ea typeface="华文楷体" panose="02010600040101010101" pitchFamily="2" charset="-122"/>
                </a:rPr>
                <a:t>，就要求靶核的反应</a:t>
              </a:r>
              <a:r>
                <a:rPr lang="zh-CN" altLang="en-US" sz="2000" dirty="0">
                  <a:solidFill>
                    <a:srgbClr val="FF0000"/>
                  </a:solidFill>
                  <a:latin typeface="华文楷体" panose="02010600040101010101" pitchFamily="2" charset="-122"/>
                  <a:ea typeface="华文楷体" panose="02010600040101010101" pitchFamily="2" charset="-122"/>
                </a:rPr>
                <a:t>阈值低</a:t>
              </a:r>
              <a:r>
                <a:rPr lang="zh-CN" altLang="en-US" sz="2000" dirty="0">
                  <a:latin typeface="华文楷体" panose="02010600040101010101" pitchFamily="2" charset="-122"/>
                  <a:ea typeface="华文楷体" panose="02010600040101010101" pitchFamily="2" charset="-122"/>
                </a:rPr>
                <a:t>（通常是</a:t>
              </a:r>
              <a:r>
                <a:rPr lang="zh-CN" altLang="en-US" sz="2000" dirty="0">
                  <a:solidFill>
                    <a:srgbClr val="FF0000"/>
                  </a:solidFill>
                  <a:latin typeface="华文楷体" panose="02010600040101010101" pitchFamily="2" charset="-122"/>
                  <a:ea typeface="华文楷体" panose="02010600040101010101" pitchFamily="2" charset="-122"/>
                </a:rPr>
                <a:t>轻核，但截面也因此不大</a:t>
              </a:r>
              <a:r>
                <a:rPr lang="zh-CN" altLang="en-US" sz="2000" dirty="0">
                  <a:latin typeface="华文楷体" panose="02010600040101010101" pitchFamily="2" charset="-122"/>
                  <a:ea typeface="华文楷体" panose="02010600040101010101" pitchFamily="2" charset="-122"/>
                </a:rPr>
                <a:t>）</a:t>
              </a:r>
            </a:p>
          </p:txBody>
        </p:sp>
      </p:grpSp>
      <p:grpSp>
        <p:nvGrpSpPr>
          <p:cNvPr id="7" name="组合 6">
            <a:extLst>
              <a:ext uri="{FF2B5EF4-FFF2-40B4-BE49-F238E27FC236}">
                <a16:creationId xmlns:a16="http://schemas.microsoft.com/office/drawing/2014/main" id="{4CF487DA-E023-4BD9-B7D1-06C7ACADE2F5}"/>
              </a:ext>
            </a:extLst>
          </p:cNvPr>
          <p:cNvGrpSpPr/>
          <p:nvPr/>
        </p:nvGrpSpPr>
        <p:grpSpPr>
          <a:xfrm>
            <a:off x="7850271" y="3077287"/>
            <a:ext cx="4143018" cy="3780712"/>
            <a:chOff x="7850271" y="3077287"/>
            <a:chExt cx="4143018" cy="3780712"/>
          </a:xfrm>
        </p:grpSpPr>
        <p:graphicFrame>
          <p:nvGraphicFramePr>
            <p:cNvPr id="27" name="对象 26">
              <a:extLst>
                <a:ext uri="{FF2B5EF4-FFF2-40B4-BE49-F238E27FC236}">
                  <a16:creationId xmlns:a16="http://schemas.microsoft.com/office/drawing/2014/main" id="{85A8DCDC-C141-4D84-8325-A045D64FF50F}"/>
                </a:ext>
              </a:extLst>
            </p:cNvPr>
            <p:cNvGraphicFramePr>
              <a:graphicFrameLocks noChangeAspect="1"/>
            </p:cNvGraphicFramePr>
            <p:nvPr>
              <p:extLst>
                <p:ext uri="{D42A27DB-BD31-4B8C-83A1-F6EECF244321}">
                  <p14:modId xmlns:p14="http://schemas.microsoft.com/office/powerpoint/2010/main" val="2253662020"/>
                </p:ext>
              </p:extLst>
            </p:nvPr>
          </p:nvGraphicFramePr>
          <p:xfrm>
            <a:off x="7850271" y="3636433"/>
            <a:ext cx="4143018" cy="3221566"/>
          </p:xfrm>
          <a:graphic>
            <a:graphicData uri="http://schemas.openxmlformats.org/presentationml/2006/ole">
              <mc:AlternateContent xmlns:mc="http://schemas.openxmlformats.org/markup-compatibility/2006">
                <mc:Choice xmlns:v="urn:schemas-microsoft-com:vml" Requires="v">
                  <p:oleObj spid="_x0000_s449912" name="Graph" r:id="rId11" imgW="3739680" imgH="2908800" progId="Origin50.Graph">
                    <p:embed/>
                  </p:oleObj>
                </mc:Choice>
                <mc:Fallback>
                  <p:oleObj name="Graph" r:id="rId11" imgW="3739680" imgH="2908800" progId="Origin50.Graph">
                    <p:embed/>
                    <p:pic>
                      <p:nvPicPr>
                        <p:cNvPr id="25" name="对象 24"/>
                        <p:cNvPicPr/>
                        <p:nvPr/>
                      </p:nvPicPr>
                      <p:blipFill>
                        <a:blip r:embed="rId12"/>
                        <a:stretch>
                          <a:fillRect/>
                        </a:stretch>
                      </p:blipFill>
                      <p:spPr>
                        <a:xfrm>
                          <a:off x="7850271" y="3636433"/>
                          <a:ext cx="4143018" cy="3221566"/>
                        </a:xfrm>
                        <a:prstGeom prst="rect">
                          <a:avLst/>
                        </a:prstGeom>
                      </p:spPr>
                    </p:pic>
                  </p:oleObj>
                </mc:Fallback>
              </mc:AlternateContent>
            </a:graphicData>
          </a:graphic>
        </p:graphicFrame>
        <p:sp>
          <p:nvSpPr>
            <p:cNvPr id="16" name="文本框 15">
              <a:extLst>
                <a:ext uri="{FF2B5EF4-FFF2-40B4-BE49-F238E27FC236}">
                  <a16:creationId xmlns:a16="http://schemas.microsoft.com/office/drawing/2014/main" id="{CEA9412E-75F7-4CF8-AA2A-181D943D2CD0}"/>
                </a:ext>
              </a:extLst>
            </p:cNvPr>
            <p:cNvSpPr txBox="1"/>
            <p:nvPr/>
          </p:nvSpPr>
          <p:spPr>
            <a:xfrm>
              <a:off x="8512523" y="3077287"/>
              <a:ext cx="3480766" cy="707886"/>
            </a:xfrm>
            <a:custGeom>
              <a:avLst/>
              <a:gdLst>
                <a:gd name="connsiteX0" fmla="*/ 0 w 3480766"/>
                <a:gd name="connsiteY0" fmla="*/ 0 h 707886"/>
                <a:gd name="connsiteX1" fmla="*/ 614935 w 3480766"/>
                <a:gd name="connsiteY1" fmla="*/ 0 h 707886"/>
                <a:gd name="connsiteX2" fmla="*/ 1160255 w 3480766"/>
                <a:gd name="connsiteY2" fmla="*/ 0 h 707886"/>
                <a:gd name="connsiteX3" fmla="*/ 1635960 w 3480766"/>
                <a:gd name="connsiteY3" fmla="*/ 0 h 707886"/>
                <a:gd name="connsiteX4" fmla="*/ 2146472 w 3480766"/>
                <a:gd name="connsiteY4" fmla="*/ 0 h 707886"/>
                <a:gd name="connsiteX5" fmla="*/ 2656985 w 3480766"/>
                <a:gd name="connsiteY5" fmla="*/ 0 h 707886"/>
                <a:gd name="connsiteX6" fmla="*/ 3480766 w 3480766"/>
                <a:gd name="connsiteY6" fmla="*/ 0 h 707886"/>
                <a:gd name="connsiteX7" fmla="*/ 3480766 w 3480766"/>
                <a:gd name="connsiteY7" fmla="*/ 339785 h 707886"/>
                <a:gd name="connsiteX8" fmla="*/ 3480766 w 3480766"/>
                <a:gd name="connsiteY8" fmla="*/ 707886 h 707886"/>
                <a:gd name="connsiteX9" fmla="*/ 2970254 w 3480766"/>
                <a:gd name="connsiteY9" fmla="*/ 707886 h 707886"/>
                <a:gd name="connsiteX10" fmla="*/ 2424934 w 3480766"/>
                <a:gd name="connsiteY10" fmla="*/ 707886 h 707886"/>
                <a:gd name="connsiteX11" fmla="*/ 1809998 w 3480766"/>
                <a:gd name="connsiteY11" fmla="*/ 707886 h 707886"/>
                <a:gd name="connsiteX12" fmla="*/ 1229871 w 3480766"/>
                <a:gd name="connsiteY12" fmla="*/ 707886 h 707886"/>
                <a:gd name="connsiteX13" fmla="*/ 649743 w 3480766"/>
                <a:gd name="connsiteY13" fmla="*/ 707886 h 707886"/>
                <a:gd name="connsiteX14" fmla="*/ 0 w 3480766"/>
                <a:gd name="connsiteY14" fmla="*/ 707886 h 707886"/>
                <a:gd name="connsiteX15" fmla="*/ 0 w 3480766"/>
                <a:gd name="connsiteY15" fmla="*/ 346864 h 707886"/>
                <a:gd name="connsiteX16" fmla="*/ 0 w 3480766"/>
                <a:gd name="connsiteY16" fmla="*/ 0 h 707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480766" h="707886" fill="none" extrusionOk="0">
                  <a:moveTo>
                    <a:pt x="0" y="0"/>
                  </a:moveTo>
                  <a:cubicBezTo>
                    <a:pt x="129564" y="-58512"/>
                    <a:pt x="462915" y="23969"/>
                    <a:pt x="614935" y="0"/>
                  </a:cubicBezTo>
                  <a:cubicBezTo>
                    <a:pt x="766955" y="-23969"/>
                    <a:pt x="907959" y="28155"/>
                    <a:pt x="1160255" y="0"/>
                  </a:cubicBezTo>
                  <a:cubicBezTo>
                    <a:pt x="1412551" y="-28155"/>
                    <a:pt x="1424065" y="38762"/>
                    <a:pt x="1635960" y="0"/>
                  </a:cubicBezTo>
                  <a:cubicBezTo>
                    <a:pt x="1847855" y="-38762"/>
                    <a:pt x="1980470" y="19129"/>
                    <a:pt x="2146472" y="0"/>
                  </a:cubicBezTo>
                  <a:cubicBezTo>
                    <a:pt x="2312474" y="-19129"/>
                    <a:pt x="2544423" y="59731"/>
                    <a:pt x="2656985" y="0"/>
                  </a:cubicBezTo>
                  <a:cubicBezTo>
                    <a:pt x="2769547" y="-59731"/>
                    <a:pt x="3196401" y="88000"/>
                    <a:pt x="3480766" y="0"/>
                  </a:cubicBezTo>
                  <a:cubicBezTo>
                    <a:pt x="3518450" y="82783"/>
                    <a:pt x="3459950" y="233082"/>
                    <a:pt x="3480766" y="339785"/>
                  </a:cubicBezTo>
                  <a:cubicBezTo>
                    <a:pt x="3501582" y="446489"/>
                    <a:pt x="3452030" y="524798"/>
                    <a:pt x="3480766" y="707886"/>
                  </a:cubicBezTo>
                  <a:cubicBezTo>
                    <a:pt x="3241010" y="768894"/>
                    <a:pt x="3153640" y="673509"/>
                    <a:pt x="2970254" y="707886"/>
                  </a:cubicBezTo>
                  <a:cubicBezTo>
                    <a:pt x="2786868" y="742263"/>
                    <a:pt x="2613463" y="677661"/>
                    <a:pt x="2424934" y="707886"/>
                  </a:cubicBezTo>
                  <a:cubicBezTo>
                    <a:pt x="2236405" y="738111"/>
                    <a:pt x="2084311" y="694441"/>
                    <a:pt x="1809998" y="707886"/>
                  </a:cubicBezTo>
                  <a:cubicBezTo>
                    <a:pt x="1535685" y="721331"/>
                    <a:pt x="1496603" y="675647"/>
                    <a:pt x="1229871" y="707886"/>
                  </a:cubicBezTo>
                  <a:cubicBezTo>
                    <a:pt x="963139" y="740125"/>
                    <a:pt x="852351" y="660119"/>
                    <a:pt x="649743" y="707886"/>
                  </a:cubicBezTo>
                  <a:cubicBezTo>
                    <a:pt x="447135" y="755653"/>
                    <a:pt x="304883" y="653226"/>
                    <a:pt x="0" y="707886"/>
                  </a:cubicBezTo>
                  <a:cubicBezTo>
                    <a:pt x="-5044" y="565089"/>
                    <a:pt x="4621" y="502544"/>
                    <a:pt x="0" y="346864"/>
                  </a:cubicBezTo>
                  <a:cubicBezTo>
                    <a:pt x="-4621" y="191184"/>
                    <a:pt x="5696" y="168354"/>
                    <a:pt x="0" y="0"/>
                  </a:cubicBezTo>
                  <a:close/>
                </a:path>
                <a:path w="3480766" h="707886" stroke="0" extrusionOk="0">
                  <a:moveTo>
                    <a:pt x="0" y="0"/>
                  </a:moveTo>
                  <a:cubicBezTo>
                    <a:pt x="120010" y="-24447"/>
                    <a:pt x="373043" y="17271"/>
                    <a:pt x="510512" y="0"/>
                  </a:cubicBezTo>
                  <a:cubicBezTo>
                    <a:pt x="647981" y="-17271"/>
                    <a:pt x="772774" y="9757"/>
                    <a:pt x="986217" y="0"/>
                  </a:cubicBezTo>
                  <a:cubicBezTo>
                    <a:pt x="1199660" y="-9757"/>
                    <a:pt x="1374888" y="52907"/>
                    <a:pt x="1566345" y="0"/>
                  </a:cubicBezTo>
                  <a:cubicBezTo>
                    <a:pt x="1757802" y="-52907"/>
                    <a:pt x="1904159" y="15584"/>
                    <a:pt x="2042049" y="0"/>
                  </a:cubicBezTo>
                  <a:cubicBezTo>
                    <a:pt x="2179939" y="-15584"/>
                    <a:pt x="2389394" y="24750"/>
                    <a:pt x="2656985" y="0"/>
                  </a:cubicBezTo>
                  <a:cubicBezTo>
                    <a:pt x="2924576" y="-24750"/>
                    <a:pt x="3287282" y="16382"/>
                    <a:pt x="3480766" y="0"/>
                  </a:cubicBezTo>
                  <a:cubicBezTo>
                    <a:pt x="3497772" y="178434"/>
                    <a:pt x="3471217" y="265147"/>
                    <a:pt x="3480766" y="361022"/>
                  </a:cubicBezTo>
                  <a:cubicBezTo>
                    <a:pt x="3490315" y="456897"/>
                    <a:pt x="3464933" y="619999"/>
                    <a:pt x="3480766" y="707886"/>
                  </a:cubicBezTo>
                  <a:cubicBezTo>
                    <a:pt x="3338796" y="730050"/>
                    <a:pt x="3165662" y="675566"/>
                    <a:pt x="2970254" y="707886"/>
                  </a:cubicBezTo>
                  <a:cubicBezTo>
                    <a:pt x="2774846" y="740206"/>
                    <a:pt x="2615484" y="705468"/>
                    <a:pt x="2494549" y="707886"/>
                  </a:cubicBezTo>
                  <a:cubicBezTo>
                    <a:pt x="2373615" y="710304"/>
                    <a:pt x="2164828" y="642895"/>
                    <a:pt x="1914421" y="707886"/>
                  </a:cubicBezTo>
                  <a:cubicBezTo>
                    <a:pt x="1664014" y="772877"/>
                    <a:pt x="1571898" y="660153"/>
                    <a:pt x="1403909" y="707886"/>
                  </a:cubicBezTo>
                  <a:cubicBezTo>
                    <a:pt x="1235920" y="755619"/>
                    <a:pt x="1121343" y="653023"/>
                    <a:pt x="893397" y="707886"/>
                  </a:cubicBezTo>
                  <a:cubicBezTo>
                    <a:pt x="665451" y="762749"/>
                    <a:pt x="427656" y="645919"/>
                    <a:pt x="0" y="707886"/>
                  </a:cubicBezTo>
                  <a:cubicBezTo>
                    <a:pt x="-18035" y="635193"/>
                    <a:pt x="9132" y="516842"/>
                    <a:pt x="0" y="368101"/>
                  </a:cubicBezTo>
                  <a:cubicBezTo>
                    <a:pt x="-9132" y="219360"/>
                    <a:pt x="41602" y="126539"/>
                    <a:pt x="0" y="0"/>
                  </a:cubicBezTo>
                  <a:close/>
                </a:path>
              </a:pathLst>
            </a:custGeom>
            <a:solidFill>
              <a:schemeClr val="accent4">
                <a:lumMod val="20000"/>
                <a:lumOff val="80000"/>
              </a:schemeClr>
            </a:solidFill>
            <a:ln>
              <a:solidFill>
                <a:schemeClr val="accent6">
                  <a:lumMod val="40000"/>
                  <a:lumOff val="60000"/>
                </a:schemeClr>
              </a:solidFill>
              <a:extLst>
                <a:ext uri="{C807C97D-BFC1-408E-A445-0C87EB9F89A2}">
                  <ask:lineSketchStyleProps xmlns:ask="http://schemas.microsoft.com/office/drawing/2018/sketchyshapes" sd="3366431006">
                    <a:prstGeom prst="rect">
                      <a:avLst/>
                    </a:prstGeom>
                    <ask:type>
                      <ask:lineSketchScribble/>
                    </ask:type>
                  </ask:lineSketchStyleProps>
                </a:ext>
              </a:extLst>
            </a:ln>
          </p:spPr>
          <p:txBody>
            <a:bodyPr wrap="square">
              <a:spAutoFit/>
            </a:bodyPr>
            <a:lstStyle>
              <a:defPPr>
                <a:defRPr lang="zh-CN"/>
              </a:defPPr>
              <a:lvl1pPr>
                <a:defRPr>
                  <a:latin typeface="华文楷体" panose="02010600040101010101" pitchFamily="2" charset="-122"/>
                  <a:ea typeface="华文楷体" panose="02010600040101010101" pitchFamily="2" charset="-122"/>
                </a:defRPr>
              </a:lvl1pPr>
            </a:lstStyle>
            <a:p>
              <a:r>
                <a:rPr lang="zh-CN" altLang="en-US" sz="2000" dirty="0"/>
                <a:t>若</a:t>
              </a:r>
              <a:r>
                <a:rPr lang="zh-CN" altLang="en-US" sz="2000" dirty="0">
                  <a:solidFill>
                    <a:srgbClr val="FF0000"/>
                  </a:solidFill>
                </a:rPr>
                <a:t>光子能量高（</a:t>
              </a:r>
              <a:r>
                <a:rPr lang="zh-CN" altLang="en-US" sz="2000" dirty="0">
                  <a:solidFill>
                    <a:srgbClr val="3366FF"/>
                  </a:solidFill>
                </a:rPr>
                <a:t>但同位素源做不到</a:t>
              </a:r>
              <a:r>
                <a:rPr lang="zh-CN" altLang="en-US" sz="2000" dirty="0">
                  <a:solidFill>
                    <a:srgbClr val="FF0000"/>
                  </a:solidFill>
                </a:rPr>
                <a:t>）</a:t>
              </a:r>
              <a:r>
                <a:rPr lang="zh-CN" altLang="en-US" sz="2000" dirty="0"/>
                <a:t>，就选用</a:t>
              </a:r>
              <a:r>
                <a:rPr lang="zh-CN" altLang="en-US" sz="2000" dirty="0">
                  <a:solidFill>
                    <a:srgbClr val="FF0000"/>
                  </a:solidFill>
                </a:rPr>
                <a:t>高</a:t>
              </a:r>
              <a:r>
                <a:rPr lang="en-US" altLang="zh-CN" sz="2000" dirty="0">
                  <a:solidFill>
                    <a:srgbClr val="FF0000"/>
                  </a:solidFill>
                </a:rPr>
                <a:t>Z</a:t>
              </a:r>
              <a:r>
                <a:rPr lang="zh-CN" altLang="en-US" sz="2000" dirty="0"/>
                <a:t>靶核</a:t>
              </a:r>
            </a:p>
          </p:txBody>
        </p:sp>
      </p:grpSp>
    </p:spTree>
    <p:extLst>
      <p:ext uri="{BB962C8B-B14F-4D97-AF65-F5344CB8AC3E}">
        <p14:creationId xmlns:p14="http://schemas.microsoft.com/office/powerpoint/2010/main" val="3431393759"/>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wipe(left)">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wipe(left)">
                                      <p:cBhvr>
                                        <p:cTn id="17" dur="500"/>
                                        <p:tgtEl>
                                          <p:spTgt spid="2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up)">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5"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6D3457FC-C129-4ADC-BFF7-D471A09643CB}"/>
              </a:ext>
            </a:extLst>
          </p:cNvPr>
          <p:cNvSpPr>
            <a:spLocks noGrp="1"/>
          </p:cNvSpPr>
          <p:nvPr>
            <p:ph idx="13"/>
          </p:nvPr>
        </p:nvSpPr>
        <p:spPr>
          <a:xfrm>
            <a:off x="1" y="1"/>
            <a:ext cx="2540482" cy="284671"/>
          </a:xfrm>
          <a:solidFill>
            <a:schemeClr val="bg1">
              <a:lumMod val="95000"/>
            </a:schemeClr>
          </a:solidFill>
        </p:spPr>
        <p:txBody>
          <a:bodyPr>
            <a:normAutofit fontScale="92500" lnSpcReduction="10000"/>
          </a:bodyPr>
          <a:lstStyle/>
          <a:p>
            <a:r>
              <a:rPr lang="zh-CN" altLang="en-US" dirty="0"/>
              <a:t>第十三章 中子及中子的探测</a:t>
            </a:r>
          </a:p>
        </p:txBody>
      </p:sp>
      <p:sp>
        <p:nvSpPr>
          <p:cNvPr id="4" name="内容占位符 3">
            <a:extLst>
              <a:ext uri="{FF2B5EF4-FFF2-40B4-BE49-F238E27FC236}">
                <a16:creationId xmlns:a16="http://schemas.microsoft.com/office/drawing/2014/main" id="{DC5E45C6-3C27-4CD6-87A4-686E0452789C}"/>
              </a:ext>
            </a:extLst>
          </p:cNvPr>
          <p:cNvSpPr>
            <a:spLocks noGrp="1"/>
          </p:cNvSpPr>
          <p:nvPr>
            <p:ph idx="15"/>
          </p:nvPr>
        </p:nvSpPr>
        <p:spPr>
          <a:solidFill>
            <a:schemeClr val="accent4">
              <a:lumMod val="20000"/>
              <a:lumOff val="80000"/>
            </a:schemeClr>
          </a:solidFill>
        </p:spPr>
        <p:txBody>
          <a:bodyPr>
            <a:normAutofit fontScale="92500" lnSpcReduction="10000"/>
          </a:bodyPr>
          <a:lstStyle/>
          <a:p>
            <a:r>
              <a:rPr lang="zh-CN" altLang="en-US" dirty="0"/>
              <a:t>一</a:t>
            </a:r>
            <a:r>
              <a:rPr lang="en-US" altLang="zh-CN" dirty="0"/>
              <a:t>. </a:t>
            </a:r>
            <a:r>
              <a:rPr lang="zh-CN" altLang="en-US" dirty="0"/>
              <a:t>同位素中子源</a:t>
            </a:r>
          </a:p>
        </p:txBody>
      </p:sp>
      <p:sp>
        <p:nvSpPr>
          <p:cNvPr id="5" name="内容占位符 4">
            <a:extLst>
              <a:ext uri="{FF2B5EF4-FFF2-40B4-BE49-F238E27FC236}">
                <a16:creationId xmlns:a16="http://schemas.microsoft.com/office/drawing/2014/main" id="{76A525C7-698F-42F7-9977-03E53AEE0BC1}"/>
              </a:ext>
            </a:extLst>
          </p:cNvPr>
          <p:cNvSpPr>
            <a:spLocks noGrp="1"/>
          </p:cNvSpPr>
          <p:nvPr>
            <p:ph idx="16"/>
          </p:nvPr>
        </p:nvSpPr>
        <p:spPr>
          <a:solidFill>
            <a:srgbClr val="FFFF00"/>
          </a:solidFill>
        </p:spPr>
        <p:txBody>
          <a:bodyPr>
            <a:normAutofit fontScale="92500" lnSpcReduction="10000"/>
          </a:bodyPr>
          <a:lstStyle/>
          <a:p>
            <a:r>
              <a:rPr lang="en-US" altLang="zh-CN" dirty="0"/>
              <a:t>3. </a:t>
            </a:r>
            <a:r>
              <a:rPr lang="zh-CN" altLang="en-US" dirty="0"/>
              <a:t>自发裂变中子源</a:t>
            </a:r>
          </a:p>
        </p:txBody>
      </p:sp>
      <p:sp>
        <p:nvSpPr>
          <p:cNvPr id="19" name="内容占位符 18">
            <a:extLst>
              <a:ext uri="{FF2B5EF4-FFF2-40B4-BE49-F238E27FC236}">
                <a16:creationId xmlns:a16="http://schemas.microsoft.com/office/drawing/2014/main" id="{3DD6B0AC-1C2F-434F-874C-7924919B1171}"/>
              </a:ext>
            </a:extLst>
          </p:cNvPr>
          <p:cNvSpPr>
            <a:spLocks noGrp="1"/>
          </p:cNvSpPr>
          <p:nvPr>
            <p:ph idx="14"/>
          </p:nvPr>
        </p:nvSpPr>
        <p:spPr>
          <a:solidFill>
            <a:schemeClr val="accent6">
              <a:lumMod val="20000"/>
              <a:lumOff val="80000"/>
            </a:schemeClr>
          </a:solidFill>
        </p:spPr>
        <p:txBody>
          <a:bodyPr>
            <a:normAutofit fontScale="92500" lnSpcReduction="10000"/>
          </a:bodyPr>
          <a:lstStyle/>
          <a:p>
            <a:r>
              <a:rPr lang="en-US" altLang="zh-CN" dirty="0"/>
              <a:t>13.2 </a:t>
            </a:r>
            <a:r>
              <a:rPr lang="zh-CN" altLang="en-US" dirty="0"/>
              <a:t>中子源</a:t>
            </a:r>
          </a:p>
        </p:txBody>
      </p:sp>
      <p:graphicFrame>
        <p:nvGraphicFramePr>
          <p:cNvPr id="14" name="对象 13">
            <a:extLst>
              <a:ext uri="{FF2B5EF4-FFF2-40B4-BE49-F238E27FC236}">
                <a16:creationId xmlns:a16="http://schemas.microsoft.com/office/drawing/2014/main" id="{A6AD5D33-A9A0-46B2-A7F1-610EFAA4DEE7}"/>
              </a:ext>
            </a:extLst>
          </p:cNvPr>
          <p:cNvGraphicFramePr>
            <a:graphicFrameLocks noChangeAspect="1"/>
          </p:cNvGraphicFramePr>
          <p:nvPr>
            <p:extLst>
              <p:ext uri="{D42A27DB-BD31-4B8C-83A1-F6EECF244321}">
                <p14:modId xmlns:p14="http://schemas.microsoft.com/office/powerpoint/2010/main" val="2878788138"/>
              </p:ext>
            </p:extLst>
          </p:nvPr>
        </p:nvGraphicFramePr>
        <p:xfrm>
          <a:off x="818858" y="3590917"/>
          <a:ext cx="4269679" cy="3267082"/>
        </p:xfrm>
        <a:graphic>
          <a:graphicData uri="http://schemas.openxmlformats.org/presentationml/2006/ole">
            <mc:AlternateContent xmlns:mc="http://schemas.openxmlformats.org/markup-compatibility/2006">
              <mc:Choice xmlns:v="urn:schemas-microsoft-com:vml" Requires="v">
                <p:oleObj spid="_x0000_s450854" name="Graph" r:id="rId3" imgW="3920760" imgH="3000960" progId="Origin50.Graph">
                  <p:embed/>
                </p:oleObj>
              </mc:Choice>
              <mc:Fallback>
                <p:oleObj name="Graph" r:id="rId3" imgW="3920760" imgH="3000960" progId="Origin50.Graph">
                  <p:embed/>
                  <p:pic>
                    <p:nvPicPr>
                      <p:cNvPr id="15" name="对象 14"/>
                      <p:cNvPicPr/>
                      <p:nvPr/>
                    </p:nvPicPr>
                    <p:blipFill>
                      <a:blip r:embed="rId4"/>
                      <a:stretch>
                        <a:fillRect/>
                      </a:stretch>
                    </p:blipFill>
                    <p:spPr>
                      <a:xfrm>
                        <a:off x="818858" y="3590917"/>
                        <a:ext cx="4269679" cy="3267082"/>
                      </a:xfrm>
                      <a:prstGeom prst="rect">
                        <a:avLst/>
                      </a:prstGeom>
                    </p:spPr>
                  </p:pic>
                </p:oleObj>
              </mc:Fallback>
            </mc:AlternateContent>
          </a:graphicData>
        </a:graphic>
      </p:graphicFrame>
      <p:grpSp>
        <p:nvGrpSpPr>
          <p:cNvPr id="15" name="Group 9">
            <a:extLst>
              <a:ext uri="{FF2B5EF4-FFF2-40B4-BE49-F238E27FC236}">
                <a16:creationId xmlns:a16="http://schemas.microsoft.com/office/drawing/2014/main" id="{40EE39A7-7BEF-4C7D-ABBB-9F28CC19EAD8}"/>
              </a:ext>
            </a:extLst>
          </p:cNvPr>
          <p:cNvGrpSpPr>
            <a:grpSpLocks/>
          </p:cNvGrpSpPr>
          <p:nvPr/>
        </p:nvGrpSpPr>
        <p:grpSpPr bwMode="auto">
          <a:xfrm>
            <a:off x="7536612" y="3830049"/>
            <a:ext cx="4046538" cy="2827339"/>
            <a:chOff x="3053" y="2346"/>
            <a:chExt cx="2549" cy="1781"/>
          </a:xfrm>
        </p:grpSpPr>
        <p:pic>
          <p:nvPicPr>
            <p:cNvPr id="16" name="Picture 10" descr="spontaneous_fission">
              <a:extLst>
                <a:ext uri="{FF2B5EF4-FFF2-40B4-BE49-F238E27FC236}">
                  <a16:creationId xmlns:a16="http://schemas.microsoft.com/office/drawing/2014/main" id="{6649EF0D-E49A-4572-A8A1-85EE0EBEFC0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53" y="2555"/>
              <a:ext cx="2549" cy="15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7" name="Object 11">
              <a:extLst>
                <a:ext uri="{FF2B5EF4-FFF2-40B4-BE49-F238E27FC236}">
                  <a16:creationId xmlns:a16="http://schemas.microsoft.com/office/drawing/2014/main" id="{14A0A72D-4221-4988-B5D2-87D990C0806D}"/>
                </a:ext>
              </a:extLst>
            </p:cNvPr>
            <p:cNvGraphicFramePr>
              <a:graphicFrameLocks noChangeAspect="1"/>
            </p:cNvGraphicFramePr>
            <p:nvPr>
              <p:extLst>
                <p:ext uri="{D42A27DB-BD31-4B8C-83A1-F6EECF244321}">
                  <p14:modId xmlns:p14="http://schemas.microsoft.com/office/powerpoint/2010/main" val="3229218498"/>
                </p:ext>
              </p:extLst>
            </p:nvPr>
          </p:nvGraphicFramePr>
          <p:xfrm>
            <a:off x="3112" y="2346"/>
            <a:ext cx="2434" cy="300"/>
          </p:xfrm>
          <a:graphic>
            <a:graphicData uri="http://schemas.openxmlformats.org/presentationml/2006/ole">
              <mc:AlternateContent xmlns:mc="http://schemas.openxmlformats.org/markup-compatibility/2006">
                <mc:Choice xmlns:v="urn:schemas-microsoft-com:vml" Requires="v">
                  <p:oleObj spid="_x0000_s450855" name="Equation" r:id="rId6" imgW="1854000" imgH="228600" progId="Equation.DSMT4">
                    <p:embed/>
                  </p:oleObj>
                </mc:Choice>
                <mc:Fallback>
                  <p:oleObj name="Equation" r:id="rId6" imgW="1854000" imgH="228600" progId="Equation.DSMT4">
                    <p:embed/>
                    <p:pic>
                      <p:nvPicPr>
                        <p:cNvPr id="18" name="Object 11"/>
                        <p:cNvPicPr>
                          <a:picLocks noChangeAspect="1" noChangeArrowheads="1"/>
                        </p:cNvPicPr>
                        <p:nvPr/>
                      </p:nvPicPr>
                      <p:blipFill>
                        <a:blip r:embed="rId7"/>
                        <a:srcRect/>
                        <a:stretch>
                          <a:fillRect/>
                        </a:stretch>
                      </p:blipFill>
                      <p:spPr bwMode="auto">
                        <a:xfrm>
                          <a:off x="3112" y="2346"/>
                          <a:ext cx="2434" cy="300"/>
                        </a:xfrm>
                        <a:prstGeom prst="rect">
                          <a:avLst/>
                        </a:prstGeom>
                        <a:solidFill>
                          <a:schemeClr val="bg1"/>
                        </a:solidFill>
                        <a:ln>
                          <a:noFill/>
                        </a:ln>
                        <a:effectLst/>
                      </p:spPr>
                    </p:pic>
                  </p:oleObj>
                </mc:Fallback>
              </mc:AlternateContent>
            </a:graphicData>
          </a:graphic>
        </p:graphicFrame>
      </p:grpSp>
      <p:sp>
        <p:nvSpPr>
          <p:cNvPr id="18" name="Rectangle 2">
            <a:extLst>
              <a:ext uri="{FF2B5EF4-FFF2-40B4-BE49-F238E27FC236}">
                <a16:creationId xmlns:a16="http://schemas.microsoft.com/office/drawing/2014/main" id="{BF769ABB-AB5E-4B0D-B881-524539CD6A0E}"/>
              </a:ext>
            </a:extLst>
          </p:cNvPr>
          <p:cNvSpPr txBox="1">
            <a:spLocks noChangeArrowheads="1"/>
          </p:cNvSpPr>
          <p:nvPr/>
        </p:nvSpPr>
        <p:spPr>
          <a:xfrm>
            <a:off x="408018" y="547582"/>
            <a:ext cx="11175130" cy="3024336"/>
          </a:xfrm>
          <a:prstGeom prst="rect">
            <a:avLst/>
          </a:prstGeom>
          <a:ln>
            <a:solidFill>
              <a:srgbClr val="66FF33"/>
            </a:solidFill>
            <a:miter lim="800000"/>
            <a:headEnd/>
            <a:tailEnd/>
          </a:ln>
          <a:extLst>
            <a:ext uri="{909E8E84-426E-40DD-AFC4-6F175D3DCCD1}">
              <a14:hiddenFill xmlns:a14="http://schemas.microsoft.com/office/drawing/2010/main">
                <a:solidFill>
                  <a:schemeClr val="bg2"/>
                </a:solidFill>
              </a14:hiddenFill>
            </a:ext>
          </a:extLst>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仿宋" panose="02010609060101010101" pitchFamily="49" charset="-122"/>
                <a:ea typeface="仿宋" panose="02010609060101010101" pitchFamily="49" charset="-122"/>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仿宋" panose="02010609060101010101" pitchFamily="49" charset="-122"/>
                <a:ea typeface="仿宋" panose="02010609060101010101" pitchFamily="49" charset="-122"/>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仿宋" panose="02010609060101010101" pitchFamily="49" charset="-122"/>
                <a:ea typeface="仿宋" panose="02010609060101010101" pitchFamily="49" charset="-122"/>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仿宋" panose="02010609060101010101" pitchFamily="49" charset="-122"/>
                <a:ea typeface="仿宋" panose="02010609060101010101" pitchFamily="49" charset="-122"/>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仿宋" panose="02010609060101010101" pitchFamily="49" charset="-122"/>
                <a:ea typeface="仿宋" panose="02010609060101010101" pitchFamily="49"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44500" indent="-444500">
              <a:lnSpc>
                <a:spcPct val="150000"/>
              </a:lnSpc>
              <a:spcBef>
                <a:spcPts val="0"/>
              </a:spcBef>
              <a:spcAft>
                <a:spcPts val="600"/>
              </a:spcAft>
            </a:pPr>
            <a:r>
              <a:rPr lang="zh-CN" altLang="en-US" sz="20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超钚元素</a:t>
            </a:r>
            <a:r>
              <a:rPr lang="zh-CN" altLang="en-US" sz="2000"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中的某些核素（</a:t>
            </a:r>
            <a:r>
              <a:rPr lang="en-US" altLang="zh-CN" sz="2000" baseline="30000"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244</a:t>
            </a:r>
            <a:r>
              <a:rPr lang="en-US" altLang="zh-CN" sz="2000"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Cm</a:t>
            </a:r>
            <a:r>
              <a:rPr lang="zh-CN" altLang="en-US" sz="2000"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a:t>
            </a:r>
            <a:r>
              <a:rPr lang="en-US" altLang="zh-CN" sz="2000" baseline="30000"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249</a:t>
            </a:r>
            <a:r>
              <a:rPr lang="en-US" altLang="zh-CN" sz="2000"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Bk</a:t>
            </a:r>
            <a:r>
              <a:rPr lang="zh-CN" altLang="en-US" sz="2000"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a:t>
            </a:r>
            <a:r>
              <a:rPr lang="en-US" altLang="zh-CN" sz="2000" baseline="30000"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252</a:t>
            </a:r>
            <a:r>
              <a:rPr lang="en-US" altLang="zh-CN" sz="2000"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Cf</a:t>
            </a:r>
            <a:r>
              <a:rPr lang="zh-CN" altLang="en-US" sz="2000"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a:t>
            </a:r>
            <a:r>
              <a:rPr lang="en-US" altLang="zh-CN" sz="2000" baseline="30000"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254</a:t>
            </a:r>
            <a:r>
              <a:rPr lang="en-US" altLang="zh-CN" sz="2000"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Es</a:t>
            </a:r>
            <a:r>
              <a:rPr lang="zh-CN" altLang="en-US" sz="2000"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a:t>
            </a:r>
            <a:r>
              <a:rPr lang="en-US" altLang="zh-CN" sz="2000" baseline="30000"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255</a:t>
            </a:r>
            <a:r>
              <a:rPr lang="en-US" altLang="zh-CN" sz="2000"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Fm</a:t>
            </a:r>
            <a:r>
              <a:rPr lang="zh-CN" altLang="en-US" sz="2000"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）在发生自发裂变时会放出中子，形成中子源。最常见的是</a:t>
            </a:r>
            <a:r>
              <a:rPr lang="en-US" altLang="zh-CN" sz="2000" b="1" baseline="300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252</a:t>
            </a:r>
            <a:r>
              <a:rPr lang="en-US" altLang="zh-CN" sz="20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Cf</a:t>
            </a:r>
            <a:r>
              <a:rPr lang="zh-CN" altLang="en-US" sz="20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中子源：</a:t>
            </a:r>
          </a:p>
          <a:p>
            <a:pPr marL="844550" lvl="2" indent="-444500">
              <a:lnSpc>
                <a:spcPct val="150000"/>
              </a:lnSpc>
              <a:spcBef>
                <a:spcPts val="0"/>
              </a:spcBef>
              <a:spcAft>
                <a:spcPts val="600"/>
              </a:spcAft>
              <a:buClr>
                <a:srgbClr val="00CC00"/>
              </a:buClr>
              <a:buFont typeface="Wingdings" pitchFamily="2" charset="2"/>
              <a:buChar char="ü"/>
            </a:pPr>
            <a:r>
              <a:rPr lang="zh-CN" altLang="en-US" sz="2000"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中子产额：</a:t>
            </a:r>
            <a:r>
              <a:rPr lang="en-US" altLang="zh-CN" sz="2000"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2.32×10</a:t>
            </a:r>
            <a:r>
              <a:rPr lang="en-US" altLang="zh-CN" sz="2000" baseline="30000"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6</a:t>
            </a:r>
            <a:r>
              <a:rPr lang="en-US" altLang="zh-CN" sz="2000"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n/s/</a:t>
            </a:r>
            <a:r>
              <a:rPr lang="el-GR" altLang="zh-CN" sz="2000"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μ</a:t>
            </a:r>
            <a:r>
              <a:rPr lang="en-US" altLang="zh-CN" sz="2000"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g </a:t>
            </a:r>
          </a:p>
          <a:p>
            <a:pPr marL="844550" lvl="2" indent="-444500">
              <a:lnSpc>
                <a:spcPct val="150000"/>
              </a:lnSpc>
              <a:spcBef>
                <a:spcPts val="0"/>
              </a:spcBef>
              <a:spcAft>
                <a:spcPts val="600"/>
              </a:spcAft>
              <a:buClr>
                <a:srgbClr val="FF0000"/>
              </a:buClr>
              <a:buFont typeface="Webdings" pitchFamily="18" charset="2"/>
              <a:buChar char="s"/>
            </a:pPr>
            <a:r>
              <a:rPr lang="zh-CN" altLang="en-US" sz="2000"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半衰期：</a:t>
            </a:r>
            <a:r>
              <a:rPr lang="en-US" altLang="zh-CN" sz="2000"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2.645</a:t>
            </a:r>
            <a:r>
              <a:rPr lang="zh-CN" altLang="en-US" sz="2000"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年</a:t>
            </a:r>
            <a:r>
              <a:rPr lang="zh-CN" altLang="en-US" sz="2000"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a:t>
            </a:r>
            <a:r>
              <a:rPr lang="el-GR" altLang="zh-CN" sz="2000"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α : 96.91 %</a:t>
            </a:r>
            <a:r>
              <a:rPr lang="zh-CN" altLang="en-US" sz="2000"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a:t>
            </a:r>
            <a:r>
              <a:rPr lang="en-US" altLang="zh-CN" sz="2000"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SF : 3.09 %</a:t>
            </a:r>
            <a:r>
              <a:rPr lang="zh-CN" altLang="en-US" sz="2000"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a:t>
            </a:r>
          </a:p>
          <a:p>
            <a:pPr marL="844550" lvl="2" indent="-444500">
              <a:lnSpc>
                <a:spcPct val="150000"/>
              </a:lnSpc>
              <a:spcBef>
                <a:spcPts val="0"/>
              </a:spcBef>
              <a:spcAft>
                <a:spcPts val="600"/>
              </a:spcAft>
              <a:buClr>
                <a:srgbClr val="FF0000"/>
              </a:buClr>
              <a:buFont typeface="Webdings" pitchFamily="18" charset="2"/>
              <a:buChar char="s"/>
            </a:pPr>
            <a:r>
              <a:rPr lang="zh-CN" altLang="en-US" sz="2000"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中子平均能量：</a:t>
            </a:r>
            <a:r>
              <a:rPr lang="en-US" altLang="zh-CN" sz="2000"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2.13MeV</a:t>
            </a:r>
          </a:p>
          <a:p>
            <a:pPr marL="844550" lvl="2" indent="-444500">
              <a:lnSpc>
                <a:spcPct val="150000"/>
              </a:lnSpc>
              <a:spcBef>
                <a:spcPts val="0"/>
              </a:spcBef>
              <a:spcAft>
                <a:spcPts val="600"/>
              </a:spcAft>
              <a:buClr>
                <a:srgbClr val="FF0000"/>
              </a:buClr>
              <a:buFont typeface="Webdings" pitchFamily="18" charset="2"/>
              <a:buChar char="s"/>
            </a:pPr>
            <a:r>
              <a:rPr lang="zh-CN" altLang="en-US" sz="2000"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伴随有较强的</a:t>
            </a:r>
            <a:r>
              <a:rPr lang="el-GR" altLang="zh-CN" sz="2000"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γ</a:t>
            </a:r>
            <a:r>
              <a:rPr lang="zh-CN" altLang="en-US" sz="2000"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射线，</a:t>
            </a:r>
            <a:r>
              <a:rPr lang="en-US" altLang="zh-CN" sz="2000"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1.3×10</a:t>
            </a:r>
            <a:r>
              <a:rPr lang="en-US" altLang="zh-CN" sz="2000" baseline="30000"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7</a:t>
            </a:r>
            <a:r>
              <a:rPr lang="en-US" altLang="zh-CN" sz="2000"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/s/</a:t>
            </a:r>
            <a:r>
              <a:rPr lang="el-GR" altLang="zh-CN" sz="2000"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μ</a:t>
            </a:r>
            <a:r>
              <a:rPr lang="en-US" altLang="zh-CN" sz="2000"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g</a:t>
            </a:r>
            <a:endParaRPr lang="en-US" altLang="zh-CN" sz="2000" baseline="30000"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endParaRPr>
          </a:p>
        </p:txBody>
      </p:sp>
      <p:graphicFrame>
        <p:nvGraphicFramePr>
          <p:cNvPr id="20" name="Object 11">
            <a:extLst>
              <a:ext uri="{FF2B5EF4-FFF2-40B4-BE49-F238E27FC236}">
                <a16:creationId xmlns:a16="http://schemas.microsoft.com/office/drawing/2014/main" id="{DB34C208-5A30-4742-8C9A-563336CF2AD5}"/>
              </a:ext>
            </a:extLst>
          </p:cNvPr>
          <p:cNvGraphicFramePr>
            <a:graphicFrameLocks noChangeAspect="1"/>
          </p:cNvGraphicFramePr>
          <p:nvPr>
            <p:extLst>
              <p:ext uri="{D42A27DB-BD31-4B8C-83A1-F6EECF244321}">
                <p14:modId xmlns:p14="http://schemas.microsoft.com/office/powerpoint/2010/main" val="3737071744"/>
              </p:ext>
            </p:extLst>
          </p:nvPr>
        </p:nvGraphicFramePr>
        <p:xfrm>
          <a:off x="2854966" y="4680028"/>
          <a:ext cx="4072217" cy="509761"/>
        </p:xfrm>
        <a:graphic>
          <a:graphicData uri="http://schemas.openxmlformats.org/presentationml/2006/ole">
            <mc:AlternateContent xmlns:mc="http://schemas.openxmlformats.org/markup-compatibility/2006">
              <mc:Choice xmlns:v="urn:schemas-microsoft-com:vml" Requires="v">
                <p:oleObj spid="_x0000_s450856" name="Equation" r:id="rId8" imgW="2641320" imgH="330120" progId="Equation.DSMT4">
                  <p:embed/>
                </p:oleObj>
              </mc:Choice>
              <mc:Fallback>
                <p:oleObj name="Equation" r:id="rId8" imgW="2641320" imgH="330120" progId="Equation.DSMT4">
                  <p:embed/>
                  <p:pic>
                    <p:nvPicPr>
                      <p:cNvPr id="28" name="Object 11"/>
                      <p:cNvPicPr>
                        <a:picLocks noChangeAspect="1" noChangeArrowheads="1"/>
                      </p:cNvPicPr>
                      <p:nvPr/>
                    </p:nvPicPr>
                    <p:blipFill>
                      <a:blip r:embed="rId9"/>
                      <a:srcRect/>
                      <a:stretch>
                        <a:fillRect/>
                      </a:stretch>
                    </p:blipFill>
                    <p:spPr bwMode="auto">
                      <a:xfrm>
                        <a:off x="2854966" y="4680028"/>
                        <a:ext cx="4072217" cy="509761"/>
                      </a:xfrm>
                      <a:prstGeom prst="rect">
                        <a:avLst/>
                      </a:prstGeom>
                      <a:solidFill>
                        <a:schemeClr val="bg1"/>
                      </a:solidFill>
                      <a:ln>
                        <a:noFill/>
                      </a:ln>
                      <a:effectLst/>
                    </p:spPr>
                  </p:pic>
                </p:oleObj>
              </mc:Fallback>
            </mc:AlternateContent>
          </a:graphicData>
        </a:graphic>
      </p:graphicFrame>
      <p:graphicFrame>
        <p:nvGraphicFramePr>
          <p:cNvPr id="29" name="对象 28">
            <a:extLst>
              <a:ext uri="{FF2B5EF4-FFF2-40B4-BE49-F238E27FC236}">
                <a16:creationId xmlns:a16="http://schemas.microsoft.com/office/drawing/2014/main" id="{50274E91-7969-4ABC-9557-A46BC57FF0BE}"/>
              </a:ext>
            </a:extLst>
          </p:cNvPr>
          <p:cNvGraphicFramePr>
            <a:graphicFrameLocks noChangeAspect="1"/>
          </p:cNvGraphicFramePr>
          <p:nvPr>
            <p:extLst>
              <p:ext uri="{D42A27DB-BD31-4B8C-83A1-F6EECF244321}">
                <p14:modId xmlns:p14="http://schemas.microsoft.com/office/powerpoint/2010/main" val="79316058"/>
              </p:ext>
            </p:extLst>
          </p:nvPr>
        </p:nvGraphicFramePr>
        <p:xfrm>
          <a:off x="5952634" y="1223644"/>
          <a:ext cx="5523037" cy="830386"/>
        </p:xfrm>
        <a:graphic>
          <a:graphicData uri="http://schemas.openxmlformats.org/presentationml/2006/ole">
            <mc:AlternateContent xmlns:mc="http://schemas.openxmlformats.org/markup-compatibility/2006">
              <mc:Choice xmlns:v="urn:schemas-microsoft-com:vml" Requires="v">
                <p:oleObj spid="_x0000_s450857" name="Equation" r:id="rId10" imgW="2958840" imgH="444240" progId="Equation.DSMT4">
                  <p:embed/>
                </p:oleObj>
              </mc:Choice>
              <mc:Fallback>
                <p:oleObj name="Equation" r:id="rId10" imgW="2958840" imgH="444240" progId="Equation.DSMT4">
                  <p:embed/>
                  <p:pic>
                    <p:nvPicPr>
                      <p:cNvPr id="29" name="对象 28"/>
                      <p:cNvPicPr/>
                      <p:nvPr/>
                    </p:nvPicPr>
                    <p:blipFill>
                      <a:blip r:embed="rId11"/>
                      <a:stretch>
                        <a:fillRect/>
                      </a:stretch>
                    </p:blipFill>
                    <p:spPr>
                      <a:xfrm>
                        <a:off x="5952634" y="1223644"/>
                        <a:ext cx="5523037" cy="830386"/>
                      </a:xfrm>
                      <a:prstGeom prst="rect">
                        <a:avLst/>
                      </a:prstGeom>
                    </p:spPr>
                  </p:pic>
                </p:oleObj>
              </mc:Fallback>
            </mc:AlternateContent>
          </a:graphicData>
        </a:graphic>
      </p:graphicFrame>
    </p:spTree>
    <p:extLst>
      <p:ext uri="{BB962C8B-B14F-4D97-AF65-F5344CB8AC3E}">
        <p14:creationId xmlns:p14="http://schemas.microsoft.com/office/powerpoint/2010/main" val="68538652"/>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8">
                                            <p:txEl>
                                              <p:pRg st="2" end="2"/>
                                            </p:txEl>
                                          </p:spTgt>
                                        </p:tgtEl>
                                        <p:attrNameLst>
                                          <p:attrName>style.visibility</p:attrName>
                                        </p:attrNameLst>
                                      </p:cBhvr>
                                      <p:to>
                                        <p:strVal val="visible"/>
                                      </p:to>
                                    </p:set>
                                    <p:animEffect transition="in" filter="wipe(left)">
                                      <p:cBhvr>
                                        <p:cTn id="7" dur="500"/>
                                        <p:tgtEl>
                                          <p:spTgt spid="18">
                                            <p:txEl>
                                              <p:pRg st="2" end="2"/>
                                            </p:txEl>
                                          </p:spTgt>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8">
                                            <p:txEl>
                                              <p:pRg st="3" end="3"/>
                                            </p:txEl>
                                          </p:spTgt>
                                        </p:tgtEl>
                                        <p:attrNameLst>
                                          <p:attrName>style.visibility</p:attrName>
                                        </p:attrNameLst>
                                      </p:cBhvr>
                                      <p:to>
                                        <p:strVal val="visible"/>
                                      </p:to>
                                    </p:set>
                                    <p:animEffect transition="in" filter="wipe(left)">
                                      <p:cBhvr>
                                        <p:cTn id="11" dur="500"/>
                                        <p:tgtEl>
                                          <p:spTgt spid="18">
                                            <p:txEl>
                                              <p:pRg st="3" end="3"/>
                                            </p:txEl>
                                          </p:spTgt>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18">
                                            <p:txEl>
                                              <p:pRg st="4" end="4"/>
                                            </p:txEl>
                                          </p:spTgt>
                                        </p:tgtEl>
                                        <p:attrNameLst>
                                          <p:attrName>style.visibility</p:attrName>
                                        </p:attrNameLst>
                                      </p:cBhvr>
                                      <p:to>
                                        <p:strVal val="visible"/>
                                      </p:to>
                                    </p:set>
                                    <p:animEffect transition="in" filter="wipe(left)">
                                      <p:cBhvr>
                                        <p:cTn id="15" dur="500"/>
                                        <p:tgtEl>
                                          <p:spTgt spid="18">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6D3457FC-C129-4ADC-BFF7-D471A09643CB}"/>
              </a:ext>
            </a:extLst>
          </p:cNvPr>
          <p:cNvSpPr>
            <a:spLocks noGrp="1"/>
          </p:cNvSpPr>
          <p:nvPr>
            <p:ph idx="13"/>
          </p:nvPr>
        </p:nvSpPr>
        <p:spPr>
          <a:xfrm>
            <a:off x="1" y="1"/>
            <a:ext cx="2540482" cy="284671"/>
          </a:xfrm>
          <a:solidFill>
            <a:schemeClr val="bg1">
              <a:lumMod val="95000"/>
            </a:schemeClr>
          </a:solidFill>
        </p:spPr>
        <p:txBody>
          <a:bodyPr>
            <a:normAutofit fontScale="92500" lnSpcReduction="10000"/>
          </a:bodyPr>
          <a:lstStyle/>
          <a:p>
            <a:r>
              <a:rPr lang="zh-CN" altLang="en-US" dirty="0"/>
              <a:t>第十三章 中子及中子的探测</a:t>
            </a:r>
          </a:p>
        </p:txBody>
      </p:sp>
      <p:sp>
        <p:nvSpPr>
          <p:cNvPr id="4" name="内容占位符 3">
            <a:extLst>
              <a:ext uri="{FF2B5EF4-FFF2-40B4-BE49-F238E27FC236}">
                <a16:creationId xmlns:a16="http://schemas.microsoft.com/office/drawing/2014/main" id="{DC5E45C6-3C27-4CD6-87A4-686E0452789C}"/>
              </a:ext>
            </a:extLst>
          </p:cNvPr>
          <p:cNvSpPr>
            <a:spLocks noGrp="1"/>
          </p:cNvSpPr>
          <p:nvPr>
            <p:ph idx="15"/>
          </p:nvPr>
        </p:nvSpPr>
        <p:spPr>
          <a:xfrm>
            <a:off x="5170096" y="1"/>
            <a:ext cx="3776069" cy="284671"/>
          </a:xfrm>
          <a:solidFill>
            <a:schemeClr val="accent4">
              <a:lumMod val="20000"/>
              <a:lumOff val="80000"/>
            </a:schemeClr>
          </a:solidFill>
        </p:spPr>
        <p:txBody>
          <a:bodyPr>
            <a:normAutofit fontScale="92500" lnSpcReduction="10000"/>
          </a:bodyPr>
          <a:lstStyle/>
          <a:p>
            <a:r>
              <a:rPr lang="zh-CN" altLang="en-US" dirty="0"/>
              <a:t>一</a:t>
            </a:r>
            <a:r>
              <a:rPr lang="en-US" altLang="zh-CN" dirty="0"/>
              <a:t>. </a:t>
            </a:r>
            <a:r>
              <a:rPr lang="zh-CN" altLang="en-US" dirty="0"/>
              <a:t>同位素中子源</a:t>
            </a:r>
          </a:p>
        </p:txBody>
      </p:sp>
      <p:sp>
        <p:nvSpPr>
          <p:cNvPr id="5" name="内容占位符 4">
            <a:extLst>
              <a:ext uri="{FF2B5EF4-FFF2-40B4-BE49-F238E27FC236}">
                <a16:creationId xmlns:a16="http://schemas.microsoft.com/office/drawing/2014/main" id="{76A525C7-698F-42F7-9977-03E53AEE0BC1}"/>
              </a:ext>
            </a:extLst>
          </p:cNvPr>
          <p:cNvSpPr>
            <a:spLocks noGrp="1"/>
          </p:cNvSpPr>
          <p:nvPr>
            <p:ph idx="16"/>
          </p:nvPr>
        </p:nvSpPr>
        <p:spPr>
          <a:xfrm>
            <a:off x="8946165" y="1"/>
            <a:ext cx="3245835" cy="284671"/>
          </a:xfrm>
          <a:solidFill>
            <a:srgbClr val="3366FF"/>
          </a:solidFill>
        </p:spPr>
        <p:txBody>
          <a:bodyPr>
            <a:normAutofit fontScale="92500" lnSpcReduction="10000"/>
          </a:bodyPr>
          <a:lstStyle/>
          <a:p>
            <a:r>
              <a:rPr lang="zh-CN" altLang="en-US" dirty="0">
                <a:solidFill>
                  <a:srgbClr val="FFFF00"/>
                </a:solidFill>
              </a:rPr>
              <a:t>小结：同位素源的特点</a:t>
            </a:r>
          </a:p>
        </p:txBody>
      </p:sp>
      <p:sp>
        <p:nvSpPr>
          <p:cNvPr id="19" name="内容占位符 18">
            <a:extLst>
              <a:ext uri="{FF2B5EF4-FFF2-40B4-BE49-F238E27FC236}">
                <a16:creationId xmlns:a16="http://schemas.microsoft.com/office/drawing/2014/main" id="{3DD6B0AC-1C2F-434F-874C-7924919B1171}"/>
              </a:ext>
            </a:extLst>
          </p:cNvPr>
          <p:cNvSpPr>
            <a:spLocks noGrp="1"/>
          </p:cNvSpPr>
          <p:nvPr>
            <p:ph idx="14"/>
          </p:nvPr>
        </p:nvSpPr>
        <p:spPr>
          <a:solidFill>
            <a:schemeClr val="accent6">
              <a:lumMod val="20000"/>
              <a:lumOff val="80000"/>
            </a:schemeClr>
          </a:solidFill>
        </p:spPr>
        <p:txBody>
          <a:bodyPr>
            <a:normAutofit fontScale="92500" lnSpcReduction="10000"/>
          </a:bodyPr>
          <a:lstStyle/>
          <a:p>
            <a:r>
              <a:rPr lang="en-US" altLang="zh-CN" dirty="0"/>
              <a:t>13.2 </a:t>
            </a:r>
            <a:r>
              <a:rPr lang="zh-CN" altLang="en-US" dirty="0"/>
              <a:t>中子源</a:t>
            </a:r>
          </a:p>
        </p:txBody>
      </p:sp>
      <p:sp>
        <p:nvSpPr>
          <p:cNvPr id="13" name="Rectangle 3">
            <a:extLst>
              <a:ext uri="{FF2B5EF4-FFF2-40B4-BE49-F238E27FC236}">
                <a16:creationId xmlns:a16="http://schemas.microsoft.com/office/drawing/2014/main" id="{1265EB44-445B-4A68-AB68-E42F041D65FD}"/>
              </a:ext>
            </a:extLst>
          </p:cNvPr>
          <p:cNvSpPr txBox="1">
            <a:spLocks noChangeArrowheads="1"/>
          </p:cNvSpPr>
          <p:nvPr/>
        </p:nvSpPr>
        <p:spPr>
          <a:xfrm>
            <a:off x="593237" y="593025"/>
            <a:ext cx="11233248" cy="5833194"/>
          </a:xfrm>
          <a:prstGeom prst="rect">
            <a:avLst/>
          </a:prstGeom>
          <a:ln>
            <a:solidFill>
              <a:schemeClr val="accent2"/>
            </a:solidFill>
            <a:miter lim="800000"/>
            <a:headEnd/>
            <a:tailEnd/>
          </a:ln>
          <a:extLst>
            <a:ext uri="{909E8E84-426E-40DD-AFC4-6F175D3DCCD1}">
              <a14:hiddenFill xmlns:a14="http://schemas.microsoft.com/office/drawing/2010/main">
                <a:solidFill>
                  <a:schemeClr val="bg2"/>
                </a:solidFill>
              </a14:hiddenFill>
            </a:ext>
          </a:extLst>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仿宋" panose="02010609060101010101" pitchFamily="49" charset="-122"/>
                <a:ea typeface="仿宋" panose="02010609060101010101" pitchFamily="49" charset="-122"/>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仿宋" panose="02010609060101010101" pitchFamily="49" charset="-122"/>
                <a:ea typeface="仿宋" panose="02010609060101010101" pitchFamily="49" charset="-122"/>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仿宋" panose="02010609060101010101" pitchFamily="49" charset="-122"/>
                <a:ea typeface="仿宋" panose="02010609060101010101" pitchFamily="49" charset="-122"/>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仿宋" panose="02010609060101010101" pitchFamily="49" charset="-122"/>
                <a:ea typeface="仿宋" panose="02010609060101010101" pitchFamily="49" charset="-122"/>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仿宋" panose="02010609060101010101" pitchFamily="49" charset="-122"/>
                <a:ea typeface="仿宋" panose="02010609060101010101" pitchFamily="49"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40000"/>
              </a:lnSpc>
              <a:spcAft>
                <a:spcPts val="1200"/>
              </a:spcAft>
            </a:pPr>
            <a:r>
              <a:rPr lang="zh-CN" altLang="en-US" sz="2800"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优点：</a:t>
            </a:r>
          </a:p>
          <a:p>
            <a:pPr marL="1439863" lvl="2" indent="-525463">
              <a:lnSpc>
                <a:spcPct val="140000"/>
              </a:lnSpc>
              <a:spcAft>
                <a:spcPts val="1200"/>
              </a:spcAft>
              <a:buClr>
                <a:srgbClr val="00CC00"/>
              </a:buClr>
              <a:buFont typeface="Wingdings" pitchFamily="2" charset="2"/>
              <a:buChar char="ü"/>
            </a:pPr>
            <a:r>
              <a:rPr lang="zh-CN" altLang="en-US" dirty="0">
                <a:latin typeface="Times New Roman" panose="02020603050405020304" pitchFamily="18" charset="0"/>
                <a:ea typeface="楷体" panose="02010609060101010101" pitchFamily="49" charset="-122"/>
                <a:cs typeface="Times New Roman" panose="02020603050405020304" pitchFamily="18" charset="0"/>
              </a:rPr>
              <a:t>体积小，占地面积小</a:t>
            </a:r>
          </a:p>
          <a:p>
            <a:pPr marL="1439863" lvl="2" indent="-525463">
              <a:lnSpc>
                <a:spcPct val="140000"/>
              </a:lnSpc>
              <a:spcAft>
                <a:spcPts val="1200"/>
              </a:spcAft>
              <a:buClr>
                <a:srgbClr val="00CC00"/>
              </a:buClr>
              <a:buFont typeface="Wingdings" pitchFamily="2" charset="2"/>
              <a:buChar char="ü"/>
            </a:pPr>
            <a:r>
              <a:rPr lang="zh-CN" altLang="en-US" dirty="0">
                <a:latin typeface="Times New Roman" panose="02020603050405020304" pitchFamily="18" charset="0"/>
                <a:ea typeface="楷体" panose="02010609060101010101" pitchFamily="49" charset="-122"/>
                <a:cs typeface="Times New Roman" panose="02020603050405020304" pitchFamily="18" charset="0"/>
              </a:rPr>
              <a:t>能够在恶劣的条件下使用</a:t>
            </a:r>
            <a:endParaRPr lang="en-US" altLang="zh-CN" dirty="0">
              <a:latin typeface="Times New Roman" panose="02020603050405020304" pitchFamily="18" charset="0"/>
              <a:ea typeface="楷体" panose="02010609060101010101" pitchFamily="49" charset="-122"/>
              <a:cs typeface="Times New Roman" panose="02020603050405020304" pitchFamily="18" charset="0"/>
            </a:endParaRPr>
          </a:p>
          <a:p>
            <a:pPr>
              <a:lnSpc>
                <a:spcPct val="140000"/>
              </a:lnSpc>
              <a:spcAft>
                <a:spcPts val="1200"/>
              </a:spcAft>
              <a:defRPr/>
            </a:pPr>
            <a:r>
              <a:rPr lang="zh-CN" altLang="en-US" sz="2800"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缺点：</a:t>
            </a:r>
          </a:p>
          <a:p>
            <a:pPr marL="1439863" lvl="2" indent="-525463">
              <a:lnSpc>
                <a:spcPct val="140000"/>
              </a:lnSpc>
              <a:spcAft>
                <a:spcPts val="1200"/>
              </a:spcAft>
              <a:buClr>
                <a:srgbClr val="FF3300"/>
              </a:buClr>
              <a:buFont typeface="Wingdings" pitchFamily="2" charset="2"/>
              <a:buChar char="û"/>
              <a:defRPr/>
            </a:pPr>
            <a:r>
              <a:rPr lang="zh-CN" altLang="en-US" dirty="0">
                <a:solidFill>
                  <a:srgbClr val="FF0000"/>
                </a:solidFill>
                <a:latin typeface="Times New Roman" panose="02020603050405020304" pitchFamily="18" charset="0"/>
                <a:ea typeface="黑体" pitchFamily="49" charset="-122"/>
                <a:cs typeface="Times New Roman" panose="02020603050405020304" pitchFamily="18" charset="0"/>
              </a:rPr>
              <a:t>产额</a:t>
            </a:r>
            <a:r>
              <a:rPr lang="zh-CN" altLang="en-US" dirty="0">
                <a:latin typeface="Times New Roman" panose="02020603050405020304" pitchFamily="18" charset="0"/>
                <a:ea typeface="楷体" panose="02010609060101010101" pitchFamily="49" charset="-122"/>
                <a:cs typeface="Times New Roman" panose="02020603050405020304" pitchFamily="18" charset="0"/>
              </a:rPr>
              <a:t>很难做得很高</a:t>
            </a:r>
          </a:p>
          <a:p>
            <a:pPr marL="1439863" lvl="2" indent="-525463">
              <a:lnSpc>
                <a:spcPct val="140000"/>
              </a:lnSpc>
              <a:spcAft>
                <a:spcPts val="1200"/>
              </a:spcAft>
              <a:buClr>
                <a:srgbClr val="FF3300"/>
              </a:buClr>
              <a:buFont typeface="Wingdings" pitchFamily="2" charset="2"/>
              <a:buChar char="û"/>
              <a:defRPr/>
            </a:pPr>
            <a:r>
              <a:rPr lang="zh-CN" altLang="en-US" dirty="0">
                <a:latin typeface="Times New Roman" panose="02020603050405020304" pitchFamily="18" charset="0"/>
                <a:ea typeface="楷体" panose="02010609060101010101" pitchFamily="49" charset="-122"/>
                <a:cs typeface="Times New Roman" panose="02020603050405020304" pitchFamily="18" charset="0"/>
              </a:rPr>
              <a:t>总是伴随有较强的</a:t>
            </a:r>
            <a:r>
              <a:rPr lang="en-US" altLang="zh-CN" dirty="0">
                <a:solidFill>
                  <a:srgbClr val="FF0000"/>
                </a:solidFill>
                <a:latin typeface="Times New Roman" panose="02020603050405020304" pitchFamily="18" charset="0"/>
                <a:ea typeface="楷体_GB2312" pitchFamily="49" charset="-122"/>
                <a:cs typeface="Times New Roman" panose="02020603050405020304" pitchFamily="18" charset="0"/>
              </a:rPr>
              <a:t>γ</a:t>
            </a:r>
            <a:r>
              <a:rPr lang="zh-CN" altLang="en-US" dirty="0">
                <a:solidFill>
                  <a:srgbClr val="FF0000"/>
                </a:solidFill>
                <a:latin typeface="Times New Roman" panose="02020603050405020304" pitchFamily="18" charset="0"/>
                <a:ea typeface="黑体" pitchFamily="49" charset="-122"/>
                <a:cs typeface="Times New Roman" panose="02020603050405020304" pitchFamily="18" charset="0"/>
              </a:rPr>
              <a:t>射线</a:t>
            </a:r>
          </a:p>
          <a:p>
            <a:pPr marL="1439863" lvl="2" indent="-525463">
              <a:lnSpc>
                <a:spcPct val="140000"/>
              </a:lnSpc>
              <a:spcAft>
                <a:spcPts val="1200"/>
              </a:spcAft>
              <a:buClr>
                <a:srgbClr val="FF3300"/>
              </a:buClr>
              <a:buFont typeface="Wingdings" pitchFamily="2" charset="2"/>
              <a:buChar char="û"/>
              <a:defRPr/>
            </a:pPr>
            <a:r>
              <a:rPr lang="zh-CN" altLang="en-US" dirty="0">
                <a:latin typeface="Times New Roman" panose="02020603050405020304" pitchFamily="18" charset="0"/>
                <a:ea typeface="楷体" panose="02010609060101010101" pitchFamily="49" charset="-122"/>
                <a:cs typeface="Times New Roman" panose="02020603050405020304" pitchFamily="18" charset="0"/>
              </a:rPr>
              <a:t>时刻存在辐射，对运输、安装和维护带来严重的防护问题，无法</a:t>
            </a:r>
            <a:r>
              <a:rPr lang="zh-CN" altLang="en-US" dirty="0">
                <a:solidFill>
                  <a:srgbClr val="006600"/>
                </a:solidFill>
                <a:latin typeface="Times New Roman" panose="02020603050405020304" pitchFamily="18" charset="0"/>
                <a:ea typeface="楷体_GB2312" pitchFamily="49" charset="-122"/>
                <a:cs typeface="Times New Roman" panose="02020603050405020304" pitchFamily="18" charset="0"/>
              </a:rPr>
              <a:t>“</a:t>
            </a:r>
            <a:r>
              <a:rPr lang="zh-CN" altLang="en-US" dirty="0">
                <a:solidFill>
                  <a:srgbClr val="FF0000"/>
                </a:solidFill>
                <a:latin typeface="Times New Roman" panose="02020603050405020304" pitchFamily="18" charset="0"/>
                <a:ea typeface="黑体" pitchFamily="49" charset="-122"/>
                <a:cs typeface="Times New Roman" panose="02020603050405020304" pitchFamily="18" charset="0"/>
              </a:rPr>
              <a:t>开关</a:t>
            </a:r>
            <a:r>
              <a:rPr lang="zh-CN" altLang="en-US" dirty="0">
                <a:solidFill>
                  <a:srgbClr val="006600"/>
                </a:solidFill>
                <a:latin typeface="Times New Roman" panose="02020603050405020304" pitchFamily="18" charset="0"/>
                <a:ea typeface="楷体_GB2312" pitchFamily="49" charset="-122"/>
                <a:cs typeface="Times New Roman" panose="02020603050405020304" pitchFamily="18" charset="0"/>
              </a:rPr>
              <a:t>”</a:t>
            </a:r>
          </a:p>
          <a:p>
            <a:pPr marL="1439863" lvl="2" indent="-525463">
              <a:lnSpc>
                <a:spcPct val="140000"/>
              </a:lnSpc>
              <a:spcAft>
                <a:spcPts val="1200"/>
              </a:spcAft>
              <a:buClr>
                <a:srgbClr val="FF3300"/>
              </a:buClr>
              <a:buFont typeface="Wingdings" pitchFamily="2" charset="2"/>
              <a:buChar char="û"/>
              <a:defRPr/>
            </a:pPr>
            <a:r>
              <a:rPr lang="zh-CN" altLang="en-US" dirty="0">
                <a:latin typeface="Times New Roman" panose="02020603050405020304" pitchFamily="18" charset="0"/>
                <a:ea typeface="楷体" panose="02010609060101010101" pitchFamily="49" charset="-122"/>
                <a:cs typeface="Times New Roman" panose="02020603050405020304" pitchFamily="18" charset="0"/>
              </a:rPr>
              <a:t>中子的产额会随着半衰期而</a:t>
            </a:r>
            <a:r>
              <a:rPr lang="zh-CN" altLang="en-US" dirty="0">
                <a:solidFill>
                  <a:srgbClr val="FF0000"/>
                </a:solidFill>
                <a:latin typeface="Times New Roman" panose="02020603050405020304" pitchFamily="18" charset="0"/>
                <a:ea typeface="黑体" pitchFamily="49" charset="-122"/>
                <a:cs typeface="Times New Roman" panose="02020603050405020304" pitchFamily="18" charset="0"/>
              </a:rPr>
              <a:t>衰减</a:t>
            </a:r>
            <a:endParaRPr lang="en-US" altLang="zh-CN" dirty="0">
              <a:latin typeface="Times New Roman" panose="02020603050405020304" pitchFamily="18" charset="0"/>
              <a:ea typeface="楷体" panose="02010609060101010101" pitchFamily="49" charset="-122"/>
              <a:cs typeface="Times New Roman" panose="02020603050405020304" pitchFamily="18" charset="0"/>
            </a:endParaRPr>
          </a:p>
        </p:txBody>
      </p:sp>
      <p:grpSp>
        <p:nvGrpSpPr>
          <p:cNvPr id="21" name="组合 20">
            <a:extLst>
              <a:ext uri="{FF2B5EF4-FFF2-40B4-BE49-F238E27FC236}">
                <a16:creationId xmlns:a16="http://schemas.microsoft.com/office/drawing/2014/main" id="{1B8BDD46-63F7-4DD5-847E-A8243B97DA79}"/>
              </a:ext>
            </a:extLst>
          </p:cNvPr>
          <p:cNvGrpSpPr/>
          <p:nvPr/>
        </p:nvGrpSpPr>
        <p:grpSpPr>
          <a:xfrm>
            <a:off x="6408725" y="1075740"/>
            <a:ext cx="2332348" cy="2936841"/>
            <a:chOff x="155575" y="-2621004"/>
            <a:chExt cx="3810000" cy="4797467"/>
          </a:xfrm>
        </p:grpSpPr>
        <p:pic>
          <p:nvPicPr>
            <p:cNvPr id="22" name="Picture 2" descr="https://www.orau.org/ptp/collection/Sources/cf-2527.jpg">
              <a:extLst>
                <a:ext uri="{FF2B5EF4-FFF2-40B4-BE49-F238E27FC236}">
                  <a16:creationId xmlns:a16="http://schemas.microsoft.com/office/drawing/2014/main" id="{15A3D4CE-F78B-4FDB-B852-85C2CABB759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575" y="-1995488"/>
              <a:ext cx="3810000" cy="4171951"/>
            </a:xfrm>
            <a:prstGeom prst="rect">
              <a:avLst/>
            </a:prstGeom>
            <a:noFill/>
            <a:extLst>
              <a:ext uri="{909E8E84-426E-40DD-AFC4-6F175D3DCCD1}">
                <a14:hiddenFill xmlns:a14="http://schemas.microsoft.com/office/drawing/2010/main">
                  <a:solidFill>
                    <a:srgbClr val="FFFFFF"/>
                  </a:solidFill>
                </a14:hiddenFill>
              </a:ext>
            </a:extLst>
          </p:spPr>
        </p:pic>
        <p:sp>
          <p:nvSpPr>
            <p:cNvPr id="23" name="文本框 22">
              <a:extLst>
                <a:ext uri="{FF2B5EF4-FFF2-40B4-BE49-F238E27FC236}">
                  <a16:creationId xmlns:a16="http://schemas.microsoft.com/office/drawing/2014/main" id="{FEF67C9C-9872-41EA-A30C-56E8DBFC1ED7}"/>
                </a:ext>
              </a:extLst>
            </p:cNvPr>
            <p:cNvSpPr txBox="1"/>
            <p:nvPr/>
          </p:nvSpPr>
          <p:spPr>
            <a:xfrm>
              <a:off x="705353" y="-2621004"/>
              <a:ext cx="1436611" cy="369332"/>
            </a:xfrm>
            <a:prstGeom prst="rect">
              <a:avLst/>
            </a:prstGeom>
            <a:noFill/>
          </p:spPr>
          <p:txBody>
            <a:bodyPr wrap="none" rtlCol="0">
              <a:spAutoFit/>
            </a:bodyPr>
            <a:lstStyle/>
            <a:p>
              <a:r>
                <a:rPr lang="en-US" altLang="zh-CN" baseline="30000" dirty="0"/>
                <a:t>252</a:t>
              </a:r>
              <a:r>
                <a:rPr lang="en-US" altLang="zh-CN" dirty="0"/>
                <a:t>Cf of ORNL</a:t>
              </a:r>
              <a:endParaRPr lang="zh-CN" altLang="en-US" dirty="0"/>
            </a:p>
          </p:txBody>
        </p:sp>
      </p:grpSp>
      <p:grpSp>
        <p:nvGrpSpPr>
          <p:cNvPr id="24" name="组合 23">
            <a:extLst>
              <a:ext uri="{FF2B5EF4-FFF2-40B4-BE49-F238E27FC236}">
                <a16:creationId xmlns:a16="http://schemas.microsoft.com/office/drawing/2014/main" id="{792F79A3-2167-497C-B7CC-C38FCD2E1375}"/>
              </a:ext>
            </a:extLst>
          </p:cNvPr>
          <p:cNvGrpSpPr/>
          <p:nvPr/>
        </p:nvGrpSpPr>
        <p:grpSpPr>
          <a:xfrm>
            <a:off x="8946165" y="824398"/>
            <a:ext cx="2675228" cy="3813017"/>
            <a:chOff x="9120336" y="850523"/>
            <a:chExt cx="2675228" cy="3813017"/>
          </a:xfrm>
        </p:grpSpPr>
        <p:pic>
          <p:nvPicPr>
            <p:cNvPr id="25" name="Picture 4" descr="“AM-BE”的图片搜索结果">
              <a:extLst>
                <a:ext uri="{FF2B5EF4-FFF2-40B4-BE49-F238E27FC236}">
                  <a16:creationId xmlns:a16="http://schemas.microsoft.com/office/drawing/2014/main" id="{C621A8EF-EB16-4ED4-A4B6-11DDD98C85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20336" y="1268299"/>
              <a:ext cx="2675228" cy="3395241"/>
            </a:xfrm>
            <a:prstGeom prst="rect">
              <a:avLst/>
            </a:prstGeom>
            <a:noFill/>
            <a:extLst>
              <a:ext uri="{909E8E84-426E-40DD-AFC4-6F175D3DCCD1}">
                <a14:hiddenFill xmlns:a14="http://schemas.microsoft.com/office/drawing/2010/main">
                  <a:solidFill>
                    <a:srgbClr val="FFFFFF"/>
                  </a:solidFill>
                </a14:hiddenFill>
              </a:ext>
            </a:extLst>
          </p:spPr>
        </p:pic>
        <p:sp>
          <p:nvSpPr>
            <p:cNvPr id="26" name="文本框 25">
              <a:extLst>
                <a:ext uri="{FF2B5EF4-FFF2-40B4-BE49-F238E27FC236}">
                  <a16:creationId xmlns:a16="http://schemas.microsoft.com/office/drawing/2014/main" id="{363A02F5-A297-4C09-A376-55630784551C}"/>
                </a:ext>
              </a:extLst>
            </p:cNvPr>
            <p:cNvSpPr txBox="1"/>
            <p:nvPr/>
          </p:nvSpPr>
          <p:spPr>
            <a:xfrm>
              <a:off x="10089901" y="850523"/>
              <a:ext cx="1127232" cy="369332"/>
            </a:xfrm>
            <a:prstGeom prst="rect">
              <a:avLst/>
            </a:prstGeom>
            <a:noFill/>
          </p:spPr>
          <p:txBody>
            <a:bodyPr wrap="none" rtlCol="0">
              <a:spAutoFit/>
            </a:bodyPr>
            <a:lstStyle/>
            <a:p>
              <a:r>
                <a:rPr lang="en-US" altLang="zh-CN" baseline="30000" dirty="0"/>
                <a:t>241</a:t>
              </a:r>
              <a:r>
                <a:rPr lang="en-US" altLang="zh-CN" dirty="0"/>
                <a:t>Am-</a:t>
              </a:r>
              <a:r>
                <a:rPr lang="en-US" altLang="zh-CN" baseline="30000" dirty="0"/>
                <a:t>9</a:t>
              </a:r>
              <a:r>
                <a:rPr lang="en-US" altLang="zh-CN" dirty="0"/>
                <a:t>Be</a:t>
              </a:r>
              <a:endParaRPr lang="zh-CN" altLang="en-US" dirty="0"/>
            </a:p>
          </p:txBody>
        </p:sp>
      </p:grpSp>
    </p:spTree>
    <p:extLst>
      <p:ext uri="{BB962C8B-B14F-4D97-AF65-F5344CB8AC3E}">
        <p14:creationId xmlns:p14="http://schemas.microsoft.com/office/powerpoint/2010/main" val="3767982703"/>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6D3457FC-C129-4ADC-BFF7-D471A09643CB}"/>
              </a:ext>
            </a:extLst>
          </p:cNvPr>
          <p:cNvSpPr>
            <a:spLocks noGrp="1"/>
          </p:cNvSpPr>
          <p:nvPr>
            <p:ph idx="13"/>
          </p:nvPr>
        </p:nvSpPr>
        <p:spPr>
          <a:xfrm>
            <a:off x="1" y="1"/>
            <a:ext cx="2540482" cy="284671"/>
          </a:xfrm>
          <a:solidFill>
            <a:schemeClr val="bg1">
              <a:lumMod val="95000"/>
            </a:schemeClr>
          </a:solidFill>
        </p:spPr>
        <p:txBody>
          <a:bodyPr>
            <a:normAutofit fontScale="92500" lnSpcReduction="10000"/>
          </a:bodyPr>
          <a:lstStyle/>
          <a:p>
            <a:r>
              <a:rPr lang="zh-CN" altLang="en-US" dirty="0"/>
              <a:t>第十三章 中子及中子的探测</a:t>
            </a:r>
          </a:p>
        </p:txBody>
      </p:sp>
      <p:sp>
        <p:nvSpPr>
          <p:cNvPr id="4" name="内容占位符 3">
            <a:extLst>
              <a:ext uri="{FF2B5EF4-FFF2-40B4-BE49-F238E27FC236}">
                <a16:creationId xmlns:a16="http://schemas.microsoft.com/office/drawing/2014/main" id="{DC5E45C6-3C27-4CD6-87A4-686E0452789C}"/>
              </a:ext>
            </a:extLst>
          </p:cNvPr>
          <p:cNvSpPr>
            <a:spLocks noGrp="1"/>
          </p:cNvSpPr>
          <p:nvPr>
            <p:ph idx="15"/>
          </p:nvPr>
        </p:nvSpPr>
        <p:spPr>
          <a:solidFill>
            <a:srgbClr val="FFFF00"/>
          </a:solidFill>
        </p:spPr>
        <p:txBody>
          <a:bodyPr>
            <a:normAutofit fontScale="92500" lnSpcReduction="10000"/>
          </a:bodyPr>
          <a:lstStyle/>
          <a:p>
            <a:r>
              <a:rPr lang="zh-CN" altLang="en-US" dirty="0"/>
              <a:t>二</a:t>
            </a:r>
            <a:r>
              <a:rPr lang="en-US" altLang="zh-CN" dirty="0"/>
              <a:t>. </a:t>
            </a:r>
            <a:r>
              <a:rPr lang="zh-CN" altLang="en-US" dirty="0"/>
              <a:t>反应堆</a:t>
            </a:r>
            <a:r>
              <a:rPr lang="zh-CN" altLang="en-US" dirty="0">
                <a:solidFill>
                  <a:srgbClr val="0000FF"/>
                </a:solidFill>
                <a:latin typeface="华文楷体" panose="02010600040101010101" pitchFamily="2" charset="-122"/>
                <a:ea typeface="华文楷体" panose="02010600040101010101" pitchFamily="2" charset="-122"/>
              </a:rPr>
              <a:t>中子源</a:t>
            </a:r>
            <a:r>
              <a:rPr lang="en-US" altLang="zh-CN" dirty="0">
                <a:solidFill>
                  <a:srgbClr val="0000FF"/>
                </a:solidFill>
                <a:latin typeface="华文楷体" panose="02010600040101010101" pitchFamily="2" charset="-122"/>
                <a:ea typeface="华文楷体" panose="02010600040101010101" pitchFamily="2" charset="-122"/>
              </a:rPr>
              <a:t>——</a:t>
            </a:r>
            <a:r>
              <a:rPr lang="zh-CN" altLang="en-US" dirty="0">
                <a:solidFill>
                  <a:schemeClr val="accent5">
                    <a:lumMod val="50000"/>
                  </a:schemeClr>
                </a:solidFill>
                <a:latin typeface="华文楷体" panose="02010600040101010101" pitchFamily="2" charset="-122"/>
                <a:ea typeface="华文楷体" panose="02010600040101010101" pitchFamily="2" charset="-122"/>
              </a:rPr>
              <a:t>自带能量，诱发裂变放出</a:t>
            </a:r>
          </a:p>
        </p:txBody>
      </p:sp>
      <p:sp>
        <p:nvSpPr>
          <p:cNvPr id="19" name="内容占位符 18">
            <a:extLst>
              <a:ext uri="{FF2B5EF4-FFF2-40B4-BE49-F238E27FC236}">
                <a16:creationId xmlns:a16="http://schemas.microsoft.com/office/drawing/2014/main" id="{3DD6B0AC-1C2F-434F-874C-7924919B1171}"/>
              </a:ext>
            </a:extLst>
          </p:cNvPr>
          <p:cNvSpPr>
            <a:spLocks noGrp="1"/>
          </p:cNvSpPr>
          <p:nvPr>
            <p:ph idx="14"/>
          </p:nvPr>
        </p:nvSpPr>
        <p:spPr>
          <a:solidFill>
            <a:schemeClr val="accent6">
              <a:lumMod val="20000"/>
              <a:lumOff val="80000"/>
            </a:schemeClr>
          </a:solidFill>
        </p:spPr>
        <p:txBody>
          <a:bodyPr>
            <a:normAutofit fontScale="92500" lnSpcReduction="10000"/>
          </a:bodyPr>
          <a:lstStyle/>
          <a:p>
            <a:r>
              <a:rPr lang="en-US" altLang="zh-CN" dirty="0"/>
              <a:t>13.2 </a:t>
            </a:r>
            <a:r>
              <a:rPr lang="zh-CN" altLang="en-US" dirty="0"/>
              <a:t>中子源</a:t>
            </a:r>
          </a:p>
        </p:txBody>
      </p:sp>
      <p:sp>
        <p:nvSpPr>
          <p:cNvPr id="13" name="Rectangle 3">
            <a:extLst>
              <a:ext uri="{FF2B5EF4-FFF2-40B4-BE49-F238E27FC236}">
                <a16:creationId xmlns:a16="http://schemas.microsoft.com/office/drawing/2014/main" id="{22ECC0F9-7E56-46F4-B80A-554089142DE0}"/>
              </a:ext>
            </a:extLst>
          </p:cNvPr>
          <p:cNvSpPr txBox="1">
            <a:spLocks noChangeArrowheads="1"/>
          </p:cNvSpPr>
          <p:nvPr/>
        </p:nvSpPr>
        <p:spPr>
          <a:xfrm>
            <a:off x="1008684" y="1380529"/>
            <a:ext cx="5315793" cy="1439614"/>
          </a:xfrm>
          <a:prstGeom prst="rect">
            <a:avLst/>
          </a:prstGeom>
          <a:ln>
            <a:solidFill>
              <a:srgbClr val="66FF33"/>
            </a:solidFill>
            <a:miter lim="800000"/>
            <a:headEnd/>
            <a:tailEnd/>
          </a:ln>
          <a:extLst>
            <a:ext uri="{909E8E84-426E-40DD-AFC4-6F175D3DCCD1}">
              <a14:hiddenFill xmlns:a14="http://schemas.microsoft.com/office/drawing/2010/main">
                <a:solidFill>
                  <a:srgbClr val="00CC00"/>
                </a:solidFill>
              </a14:hiddenFill>
            </a:ext>
          </a:extLst>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仿宋" panose="02010609060101010101" pitchFamily="49" charset="-122"/>
                <a:ea typeface="仿宋" panose="02010609060101010101" pitchFamily="49" charset="-122"/>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仿宋" panose="02010609060101010101" pitchFamily="49" charset="-122"/>
                <a:ea typeface="仿宋" panose="02010609060101010101" pitchFamily="49" charset="-122"/>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仿宋" panose="02010609060101010101" pitchFamily="49" charset="-122"/>
                <a:ea typeface="仿宋" panose="02010609060101010101" pitchFamily="49" charset="-122"/>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仿宋" panose="02010609060101010101" pitchFamily="49" charset="-122"/>
                <a:ea typeface="仿宋" panose="02010609060101010101" pitchFamily="49" charset="-122"/>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仿宋" panose="02010609060101010101" pitchFamily="49" charset="-122"/>
                <a:ea typeface="仿宋" panose="02010609060101010101" pitchFamily="49"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zh-CN" altLang="en-US" sz="2800"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反应堆中子源</a:t>
            </a:r>
          </a:p>
          <a:p>
            <a:pPr lvl="1"/>
            <a:r>
              <a:rPr lang="zh-CN" altLang="en-US" sz="2400"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利用重核裂变产生的中子</a:t>
            </a:r>
          </a:p>
          <a:p>
            <a:pPr lvl="1"/>
            <a:r>
              <a:rPr lang="zh-CN" altLang="en-US" sz="2400"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注量率很高，可以达</a:t>
            </a:r>
            <a:r>
              <a:rPr lang="en-US" altLang="zh-CN" sz="2400"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10</a:t>
            </a:r>
            <a:r>
              <a:rPr lang="en-US" altLang="zh-CN" sz="2400" b="1" baseline="30000"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16</a:t>
            </a:r>
            <a:r>
              <a:rPr lang="en-US" altLang="zh-CN" sz="2400"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n/s·cm</a:t>
            </a:r>
            <a:r>
              <a:rPr lang="en-US" altLang="zh-CN" sz="2400" b="1" baseline="30000"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2</a:t>
            </a:r>
          </a:p>
        </p:txBody>
      </p:sp>
      <p:pic>
        <p:nvPicPr>
          <p:cNvPr id="21" name="Picture 4" descr="Zumdahl19_05">
            <a:extLst>
              <a:ext uri="{FF2B5EF4-FFF2-40B4-BE49-F238E27FC236}">
                <a16:creationId xmlns:a16="http://schemas.microsoft.com/office/drawing/2014/main" id="{BFD0045B-1775-4E33-9911-1178D2A1A561}"/>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1337" y="3244382"/>
            <a:ext cx="3168300" cy="29494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grpSp>
        <p:nvGrpSpPr>
          <p:cNvPr id="22" name="Group 7">
            <a:extLst>
              <a:ext uri="{FF2B5EF4-FFF2-40B4-BE49-F238E27FC236}">
                <a16:creationId xmlns:a16="http://schemas.microsoft.com/office/drawing/2014/main" id="{2B7CAA48-91FD-4EE3-A93B-8D7CFF9E8021}"/>
              </a:ext>
            </a:extLst>
          </p:cNvPr>
          <p:cNvGrpSpPr>
            <a:grpSpLocks/>
          </p:cNvGrpSpPr>
          <p:nvPr/>
        </p:nvGrpSpPr>
        <p:grpSpPr bwMode="auto">
          <a:xfrm>
            <a:off x="8435090" y="362675"/>
            <a:ext cx="3690938" cy="2932113"/>
            <a:chOff x="3447" y="2468"/>
            <a:chExt cx="2325" cy="1847"/>
          </a:xfrm>
        </p:grpSpPr>
        <p:grpSp>
          <p:nvGrpSpPr>
            <p:cNvPr id="23" name="Group 8">
              <a:extLst>
                <a:ext uri="{FF2B5EF4-FFF2-40B4-BE49-F238E27FC236}">
                  <a16:creationId xmlns:a16="http://schemas.microsoft.com/office/drawing/2014/main" id="{3809AFF5-952F-4FCE-959F-690DBC1E67E7}"/>
                </a:ext>
              </a:extLst>
            </p:cNvPr>
            <p:cNvGrpSpPr>
              <a:grpSpLocks/>
            </p:cNvGrpSpPr>
            <p:nvPr/>
          </p:nvGrpSpPr>
          <p:grpSpPr bwMode="auto">
            <a:xfrm>
              <a:off x="3447" y="2679"/>
              <a:ext cx="2325" cy="1636"/>
              <a:chOff x="3447" y="2679"/>
              <a:chExt cx="2325" cy="1636"/>
            </a:xfrm>
          </p:grpSpPr>
          <p:pic>
            <p:nvPicPr>
              <p:cNvPr id="25" name="Picture 10" descr="附图5-8">
                <a:extLst>
                  <a:ext uri="{FF2B5EF4-FFF2-40B4-BE49-F238E27FC236}">
                    <a16:creationId xmlns:a16="http://schemas.microsoft.com/office/drawing/2014/main" id="{4D544735-1123-4CF6-A342-B0B81D06F3BC}"/>
                  </a:ext>
                </a:extLst>
              </p:cNvPr>
              <p:cNvPicPr>
                <a:picLocks noChangeAspect="1" noChangeArrowheads="1"/>
              </p:cNvPicPr>
              <p:nvPr/>
            </p:nvPicPr>
            <p:blipFill>
              <a:blip r:embed="rId4">
                <a:lum contrast="6000"/>
                <a:extLst>
                  <a:ext uri="{28A0092B-C50C-407E-A947-70E740481C1C}">
                    <a14:useLocalDpi xmlns:a14="http://schemas.microsoft.com/office/drawing/2010/main" val="0"/>
                  </a:ext>
                </a:extLst>
              </a:blip>
              <a:srcRect/>
              <a:stretch>
                <a:fillRect/>
              </a:stretch>
            </p:blipFill>
            <p:spPr bwMode="auto">
              <a:xfrm>
                <a:off x="3447" y="2679"/>
                <a:ext cx="2325" cy="16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26" name="Object 9">
                <a:extLst>
                  <a:ext uri="{FF2B5EF4-FFF2-40B4-BE49-F238E27FC236}">
                    <a16:creationId xmlns:a16="http://schemas.microsoft.com/office/drawing/2014/main" id="{E5903C0D-D79D-437B-B4C5-32F08B55249F}"/>
                  </a:ext>
                </a:extLst>
              </p:cNvPr>
              <p:cNvGraphicFramePr>
                <a:graphicFrameLocks noChangeAspect="1"/>
              </p:cNvGraphicFramePr>
              <p:nvPr>
                <p:extLst>
                  <p:ext uri="{D42A27DB-BD31-4B8C-83A1-F6EECF244321}">
                    <p14:modId xmlns:p14="http://schemas.microsoft.com/office/powerpoint/2010/main" val="95237594"/>
                  </p:ext>
                </p:extLst>
              </p:nvPr>
            </p:nvGraphicFramePr>
            <p:xfrm>
              <a:off x="3759" y="3781"/>
              <a:ext cx="1496" cy="345"/>
            </p:xfrm>
            <a:graphic>
              <a:graphicData uri="http://schemas.openxmlformats.org/presentationml/2006/ole">
                <mc:AlternateContent xmlns:mc="http://schemas.openxmlformats.org/markup-compatibility/2006">
                  <mc:Choice xmlns:v="urn:schemas-microsoft-com:vml" Requires="v">
                    <p:oleObj spid="_x0000_s451730" name="Equation" r:id="rId5" imgW="1206360" imgH="279360" progId="Equation.DSMT4">
                      <p:embed/>
                    </p:oleObj>
                  </mc:Choice>
                  <mc:Fallback>
                    <p:oleObj name="Equation" r:id="rId5" imgW="1206360" imgH="279360" progId="Equation.DSMT4">
                      <p:embed/>
                      <p:pic>
                        <p:nvPicPr>
                          <p:cNvPr id="28" name="Object 9"/>
                          <p:cNvPicPr>
                            <a:picLocks noChangeAspect="1" noChangeArrowheads="1"/>
                          </p:cNvPicPr>
                          <p:nvPr/>
                        </p:nvPicPr>
                        <p:blipFill>
                          <a:blip r:embed="rId6"/>
                          <a:srcRect/>
                          <a:stretch>
                            <a:fillRect/>
                          </a:stretch>
                        </p:blipFill>
                        <p:spPr bwMode="auto">
                          <a:xfrm>
                            <a:off x="3759" y="3781"/>
                            <a:ext cx="1496" cy="345"/>
                          </a:xfrm>
                          <a:prstGeom prst="rect">
                            <a:avLst/>
                          </a:prstGeom>
                          <a:solidFill>
                            <a:srgbClr val="FFFF00"/>
                          </a:solidFill>
                          <a:ln w="9525">
                            <a:solidFill>
                              <a:srgbClr val="FF3300"/>
                            </a:solidFill>
                            <a:miter lim="800000"/>
                            <a:headEnd/>
                            <a:tailEnd/>
                          </a:ln>
                          <a:effectLst/>
                        </p:spPr>
                      </p:pic>
                    </p:oleObj>
                  </mc:Fallback>
                </mc:AlternateContent>
              </a:graphicData>
            </a:graphic>
          </p:graphicFrame>
        </p:grpSp>
        <p:sp>
          <p:nvSpPr>
            <p:cNvPr id="24" name="Text Box 11">
              <a:extLst>
                <a:ext uri="{FF2B5EF4-FFF2-40B4-BE49-F238E27FC236}">
                  <a16:creationId xmlns:a16="http://schemas.microsoft.com/office/drawing/2014/main" id="{153F837C-0DBA-43E4-9F47-2E490930D67A}"/>
                </a:ext>
              </a:extLst>
            </p:cNvPr>
            <p:cNvSpPr txBox="1">
              <a:spLocks noChangeArrowheads="1"/>
            </p:cNvSpPr>
            <p:nvPr/>
          </p:nvSpPr>
          <p:spPr bwMode="auto">
            <a:xfrm>
              <a:off x="3799" y="2468"/>
              <a:ext cx="1781" cy="244"/>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just">
                <a:spcBef>
                  <a:spcPct val="0"/>
                </a:spcBef>
                <a:defRPr/>
              </a:pPr>
              <a:r>
                <a:rPr kumimoji="0" lang="zh-CN" altLang="en-US" b="1" dirty="0">
                  <a:solidFill>
                    <a:srgbClr val="0000FF"/>
                  </a:solidFill>
                  <a:effectLst>
                    <a:outerShdw blurRad="38100" dist="38100" dir="2700000" algn="tl">
                      <a:srgbClr val="C0C0C0"/>
                    </a:outerShdw>
                  </a:effectLst>
                </a:rPr>
                <a:t>热中子诱发的裂变中子谱</a:t>
              </a:r>
              <a:endParaRPr kumimoji="0" lang="zh-CN" altLang="en-US" sz="3600" b="1" dirty="0">
                <a:solidFill>
                  <a:srgbClr val="0000FF"/>
                </a:solidFill>
                <a:effectLst>
                  <a:outerShdw blurRad="38100" dist="38100" dir="2700000" algn="tl">
                    <a:srgbClr val="C0C0C0"/>
                  </a:outerShdw>
                </a:effectLst>
              </a:endParaRPr>
            </a:p>
          </p:txBody>
        </p:sp>
      </p:grpSp>
      <p:graphicFrame>
        <p:nvGraphicFramePr>
          <p:cNvPr id="27" name="对象 26">
            <a:extLst>
              <a:ext uri="{FF2B5EF4-FFF2-40B4-BE49-F238E27FC236}">
                <a16:creationId xmlns:a16="http://schemas.microsoft.com/office/drawing/2014/main" id="{CE6816D6-3365-490F-A887-23E504A45D63}"/>
              </a:ext>
            </a:extLst>
          </p:cNvPr>
          <p:cNvGraphicFramePr>
            <a:graphicFrameLocks noChangeAspect="1"/>
          </p:cNvGraphicFramePr>
          <p:nvPr>
            <p:extLst>
              <p:ext uri="{D42A27DB-BD31-4B8C-83A1-F6EECF244321}">
                <p14:modId xmlns:p14="http://schemas.microsoft.com/office/powerpoint/2010/main" val="1505474792"/>
              </p:ext>
            </p:extLst>
          </p:nvPr>
        </p:nvGraphicFramePr>
        <p:xfrm>
          <a:off x="845283" y="639257"/>
          <a:ext cx="7554973" cy="569389"/>
        </p:xfrm>
        <a:graphic>
          <a:graphicData uri="http://schemas.openxmlformats.org/presentationml/2006/ole">
            <mc:AlternateContent xmlns:mc="http://schemas.openxmlformats.org/markup-compatibility/2006">
              <mc:Choice xmlns:v="urn:schemas-microsoft-com:vml" Requires="v">
                <p:oleObj spid="_x0000_s451731" name="Equation" r:id="rId7" imgW="3035160" imgH="228600" progId="Equation.DSMT4">
                  <p:embed/>
                </p:oleObj>
              </mc:Choice>
              <mc:Fallback>
                <p:oleObj name="Equation" r:id="rId7" imgW="3035160" imgH="228600" progId="Equation.DSMT4">
                  <p:embed/>
                  <p:pic>
                    <p:nvPicPr>
                      <p:cNvPr id="29" name="对象 28"/>
                      <p:cNvPicPr/>
                      <p:nvPr/>
                    </p:nvPicPr>
                    <p:blipFill>
                      <a:blip r:embed="rId8"/>
                      <a:stretch>
                        <a:fillRect/>
                      </a:stretch>
                    </p:blipFill>
                    <p:spPr>
                      <a:xfrm>
                        <a:off x="845283" y="639257"/>
                        <a:ext cx="7554973" cy="569389"/>
                      </a:xfrm>
                      <a:prstGeom prst="rect">
                        <a:avLst/>
                      </a:prstGeom>
                    </p:spPr>
                  </p:pic>
                </p:oleObj>
              </mc:Fallback>
            </mc:AlternateContent>
          </a:graphicData>
        </a:graphic>
      </p:graphicFrame>
      <p:pic>
        <p:nvPicPr>
          <p:cNvPr id="28" name="Picture 3" descr="Reactor_Cut-in_View">
            <a:extLst>
              <a:ext uri="{FF2B5EF4-FFF2-40B4-BE49-F238E27FC236}">
                <a16:creationId xmlns:a16="http://schemas.microsoft.com/office/drawing/2014/main" id="{7E3FA76A-4AFE-4B25-A5C1-D210EE51E6E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605164" y="2992026"/>
            <a:ext cx="4062239" cy="3580314"/>
          </a:xfrm>
          <a:prstGeom prst="rect">
            <a:avLst/>
          </a:prstGeom>
          <a:noFill/>
          <a:extLst>
            <a:ext uri="{909E8E84-426E-40DD-AFC4-6F175D3DCCD1}">
              <a14:hiddenFill xmlns:a14="http://schemas.microsoft.com/office/drawing/2010/main">
                <a:solidFill>
                  <a:srgbClr val="FFFFFF"/>
                </a:solidFill>
              </a14:hiddenFill>
            </a:ext>
          </a:extLst>
        </p:spPr>
      </p:pic>
      <p:sp>
        <p:nvSpPr>
          <p:cNvPr id="6" name="内容占位符 5">
            <a:extLst>
              <a:ext uri="{FF2B5EF4-FFF2-40B4-BE49-F238E27FC236}">
                <a16:creationId xmlns:a16="http://schemas.microsoft.com/office/drawing/2014/main" id="{DFC9482B-17E7-4324-AE08-AD71FAF84E7A}"/>
              </a:ext>
            </a:extLst>
          </p:cNvPr>
          <p:cNvSpPr>
            <a:spLocks noGrp="1"/>
          </p:cNvSpPr>
          <p:nvPr>
            <p:ph idx="16"/>
          </p:nvPr>
        </p:nvSpPr>
        <p:spPr/>
        <p:txBody>
          <a:bodyPr>
            <a:normAutofit fontScale="92500" lnSpcReduction="10000"/>
          </a:bodyPr>
          <a:lstStyle/>
          <a:p>
            <a:endParaRPr lang="zh-CN" altLang="en-US"/>
          </a:p>
        </p:txBody>
      </p:sp>
    </p:spTree>
    <p:extLst>
      <p:ext uri="{BB962C8B-B14F-4D97-AF65-F5344CB8AC3E}">
        <p14:creationId xmlns:p14="http://schemas.microsoft.com/office/powerpoint/2010/main" val="2334435043"/>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6D3457FC-C129-4ADC-BFF7-D471A09643CB}"/>
              </a:ext>
            </a:extLst>
          </p:cNvPr>
          <p:cNvSpPr>
            <a:spLocks noGrp="1"/>
          </p:cNvSpPr>
          <p:nvPr>
            <p:ph idx="13"/>
          </p:nvPr>
        </p:nvSpPr>
        <p:spPr>
          <a:xfrm>
            <a:off x="1" y="1"/>
            <a:ext cx="2540482" cy="284671"/>
          </a:xfrm>
          <a:solidFill>
            <a:schemeClr val="bg1">
              <a:lumMod val="95000"/>
            </a:schemeClr>
          </a:solidFill>
        </p:spPr>
        <p:txBody>
          <a:bodyPr>
            <a:normAutofit fontScale="92500" lnSpcReduction="10000"/>
          </a:bodyPr>
          <a:lstStyle/>
          <a:p>
            <a:r>
              <a:rPr lang="zh-CN" altLang="en-US" dirty="0"/>
              <a:t>第十三章 中子及中子的探测</a:t>
            </a:r>
          </a:p>
        </p:txBody>
      </p:sp>
      <p:sp>
        <p:nvSpPr>
          <p:cNvPr id="4" name="内容占位符 3">
            <a:extLst>
              <a:ext uri="{FF2B5EF4-FFF2-40B4-BE49-F238E27FC236}">
                <a16:creationId xmlns:a16="http://schemas.microsoft.com/office/drawing/2014/main" id="{DC5E45C6-3C27-4CD6-87A4-686E0452789C}"/>
              </a:ext>
            </a:extLst>
          </p:cNvPr>
          <p:cNvSpPr>
            <a:spLocks noGrp="1"/>
          </p:cNvSpPr>
          <p:nvPr>
            <p:ph idx="15"/>
          </p:nvPr>
        </p:nvSpPr>
        <p:spPr>
          <a:solidFill>
            <a:srgbClr val="FFFF00"/>
          </a:solidFill>
        </p:spPr>
        <p:txBody>
          <a:bodyPr>
            <a:normAutofit fontScale="92500" lnSpcReduction="10000"/>
          </a:bodyPr>
          <a:lstStyle/>
          <a:p>
            <a:r>
              <a:rPr lang="zh-CN" altLang="en-US" dirty="0"/>
              <a:t>三</a:t>
            </a:r>
            <a:r>
              <a:rPr lang="en-US" altLang="zh-CN" dirty="0"/>
              <a:t>. </a:t>
            </a:r>
            <a:r>
              <a:rPr lang="zh-CN" altLang="en-US" dirty="0"/>
              <a:t>加速器</a:t>
            </a:r>
            <a:r>
              <a:rPr lang="zh-CN" altLang="en-US" dirty="0">
                <a:solidFill>
                  <a:srgbClr val="0000FF"/>
                </a:solidFill>
                <a:latin typeface="华文楷体" panose="02010600040101010101" pitchFamily="2" charset="-122"/>
                <a:ea typeface="华文楷体" panose="02010600040101010101" pitchFamily="2" charset="-122"/>
              </a:rPr>
              <a:t>中子源</a:t>
            </a:r>
            <a:r>
              <a:rPr lang="en-US" altLang="zh-CN" dirty="0">
                <a:solidFill>
                  <a:srgbClr val="0000FF"/>
                </a:solidFill>
                <a:latin typeface="华文楷体" panose="02010600040101010101" pitchFamily="2" charset="-122"/>
                <a:ea typeface="华文楷体" panose="02010600040101010101" pitchFamily="2" charset="-122"/>
              </a:rPr>
              <a:t>——</a:t>
            </a:r>
            <a:r>
              <a:rPr lang="zh-CN" altLang="en-US" dirty="0">
                <a:solidFill>
                  <a:schemeClr val="accent5">
                    <a:lumMod val="50000"/>
                  </a:schemeClr>
                </a:solidFill>
                <a:latin typeface="华文楷体" panose="02010600040101010101" pitchFamily="2" charset="-122"/>
                <a:ea typeface="华文楷体" panose="02010600040101010101" pitchFamily="2" charset="-122"/>
              </a:rPr>
              <a:t>结合能</a:t>
            </a:r>
            <a:r>
              <a:rPr lang="en-US" altLang="zh-CN" dirty="0">
                <a:solidFill>
                  <a:schemeClr val="accent5">
                    <a:lumMod val="50000"/>
                  </a:schemeClr>
                </a:solidFill>
                <a:latin typeface="华文楷体" panose="02010600040101010101" pitchFamily="2" charset="-122"/>
                <a:ea typeface="华文楷体" panose="02010600040101010101" pitchFamily="2" charset="-122"/>
              </a:rPr>
              <a:t>+</a:t>
            </a:r>
            <a:r>
              <a:rPr lang="zh-CN" altLang="en-US" dirty="0">
                <a:solidFill>
                  <a:schemeClr val="accent5">
                    <a:lumMod val="50000"/>
                  </a:schemeClr>
                </a:solidFill>
                <a:latin typeface="华文楷体" panose="02010600040101010101" pitchFamily="2" charset="-122"/>
                <a:ea typeface="华文楷体" panose="02010600040101010101" pitchFamily="2" charset="-122"/>
              </a:rPr>
              <a:t>相对运动动能</a:t>
            </a:r>
          </a:p>
        </p:txBody>
      </p:sp>
      <p:sp>
        <p:nvSpPr>
          <p:cNvPr id="19" name="内容占位符 18">
            <a:extLst>
              <a:ext uri="{FF2B5EF4-FFF2-40B4-BE49-F238E27FC236}">
                <a16:creationId xmlns:a16="http://schemas.microsoft.com/office/drawing/2014/main" id="{3DD6B0AC-1C2F-434F-874C-7924919B1171}"/>
              </a:ext>
            </a:extLst>
          </p:cNvPr>
          <p:cNvSpPr>
            <a:spLocks noGrp="1"/>
          </p:cNvSpPr>
          <p:nvPr>
            <p:ph idx="14"/>
          </p:nvPr>
        </p:nvSpPr>
        <p:spPr>
          <a:solidFill>
            <a:schemeClr val="accent6">
              <a:lumMod val="20000"/>
              <a:lumOff val="80000"/>
            </a:schemeClr>
          </a:solidFill>
        </p:spPr>
        <p:txBody>
          <a:bodyPr>
            <a:normAutofit fontScale="92500" lnSpcReduction="10000"/>
          </a:bodyPr>
          <a:lstStyle/>
          <a:p>
            <a:r>
              <a:rPr lang="en-US" altLang="zh-CN" dirty="0"/>
              <a:t>13.2 </a:t>
            </a:r>
            <a:r>
              <a:rPr lang="zh-CN" altLang="en-US" dirty="0"/>
              <a:t>中子源</a:t>
            </a:r>
          </a:p>
        </p:txBody>
      </p:sp>
      <p:sp>
        <p:nvSpPr>
          <p:cNvPr id="6" name="内容占位符 5">
            <a:extLst>
              <a:ext uri="{FF2B5EF4-FFF2-40B4-BE49-F238E27FC236}">
                <a16:creationId xmlns:a16="http://schemas.microsoft.com/office/drawing/2014/main" id="{DFC9482B-17E7-4324-AE08-AD71FAF84E7A}"/>
              </a:ext>
            </a:extLst>
          </p:cNvPr>
          <p:cNvSpPr>
            <a:spLocks noGrp="1"/>
          </p:cNvSpPr>
          <p:nvPr>
            <p:ph idx="16"/>
          </p:nvPr>
        </p:nvSpPr>
        <p:spPr/>
        <p:txBody>
          <a:bodyPr>
            <a:normAutofit fontScale="92500" lnSpcReduction="10000"/>
          </a:bodyPr>
          <a:lstStyle/>
          <a:p>
            <a:endParaRPr lang="zh-CN" altLang="en-US"/>
          </a:p>
        </p:txBody>
      </p:sp>
      <p:sp>
        <p:nvSpPr>
          <p:cNvPr id="15" name="Rectangle 3">
            <a:extLst>
              <a:ext uri="{FF2B5EF4-FFF2-40B4-BE49-F238E27FC236}">
                <a16:creationId xmlns:a16="http://schemas.microsoft.com/office/drawing/2014/main" id="{60878C2D-3A9A-4279-8C46-8142E8911DB5}"/>
              </a:ext>
            </a:extLst>
          </p:cNvPr>
          <p:cNvSpPr txBox="1">
            <a:spLocks noChangeArrowheads="1"/>
          </p:cNvSpPr>
          <p:nvPr/>
        </p:nvSpPr>
        <p:spPr>
          <a:xfrm>
            <a:off x="27147" y="375218"/>
            <a:ext cx="8177013" cy="684464"/>
          </a:xfrm>
          <a:prstGeom prst="rect">
            <a:avLst/>
          </a:prstGeom>
          <a:noFill/>
          <a:ln>
            <a:noFill/>
            <a:miter lim="800000"/>
            <a:headEnd/>
            <a:tailEnd/>
          </a:ln>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仿宋" panose="02010609060101010101" pitchFamily="49" charset="-122"/>
                <a:ea typeface="仿宋" panose="02010609060101010101" pitchFamily="49" charset="-122"/>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仿宋" panose="02010609060101010101" pitchFamily="49" charset="-122"/>
                <a:ea typeface="仿宋" panose="02010609060101010101" pitchFamily="49" charset="-122"/>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仿宋" panose="02010609060101010101" pitchFamily="49" charset="-122"/>
                <a:ea typeface="仿宋" panose="02010609060101010101" pitchFamily="49" charset="-122"/>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仿宋" panose="02010609060101010101" pitchFamily="49" charset="-122"/>
                <a:ea typeface="仿宋" panose="02010609060101010101" pitchFamily="49" charset="-122"/>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仿宋" panose="02010609060101010101" pitchFamily="49" charset="-122"/>
                <a:ea typeface="仿宋" panose="02010609060101010101" pitchFamily="49"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57188" lvl="1">
              <a:lnSpc>
                <a:spcPct val="150000"/>
              </a:lnSpc>
            </a:pP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利用加速器加速重带电粒子（</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p</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d</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等），通过核反应来获得中子。</a:t>
            </a:r>
          </a:p>
        </p:txBody>
      </p:sp>
      <p:grpSp>
        <p:nvGrpSpPr>
          <p:cNvPr id="16" name="组合 15">
            <a:extLst>
              <a:ext uri="{FF2B5EF4-FFF2-40B4-BE49-F238E27FC236}">
                <a16:creationId xmlns:a16="http://schemas.microsoft.com/office/drawing/2014/main" id="{26BB57E4-86B0-4AC1-90E2-E0273B8B5DF5}"/>
              </a:ext>
            </a:extLst>
          </p:cNvPr>
          <p:cNvGrpSpPr/>
          <p:nvPr/>
        </p:nvGrpSpPr>
        <p:grpSpPr>
          <a:xfrm>
            <a:off x="659177" y="867197"/>
            <a:ext cx="5583881" cy="3394918"/>
            <a:chOff x="1585269" y="2163341"/>
            <a:chExt cx="5583881" cy="3394918"/>
          </a:xfrm>
        </p:grpSpPr>
        <p:sp>
          <p:nvSpPr>
            <p:cNvPr id="17" name="Text Box 4">
              <a:extLst>
                <a:ext uri="{FF2B5EF4-FFF2-40B4-BE49-F238E27FC236}">
                  <a16:creationId xmlns:a16="http://schemas.microsoft.com/office/drawing/2014/main" id="{C94664E2-10B1-4659-A91B-80725F0A89F4}"/>
                </a:ext>
              </a:extLst>
            </p:cNvPr>
            <p:cNvSpPr txBox="1">
              <a:spLocks noChangeArrowheads="1"/>
            </p:cNvSpPr>
            <p:nvPr/>
          </p:nvSpPr>
          <p:spPr bwMode="auto">
            <a:xfrm>
              <a:off x="1585269" y="2163341"/>
              <a:ext cx="577882" cy="3046988"/>
            </a:xfrm>
            <a:prstGeom prst="rect">
              <a:avLst/>
            </a:prstGeom>
            <a:noFill/>
            <a:ln w="9525" algn="ctr">
              <a:noFill/>
              <a:miter lim="800000"/>
              <a:headEnd/>
              <a:tailEnd/>
            </a:ln>
            <a:effectLst/>
            <a:extLst>
              <a:ext uri="{909E8E84-426E-40DD-AFC4-6F175D3DCCD1}">
                <a14:hiddenFill xmlns:a14="http://schemas.microsoft.com/office/drawing/2010/main">
                  <a:solidFill>
                    <a:schemeClr val="bg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kumimoji="1">
                  <a:solidFill>
                    <a:schemeClr val="tx1"/>
                  </a:solidFill>
                  <a:latin typeface="Times New Roman" pitchFamily="18" charset="0"/>
                  <a:ea typeface="华文仿宋" pitchFamily="2" charset="-122"/>
                </a:defRPr>
              </a:lvl1pPr>
              <a:lvl2pPr eaLnBrk="0" hangingPunct="0">
                <a:defRPr kumimoji="1">
                  <a:solidFill>
                    <a:schemeClr val="tx1"/>
                  </a:solidFill>
                  <a:latin typeface="Times New Roman" pitchFamily="18" charset="0"/>
                  <a:ea typeface="华文仿宋" pitchFamily="2" charset="-122"/>
                </a:defRPr>
              </a:lvl2pPr>
              <a:lvl3pPr marL="1143000" indent="-228600" eaLnBrk="0" hangingPunct="0">
                <a:defRPr kumimoji="1">
                  <a:solidFill>
                    <a:schemeClr val="tx1"/>
                  </a:solidFill>
                  <a:latin typeface="Times New Roman" pitchFamily="18" charset="0"/>
                  <a:ea typeface="华文仿宋" pitchFamily="2" charset="-122"/>
                </a:defRPr>
              </a:lvl3pPr>
              <a:lvl4pPr marL="1600200" indent="-228600" eaLnBrk="0" hangingPunct="0">
                <a:defRPr kumimoji="1">
                  <a:solidFill>
                    <a:schemeClr val="tx1"/>
                  </a:solidFill>
                  <a:latin typeface="Times New Roman" pitchFamily="18" charset="0"/>
                  <a:ea typeface="华文仿宋" pitchFamily="2" charset="-122"/>
                </a:defRPr>
              </a:lvl4pPr>
              <a:lvl5pPr marL="2057400" indent="-228600" eaLnBrk="0" hangingPunct="0">
                <a:defRPr kumimoji="1">
                  <a:solidFill>
                    <a:schemeClr val="tx1"/>
                  </a:solidFill>
                  <a:latin typeface="Times New Roman" pitchFamily="18" charset="0"/>
                  <a:ea typeface="华文仿宋" pitchFamily="2" charset="-122"/>
                </a:defRPr>
              </a:lvl5pPr>
              <a:lvl6pPr marL="2514600" indent="-228600" eaLnBrk="0" fontAlgn="base" hangingPunct="0">
                <a:spcBef>
                  <a:spcPct val="20000"/>
                </a:spcBef>
                <a:spcAft>
                  <a:spcPct val="0"/>
                </a:spcAft>
                <a:defRPr kumimoji="1">
                  <a:solidFill>
                    <a:schemeClr val="tx1"/>
                  </a:solidFill>
                  <a:latin typeface="Times New Roman" pitchFamily="18" charset="0"/>
                  <a:ea typeface="华文仿宋" pitchFamily="2" charset="-122"/>
                </a:defRPr>
              </a:lvl6pPr>
              <a:lvl7pPr marL="2971800" indent="-228600" eaLnBrk="0" fontAlgn="base" hangingPunct="0">
                <a:spcBef>
                  <a:spcPct val="20000"/>
                </a:spcBef>
                <a:spcAft>
                  <a:spcPct val="0"/>
                </a:spcAft>
                <a:defRPr kumimoji="1">
                  <a:solidFill>
                    <a:schemeClr val="tx1"/>
                  </a:solidFill>
                  <a:latin typeface="Times New Roman" pitchFamily="18" charset="0"/>
                  <a:ea typeface="华文仿宋" pitchFamily="2" charset="-122"/>
                </a:defRPr>
              </a:lvl7pPr>
              <a:lvl8pPr marL="3429000" indent="-228600" eaLnBrk="0" fontAlgn="base" hangingPunct="0">
                <a:spcBef>
                  <a:spcPct val="20000"/>
                </a:spcBef>
                <a:spcAft>
                  <a:spcPct val="0"/>
                </a:spcAft>
                <a:defRPr kumimoji="1">
                  <a:solidFill>
                    <a:schemeClr val="tx1"/>
                  </a:solidFill>
                  <a:latin typeface="Times New Roman" pitchFamily="18" charset="0"/>
                  <a:ea typeface="华文仿宋" pitchFamily="2" charset="-122"/>
                </a:defRPr>
              </a:lvl8pPr>
              <a:lvl9pPr marL="3886200" indent="-228600" eaLnBrk="0" fontAlgn="base" hangingPunct="0">
                <a:spcBef>
                  <a:spcPct val="20000"/>
                </a:spcBef>
                <a:spcAft>
                  <a:spcPct val="0"/>
                </a:spcAft>
                <a:defRPr kumimoji="1">
                  <a:solidFill>
                    <a:schemeClr val="tx1"/>
                  </a:solidFill>
                  <a:latin typeface="Times New Roman" pitchFamily="18" charset="0"/>
                  <a:ea typeface="华文仿宋" pitchFamily="2" charset="-122"/>
                </a:defRPr>
              </a:lvl9pPr>
            </a:lstStyle>
            <a:p>
              <a:pPr eaLnBrk="1" hangingPunct="1">
                <a:spcBef>
                  <a:spcPct val="50000"/>
                </a:spcBef>
              </a:pPr>
              <a:r>
                <a:rPr kumimoji="0" lang="zh-CN" altLang="en-US" sz="2400" b="1" dirty="0">
                  <a:solidFill>
                    <a:srgbClr val="0000FF"/>
                  </a:solidFill>
                  <a:latin typeface="楷体" panose="02010609060101010101" pitchFamily="49" charset="-122"/>
                  <a:ea typeface="楷体" panose="02010609060101010101" pitchFamily="49" charset="-122"/>
                </a:rPr>
                <a:t>常用的低能核反应</a:t>
              </a:r>
            </a:p>
          </p:txBody>
        </p:sp>
        <p:graphicFrame>
          <p:nvGraphicFramePr>
            <p:cNvPr id="18" name="对象 17">
              <a:extLst>
                <a:ext uri="{FF2B5EF4-FFF2-40B4-BE49-F238E27FC236}">
                  <a16:creationId xmlns:a16="http://schemas.microsoft.com/office/drawing/2014/main" id="{AD9DC661-6127-4A02-A253-F106338E60C7}"/>
                </a:ext>
              </a:extLst>
            </p:cNvPr>
            <p:cNvGraphicFramePr>
              <a:graphicFrameLocks noChangeAspect="1"/>
            </p:cNvGraphicFramePr>
            <p:nvPr>
              <p:extLst>
                <p:ext uri="{D42A27DB-BD31-4B8C-83A1-F6EECF244321}">
                  <p14:modId xmlns:p14="http://schemas.microsoft.com/office/powerpoint/2010/main" val="1804078073"/>
                </p:ext>
              </p:extLst>
            </p:nvPr>
          </p:nvGraphicFramePr>
          <p:xfrm>
            <a:off x="2278063" y="4509120"/>
            <a:ext cx="4538662" cy="471487"/>
          </p:xfrm>
          <a:graphic>
            <a:graphicData uri="http://schemas.openxmlformats.org/presentationml/2006/ole">
              <mc:AlternateContent xmlns:mc="http://schemas.openxmlformats.org/markup-compatibility/2006">
                <mc:Choice xmlns:v="urn:schemas-microsoft-com:vml" Requires="v">
                  <p:oleObj spid="_x0000_s453128" name="Equation" r:id="rId3" imgW="1955520" imgH="203040" progId="Equation.DSMT4">
                    <p:embed/>
                  </p:oleObj>
                </mc:Choice>
                <mc:Fallback>
                  <p:oleObj name="Equation" r:id="rId3" imgW="1955520" imgH="203040" progId="Equation.DSMT4">
                    <p:embed/>
                    <p:pic>
                      <p:nvPicPr>
                        <p:cNvPr id="23" name="对象 22"/>
                        <p:cNvPicPr/>
                        <p:nvPr/>
                      </p:nvPicPr>
                      <p:blipFill>
                        <a:blip r:embed="rId4"/>
                        <a:stretch>
                          <a:fillRect/>
                        </a:stretch>
                      </p:blipFill>
                      <p:spPr>
                        <a:xfrm>
                          <a:off x="2278063" y="4509120"/>
                          <a:ext cx="4538662" cy="471487"/>
                        </a:xfrm>
                        <a:prstGeom prst="rect">
                          <a:avLst/>
                        </a:prstGeom>
                      </p:spPr>
                    </p:pic>
                  </p:oleObj>
                </mc:Fallback>
              </mc:AlternateContent>
            </a:graphicData>
          </a:graphic>
        </p:graphicFrame>
        <p:graphicFrame>
          <p:nvGraphicFramePr>
            <p:cNvPr id="20" name="对象 19">
              <a:extLst>
                <a:ext uri="{FF2B5EF4-FFF2-40B4-BE49-F238E27FC236}">
                  <a16:creationId xmlns:a16="http://schemas.microsoft.com/office/drawing/2014/main" id="{44B8C257-9D16-4563-917B-4E9A274CF31D}"/>
                </a:ext>
              </a:extLst>
            </p:cNvPr>
            <p:cNvGraphicFramePr>
              <a:graphicFrameLocks noChangeAspect="1"/>
            </p:cNvGraphicFramePr>
            <p:nvPr>
              <p:extLst>
                <p:ext uri="{D42A27DB-BD31-4B8C-83A1-F6EECF244321}">
                  <p14:modId xmlns:p14="http://schemas.microsoft.com/office/powerpoint/2010/main" val="994942420"/>
                </p:ext>
              </p:extLst>
            </p:nvPr>
          </p:nvGraphicFramePr>
          <p:xfrm>
            <a:off x="2278063" y="5085184"/>
            <a:ext cx="4359275" cy="473075"/>
          </p:xfrm>
          <a:graphic>
            <a:graphicData uri="http://schemas.openxmlformats.org/presentationml/2006/ole">
              <mc:AlternateContent xmlns:mc="http://schemas.openxmlformats.org/markup-compatibility/2006">
                <mc:Choice xmlns:v="urn:schemas-microsoft-com:vml" Requires="v">
                  <p:oleObj spid="_x0000_s453129" name="Equation" r:id="rId5" imgW="1879560" imgH="203040" progId="Equation.DSMT4">
                    <p:embed/>
                  </p:oleObj>
                </mc:Choice>
                <mc:Fallback>
                  <p:oleObj name="Equation" r:id="rId5" imgW="1879560" imgH="203040" progId="Equation.DSMT4">
                    <p:embed/>
                    <p:pic>
                      <p:nvPicPr>
                        <p:cNvPr id="24" name="对象 23"/>
                        <p:cNvPicPr/>
                        <p:nvPr/>
                      </p:nvPicPr>
                      <p:blipFill>
                        <a:blip r:embed="rId6"/>
                        <a:stretch>
                          <a:fillRect/>
                        </a:stretch>
                      </p:blipFill>
                      <p:spPr>
                        <a:xfrm>
                          <a:off x="2278063" y="5085184"/>
                          <a:ext cx="4359275" cy="473075"/>
                        </a:xfrm>
                        <a:prstGeom prst="rect">
                          <a:avLst/>
                        </a:prstGeom>
                      </p:spPr>
                    </p:pic>
                  </p:oleObj>
                </mc:Fallback>
              </mc:AlternateContent>
            </a:graphicData>
          </a:graphic>
        </p:graphicFrame>
        <p:graphicFrame>
          <p:nvGraphicFramePr>
            <p:cNvPr id="29" name="对象 28">
              <a:extLst>
                <a:ext uri="{FF2B5EF4-FFF2-40B4-BE49-F238E27FC236}">
                  <a16:creationId xmlns:a16="http://schemas.microsoft.com/office/drawing/2014/main" id="{DA641E95-C50A-492B-9BD0-4EB69B45A658}"/>
                </a:ext>
              </a:extLst>
            </p:cNvPr>
            <p:cNvGraphicFramePr>
              <a:graphicFrameLocks noChangeAspect="1"/>
            </p:cNvGraphicFramePr>
            <p:nvPr/>
          </p:nvGraphicFramePr>
          <p:xfrm>
            <a:off x="2278063" y="2276872"/>
            <a:ext cx="4745038" cy="471487"/>
          </p:xfrm>
          <a:graphic>
            <a:graphicData uri="http://schemas.openxmlformats.org/presentationml/2006/ole">
              <mc:AlternateContent xmlns:mc="http://schemas.openxmlformats.org/markup-compatibility/2006">
                <mc:Choice xmlns:v="urn:schemas-microsoft-com:vml" Requires="v">
                  <p:oleObj spid="_x0000_s453130" name="Equation" r:id="rId7" imgW="2044440" imgH="203040" progId="Equation.DSMT4">
                    <p:embed/>
                  </p:oleObj>
                </mc:Choice>
                <mc:Fallback>
                  <p:oleObj name="Equation" r:id="rId7" imgW="2044440" imgH="203040" progId="Equation.DSMT4">
                    <p:embed/>
                    <p:pic>
                      <p:nvPicPr>
                        <p:cNvPr id="30" name="对象 29"/>
                        <p:cNvPicPr/>
                        <p:nvPr/>
                      </p:nvPicPr>
                      <p:blipFill>
                        <a:blip r:embed="rId8"/>
                        <a:stretch>
                          <a:fillRect/>
                        </a:stretch>
                      </p:blipFill>
                      <p:spPr>
                        <a:xfrm>
                          <a:off x="2278063" y="2276872"/>
                          <a:ext cx="4745038" cy="471487"/>
                        </a:xfrm>
                        <a:prstGeom prst="rect">
                          <a:avLst/>
                        </a:prstGeom>
                      </p:spPr>
                    </p:pic>
                  </p:oleObj>
                </mc:Fallback>
              </mc:AlternateContent>
            </a:graphicData>
          </a:graphic>
        </p:graphicFrame>
        <p:graphicFrame>
          <p:nvGraphicFramePr>
            <p:cNvPr id="30" name="对象 29">
              <a:extLst>
                <a:ext uri="{FF2B5EF4-FFF2-40B4-BE49-F238E27FC236}">
                  <a16:creationId xmlns:a16="http://schemas.microsoft.com/office/drawing/2014/main" id="{228CCE93-E458-467A-B5CA-601096E3FE5E}"/>
                </a:ext>
              </a:extLst>
            </p:cNvPr>
            <p:cNvGraphicFramePr>
              <a:graphicFrameLocks noChangeAspect="1"/>
            </p:cNvGraphicFramePr>
            <p:nvPr>
              <p:extLst>
                <p:ext uri="{D42A27DB-BD31-4B8C-83A1-F6EECF244321}">
                  <p14:modId xmlns:p14="http://schemas.microsoft.com/office/powerpoint/2010/main" val="319571737"/>
                </p:ext>
              </p:extLst>
            </p:nvPr>
          </p:nvGraphicFramePr>
          <p:xfrm>
            <a:off x="2278063" y="2780928"/>
            <a:ext cx="4891087" cy="471487"/>
          </p:xfrm>
          <a:graphic>
            <a:graphicData uri="http://schemas.openxmlformats.org/presentationml/2006/ole">
              <mc:AlternateContent xmlns:mc="http://schemas.openxmlformats.org/markup-compatibility/2006">
                <mc:Choice xmlns:v="urn:schemas-microsoft-com:vml" Requires="v">
                  <p:oleObj spid="_x0000_s453131" name="Equation" r:id="rId9" imgW="2108160" imgH="203040" progId="Equation.DSMT4">
                    <p:embed/>
                  </p:oleObj>
                </mc:Choice>
                <mc:Fallback>
                  <p:oleObj name="Equation" r:id="rId9" imgW="2108160" imgH="203040" progId="Equation.DSMT4">
                    <p:embed/>
                    <p:pic>
                      <p:nvPicPr>
                        <p:cNvPr id="31" name="对象 30"/>
                        <p:cNvPicPr/>
                        <p:nvPr/>
                      </p:nvPicPr>
                      <p:blipFill>
                        <a:blip r:embed="rId10"/>
                        <a:stretch>
                          <a:fillRect/>
                        </a:stretch>
                      </p:blipFill>
                      <p:spPr>
                        <a:xfrm>
                          <a:off x="2278063" y="2780928"/>
                          <a:ext cx="4891087" cy="471487"/>
                        </a:xfrm>
                        <a:prstGeom prst="rect">
                          <a:avLst/>
                        </a:prstGeom>
                      </p:spPr>
                    </p:pic>
                  </p:oleObj>
                </mc:Fallback>
              </mc:AlternateContent>
            </a:graphicData>
          </a:graphic>
        </p:graphicFrame>
        <p:graphicFrame>
          <p:nvGraphicFramePr>
            <p:cNvPr id="31" name="对象 30">
              <a:extLst>
                <a:ext uri="{FF2B5EF4-FFF2-40B4-BE49-F238E27FC236}">
                  <a16:creationId xmlns:a16="http://schemas.microsoft.com/office/drawing/2014/main" id="{656CBE7D-52FF-473F-A58E-301082301ADE}"/>
                </a:ext>
              </a:extLst>
            </p:cNvPr>
            <p:cNvGraphicFramePr>
              <a:graphicFrameLocks noChangeAspect="1"/>
            </p:cNvGraphicFramePr>
            <p:nvPr>
              <p:extLst>
                <p:ext uri="{D42A27DB-BD31-4B8C-83A1-F6EECF244321}">
                  <p14:modId xmlns:p14="http://schemas.microsoft.com/office/powerpoint/2010/main" val="3621704358"/>
                </p:ext>
              </p:extLst>
            </p:nvPr>
          </p:nvGraphicFramePr>
          <p:xfrm>
            <a:off x="2278063" y="3356992"/>
            <a:ext cx="4652962" cy="471487"/>
          </p:xfrm>
          <a:graphic>
            <a:graphicData uri="http://schemas.openxmlformats.org/presentationml/2006/ole">
              <mc:AlternateContent xmlns:mc="http://schemas.openxmlformats.org/markup-compatibility/2006">
                <mc:Choice xmlns:v="urn:schemas-microsoft-com:vml" Requires="v">
                  <p:oleObj spid="_x0000_s453132" name="Equation" r:id="rId11" imgW="2006280" imgH="203040" progId="Equation.DSMT4">
                    <p:embed/>
                  </p:oleObj>
                </mc:Choice>
                <mc:Fallback>
                  <p:oleObj name="Equation" r:id="rId11" imgW="2006280" imgH="203040" progId="Equation.DSMT4">
                    <p:embed/>
                    <p:pic>
                      <p:nvPicPr>
                        <p:cNvPr id="32" name="对象 31"/>
                        <p:cNvPicPr/>
                        <p:nvPr/>
                      </p:nvPicPr>
                      <p:blipFill>
                        <a:blip r:embed="rId12"/>
                        <a:stretch>
                          <a:fillRect/>
                        </a:stretch>
                      </p:blipFill>
                      <p:spPr>
                        <a:xfrm>
                          <a:off x="2278063" y="3356992"/>
                          <a:ext cx="4652962" cy="471487"/>
                        </a:xfrm>
                        <a:prstGeom prst="rect">
                          <a:avLst/>
                        </a:prstGeom>
                      </p:spPr>
                    </p:pic>
                  </p:oleObj>
                </mc:Fallback>
              </mc:AlternateContent>
            </a:graphicData>
          </a:graphic>
        </p:graphicFrame>
        <p:graphicFrame>
          <p:nvGraphicFramePr>
            <p:cNvPr id="32" name="对象 31">
              <a:extLst>
                <a:ext uri="{FF2B5EF4-FFF2-40B4-BE49-F238E27FC236}">
                  <a16:creationId xmlns:a16="http://schemas.microsoft.com/office/drawing/2014/main" id="{4653B8B8-BECE-4BAA-91EE-ECACDE617543}"/>
                </a:ext>
              </a:extLst>
            </p:cNvPr>
            <p:cNvGraphicFramePr>
              <a:graphicFrameLocks noChangeAspect="1"/>
            </p:cNvGraphicFramePr>
            <p:nvPr>
              <p:extLst>
                <p:ext uri="{D42A27DB-BD31-4B8C-83A1-F6EECF244321}">
                  <p14:modId xmlns:p14="http://schemas.microsoft.com/office/powerpoint/2010/main" val="527020379"/>
                </p:ext>
              </p:extLst>
            </p:nvPr>
          </p:nvGraphicFramePr>
          <p:xfrm>
            <a:off x="2278063" y="3933056"/>
            <a:ext cx="4684712" cy="471487"/>
          </p:xfrm>
          <a:graphic>
            <a:graphicData uri="http://schemas.openxmlformats.org/presentationml/2006/ole">
              <mc:AlternateContent xmlns:mc="http://schemas.openxmlformats.org/markup-compatibility/2006">
                <mc:Choice xmlns:v="urn:schemas-microsoft-com:vml" Requires="v">
                  <p:oleObj spid="_x0000_s453133" name="Equation" r:id="rId13" imgW="2019240" imgH="203040" progId="Equation.DSMT4">
                    <p:embed/>
                  </p:oleObj>
                </mc:Choice>
                <mc:Fallback>
                  <p:oleObj name="Equation" r:id="rId13" imgW="2019240" imgH="203040" progId="Equation.DSMT4">
                    <p:embed/>
                    <p:pic>
                      <p:nvPicPr>
                        <p:cNvPr id="33" name="对象 32"/>
                        <p:cNvPicPr/>
                        <p:nvPr/>
                      </p:nvPicPr>
                      <p:blipFill>
                        <a:blip r:embed="rId14"/>
                        <a:stretch>
                          <a:fillRect/>
                        </a:stretch>
                      </p:blipFill>
                      <p:spPr>
                        <a:xfrm>
                          <a:off x="2278063" y="3933056"/>
                          <a:ext cx="4684712" cy="471487"/>
                        </a:xfrm>
                        <a:prstGeom prst="rect">
                          <a:avLst/>
                        </a:prstGeom>
                      </p:spPr>
                    </p:pic>
                  </p:oleObj>
                </mc:Fallback>
              </mc:AlternateContent>
            </a:graphicData>
          </a:graphic>
        </p:graphicFrame>
      </p:grpSp>
      <p:grpSp>
        <p:nvGrpSpPr>
          <p:cNvPr id="33" name="组合 32">
            <a:extLst>
              <a:ext uri="{FF2B5EF4-FFF2-40B4-BE49-F238E27FC236}">
                <a16:creationId xmlns:a16="http://schemas.microsoft.com/office/drawing/2014/main" id="{5E5EA434-4EB3-4E19-B54C-FCB1582F11F2}"/>
              </a:ext>
            </a:extLst>
          </p:cNvPr>
          <p:cNvGrpSpPr/>
          <p:nvPr/>
        </p:nvGrpSpPr>
        <p:grpSpPr>
          <a:xfrm>
            <a:off x="6243058" y="1135245"/>
            <a:ext cx="2099627" cy="821904"/>
            <a:chOff x="6305054" y="2276872"/>
            <a:chExt cx="2099627" cy="821904"/>
          </a:xfrm>
        </p:grpSpPr>
        <p:sp>
          <p:nvSpPr>
            <p:cNvPr id="34" name="右大括号 33">
              <a:extLst>
                <a:ext uri="{FF2B5EF4-FFF2-40B4-BE49-F238E27FC236}">
                  <a16:creationId xmlns:a16="http://schemas.microsoft.com/office/drawing/2014/main" id="{E4EC529D-FFB6-4641-AB59-755A905DDACA}"/>
                </a:ext>
              </a:extLst>
            </p:cNvPr>
            <p:cNvSpPr/>
            <p:nvPr/>
          </p:nvSpPr>
          <p:spPr>
            <a:xfrm>
              <a:off x="6305054" y="2276872"/>
              <a:ext cx="283170" cy="821904"/>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5" name="文本框 34">
              <a:extLst>
                <a:ext uri="{FF2B5EF4-FFF2-40B4-BE49-F238E27FC236}">
                  <a16:creationId xmlns:a16="http://schemas.microsoft.com/office/drawing/2014/main" id="{29F50918-2A58-4C73-8D91-88FB471A490E}"/>
                </a:ext>
              </a:extLst>
            </p:cNvPr>
            <p:cNvSpPr txBox="1"/>
            <p:nvPr/>
          </p:nvSpPr>
          <p:spPr>
            <a:xfrm>
              <a:off x="6604188" y="2487490"/>
              <a:ext cx="1800493" cy="369332"/>
            </a:xfrm>
            <a:prstGeom prst="rect">
              <a:avLst/>
            </a:prstGeom>
            <a:noFill/>
          </p:spPr>
          <p:txBody>
            <a:bodyPr wrap="none" rtlCol="0">
              <a:spAutoFit/>
            </a:bodyPr>
            <a:lstStyle/>
            <a:p>
              <a:r>
                <a:rPr lang="zh-CN" altLang="en-US" b="1" dirty="0"/>
                <a:t>中子发生器常用</a:t>
              </a:r>
            </a:p>
          </p:txBody>
        </p:sp>
      </p:grpSp>
      <p:sp>
        <p:nvSpPr>
          <p:cNvPr id="36" name="文本框 35">
            <a:extLst>
              <a:ext uri="{FF2B5EF4-FFF2-40B4-BE49-F238E27FC236}">
                <a16:creationId xmlns:a16="http://schemas.microsoft.com/office/drawing/2014/main" id="{86F25367-41FF-44C6-AF3A-462924BFAF81}"/>
              </a:ext>
            </a:extLst>
          </p:cNvPr>
          <p:cNvSpPr txBox="1"/>
          <p:nvPr/>
        </p:nvSpPr>
        <p:spPr>
          <a:xfrm>
            <a:off x="6103324" y="3284984"/>
            <a:ext cx="2065245" cy="369332"/>
          </a:xfrm>
          <a:prstGeom prst="rect">
            <a:avLst/>
          </a:prstGeom>
          <a:noFill/>
        </p:spPr>
        <p:txBody>
          <a:bodyPr wrap="none" rtlCol="0">
            <a:spAutoFit/>
          </a:bodyPr>
          <a:lstStyle/>
          <a:p>
            <a:r>
              <a:rPr lang="zh-CN" altLang="en-US" b="1" dirty="0"/>
              <a:t>北京大学</a:t>
            </a:r>
            <a:r>
              <a:rPr lang="en-US" altLang="zh-CN" b="1" dirty="0"/>
              <a:t>PKUNIFTY</a:t>
            </a:r>
            <a:endParaRPr lang="zh-CN" altLang="en-US" b="1" dirty="0"/>
          </a:p>
        </p:txBody>
      </p:sp>
      <p:sp>
        <p:nvSpPr>
          <p:cNvPr id="37" name="文本框 36">
            <a:extLst>
              <a:ext uri="{FF2B5EF4-FFF2-40B4-BE49-F238E27FC236}">
                <a16:creationId xmlns:a16="http://schemas.microsoft.com/office/drawing/2014/main" id="{A658DF92-D55D-4B40-BEC4-FFE3C76C1FF3}"/>
              </a:ext>
            </a:extLst>
          </p:cNvPr>
          <p:cNvSpPr txBox="1"/>
          <p:nvPr/>
        </p:nvSpPr>
        <p:spPr>
          <a:xfrm>
            <a:off x="6131951" y="3861048"/>
            <a:ext cx="1614545" cy="369332"/>
          </a:xfrm>
          <a:prstGeom prst="rect">
            <a:avLst/>
          </a:prstGeom>
          <a:noFill/>
        </p:spPr>
        <p:txBody>
          <a:bodyPr wrap="none" rtlCol="0">
            <a:spAutoFit/>
          </a:bodyPr>
          <a:lstStyle/>
          <a:p>
            <a:r>
              <a:rPr lang="zh-CN" altLang="en-US" b="1" dirty="0"/>
              <a:t>清华大学</a:t>
            </a:r>
            <a:r>
              <a:rPr lang="en-US" altLang="zh-CN" b="1" dirty="0"/>
              <a:t>CPHS</a:t>
            </a:r>
            <a:endParaRPr lang="zh-CN" altLang="en-US" b="1" dirty="0"/>
          </a:p>
        </p:txBody>
      </p:sp>
      <p:grpSp>
        <p:nvGrpSpPr>
          <p:cNvPr id="38" name="组合 37">
            <a:extLst>
              <a:ext uri="{FF2B5EF4-FFF2-40B4-BE49-F238E27FC236}">
                <a16:creationId xmlns:a16="http://schemas.microsoft.com/office/drawing/2014/main" id="{CDB6441F-07BF-4A0F-8588-8B290A5E54BD}"/>
              </a:ext>
            </a:extLst>
          </p:cNvPr>
          <p:cNvGrpSpPr/>
          <p:nvPr/>
        </p:nvGrpSpPr>
        <p:grpSpPr>
          <a:xfrm>
            <a:off x="9360070" y="5129803"/>
            <a:ext cx="2788423" cy="1048535"/>
            <a:chOff x="6321648" y="2422276"/>
            <a:chExt cx="2788423" cy="1048535"/>
          </a:xfrm>
        </p:grpSpPr>
        <p:grpSp>
          <p:nvGrpSpPr>
            <p:cNvPr id="39" name="组合 38">
              <a:extLst>
                <a:ext uri="{FF2B5EF4-FFF2-40B4-BE49-F238E27FC236}">
                  <a16:creationId xmlns:a16="http://schemas.microsoft.com/office/drawing/2014/main" id="{C654A65F-4DF6-4A3A-8933-DC4E0FBE8CB4}"/>
                </a:ext>
              </a:extLst>
            </p:cNvPr>
            <p:cNvGrpSpPr/>
            <p:nvPr/>
          </p:nvGrpSpPr>
          <p:grpSpPr>
            <a:xfrm>
              <a:off x="7766853" y="2746338"/>
              <a:ext cx="319774" cy="312305"/>
              <a:chOff x="3708778" y="1866520"/>
              <a:chExt cx="1185592" cy="1126081"/>
            </a:xfrm>
          </p:grpSpPr>
          <p:sp>
            <p:nvSpPr>
              <p:cNvPr id="46" name="椭圆 45">
                <a:extLst>
                  <a:ext uri="{FF2B5EF4-FFF2-40B4-BE49-F238E27FC236}">
                    <a16:creationId xmlns:a16="http://schemas.microsoft.com/office/drawing/2014/main" id="{F3C80F6A-FEF5-409B-8E3A-0A313EE05F8F}"/>
                  </a:ext>
                </a:extLst>
              </p:cNvPr>
              <p:cNvSpPr/>
              <p:nvPr/>
            </p:nvSpPr>
            <p:spPr>
              <a:xfrm>
                <a:off x="3708778" y="1866520"/>
                <a:ext cx="1185592" cy="1126081"/>
              </a:xfrm>
              <a:prstGeom prst="ellipse">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47" name="椭圆 46">
                <a:extLst>
                  <a:ext uri="{FF2B5EF4-FFF2-40B4-BE49-F238E27FC236}">
                    <a16:creationId xmlns:a16="http://schemas.microsoft.com/office/drawing/2014/main" id="{B8AE8985-F76B-4162-883D-C53A70C34918}"/>
                  </a:ext>
                </a:extLst>
              </p:cNvPr>
              <p:cNvSpPr/>
              <p:nvPr/>
            </p:nvSpPr>
            <p:spPr>
              <a:xfrm>
                <a:off x="3819040" y="2016982"/>
                <a:ext cx="316230" cy="309739"/>
              </a:xfrm>
              <a:prstGeom prst="ellipse">
                <a:avLst/>
              </a:prstGeom>
              <a:gradFill flip="none" rotWithShape="1">
                <a:gsLst>
                  <a:gs pos="0">
                    <a:srgbClr val="FFFF00">
                      <a:shade val="30000"/>
                      <a:satMod val="115000"/>
                    </a:srgbClr>
                  </a:gs>
                  <a:gs pos="50000">
                    <a:srgbClr val="FFFF00">
                      <a:shade val="67500"/>
                      <a:satMod val="115000"/>
                    </a:srgbClr>
                  </a:gs>
                  <a:gs pos="100000">
                    <a:srgbClr val="FFFF00">
                      <a:shade val="100000"/>
                      <a:satMod val="115000"/>
                    </a:srgb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48" name="椭圆 47">
                <a:extLst>
                  <a:ext uri="{FF2B5EF4-FFF2-40B4-BE49-F238E27FC236}">
                    <a16:creationId xmlns:a16="http://schemas.microsoft.com/office/drawing/2014/main" id="{ABF09D96-43F3-425D-9970-6DE0417403C7}"/>
                  </a:ext>
                </a:extLst>
              </p:cNvPr>
              <p:cNvSpPr/>
              <p:nvPr/>
            </p:nvSpPr>
            <p:spPr>
              <a:xfrm>
                <a:off x="3732559" y="2216516"/>
                <a:ext cx="316230" cy="309739"/>
              </a:xfrm>
              <a:prstGeom prst="ellipse">
                <a:avLst/>
              </a:prstGeom>
              <a:gradFill flip="none" rotWithShape="1">
                <a:gsLst>
                  <a:gs pos="0">
                    <a:srgbClr val="FF0000">
                      <a:shade val="30000"/>
                      <a:satMod val="115000"/>
                    </a:srgbClr>
                  </a:gs>
                  <a:gs pos="50000">
                    <a:srgbClr val="FF0000">
                      <a:shade val="67500"/>
                      <a:satMod val="115000"/>
                    </a:srgbClr>
                  </a:gs>
                  <a:gs pos="100000">
                    <a:srgbClr val="FF0000">
                      <a:shade val="100000"/>
                      <a:satMod val="115000"/>
                    </a:srgb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49" name="椭圆 48">
                <a:extLst>
                  <a:ext uri="{FF2B5EF4-FFF2-40B4-BE49-F238E27FC236}">
                    <a16:creationId xmlns:a16="http://schemas.microsoft.com/office/drawing/2014/main" id="{46A526E5-4253-4EAB-AB7B-77E1A8019046}"/>
                  </a:ext>
                </a:extLst>
              </p:cNvPr>
              <p:cNvSpPr/>
              <p:nvPr/>
            </p:nvSpPr>
            <p:spPr>
              <a:xfrm>
                <a:off x="3790090" y="2473370"/>
                <a:ext cx="316230" cy="309739"/>
              </a:xfrm>
              <a:prstGeom prst="ellipse">
                <a:avLst/>
              </a:prstGeom>
              <a:gradFill flip="none" rotWithShape="1">
                <a:gsLst>
                  <a:gs pos="0">
                    <a:srgbClr val="FFFF00">
                      <a:shade val="30000"/>
                      <a:satMod val="115000"/>
                    </a:srgbClr>
                  </a:gs>
                  <a:gs pos="50000">
                    <a:srgbClr val="FFFF00">
                      <a:shade val="67500"/>
                      <a:satMod val="115000"/>
                    </a:srgbClr>
                  </a:gs>
                  <a:gs pos="100000">
                    <a:srgbClr val="FFFF00">
                      <a:shade val="100000"/>
                      <a:satMod val="115000"/>
                    </a:srgb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0" name="椭圆 49">
                <a:extLst>
                  <a:ext uri="{FF2B5EF4-FFF2-40B4-BE49-F238E27FC236}">
                    <a16:creationId xmlns:a16="http://schemas.microsoft.com/office/drawing/2014/main" id="{D16707E1-B07F-443C-AE4F-08085FD17F85}"/>
                  </a:ext>
                </a:extLst>
              </p:cNvPr>
              <p:cNvSpPr/>
              <p:nvPr/>
            </p:nvSpPr>
            <p:spPr>
              <a:xfrm>
                <a:off x="3991931" y="2655817"/>
                <a:ext cx="316230" cy="309739"/>
              </a:xfrm>
              <a:prstGeom prst="ellipse">
                <a:avLst/>
              </a:prstGeom>
              <a:gradFill flip="none" rotWithShape="1">
                <a:gsLst>
                  <a:gs pos="0">
                    <a:srgbClr val="FF0000">
                      <a:shade val="30000"/>
                      <a:satMod val="115000"/>
                    </a:srgbClr>
                  </a:gs>
                  <a:gs pos="50000">
                    <a:srgbClr val="FF0000">
                      <a:shade val="67500"/>
                      <a:satMod val="115000"/>
                    </a:srgbClr>
                  </a:gs>
                  <a:gs pos="100000">
                    <a:srgbClr val="FF0000">
                      <a:shade val="100000"/>
                      <a:satMod val="115000"/>
                    </a:srgb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1" name="椭圆 50">
                <a:extLst>
                  <a:ext uri="{FF2B5EF4-FFF2-40B4-BE49-F238E27FC236}">
                    <a16:creationId xmlns:a16="http://schemas.microsoft.com/office/drawing/2014/main" id="{0E35499D-811D-40AB-9E31-555FBB87BBFF}"/>
                  </a:ext>
                </a:extLst>
              </p:cNvPr>
              <p:cNvSpPr/>
              <p:nvPr/>
            </p:nvSpPr>
            <p:spPr>
              <a:xfrm>
                <a:off x="4253894" y="2660775"/>
                <a:ext cx="316230" cy="309739"/>
              </a:xfrm>
              <a:prstGeom prst="ellipse">
                <a:avLst/>
              </a:prstGeom>
              <a:gradFill flip="none" rotWithShape="1">
                <a:gsLst>
                  <a:gs pos="0">
                    <a:srgbClr val="FFFF00">
                      <a:shade val="30000"/>
                      <a:satMod val="115000"/>
                    </a:srgbClr>
                  </a:gs>
                  <a:gs pos="50000">
                    <a:srgbClr val="FFFF00">
                      <a:shade val="67500"/>
                      <a:satMod val="115000"/>
                    </a:srgbClr>
                  </a:gs>
                  <a:gs pos="100000">
                    <a:srgbClr val="FFFF00">
                      <a:shade val="100000"/>
                      <a:satMod val="115000"/>
                    </a:srgb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2" name="椭圆 51">
                <a:extLst>
                  <a:ext uri="{FF2B5EF4-FFF2-40B4-BE49-F238E27FC236}">
                    <a16:creationId xmlns:a16="http://schemas.microsoft.com/office/drawing/2014/main" id="{8F21F286-CC0C-4944-94F9-F7A2228661B9}"/>
                  </a:ext>
                </a:extLst>
              </p:cNvPr>
              <p:cNvSpPr/>
              <p:nvPr/>
            </p:nvSpPr>
            <p:spPr>
              <a:xfrm>
                <a:off x="4460397" y="2539178"/>
                <a:ext cx="316230" cy="309739"/>
              </a:xfrm>
              <a:prstGeom prst="ellipse">
                <a:avLst/>
              </a:prstGeom>
              <a:gradFill flip="none" rotWithShape="1">
                <a:gsLst>
                  <a:gs pos="0">
                    <a:srgbClr val="FF0000">
                      <a:shade val="30000"/>
                      <a:satMod val="115000"/>
                    </a:srgbClr>
                  </a:gs>
                  <a:gs pos="50000">
                    <a:srgbClr val="FF0000">
                      <a:shade val="67500"/>
                      <a:satMod val="115000"/>
                    </a:srgbClr>
                  </a:gs>
                  <a:gs pos="100000">
                    <a:srgbClr val="FF0000">
                      <a:shade val="100000"/>
                      <a:satMod val="115000"/>
                    </a:srgb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3" name="椭圆 52">
                <a:extLst>
                  <a:ext uri="{FF2B5EF4-FFF2-40B4-BE49-F238E27FC236}">
                    <a16:creationId xmlns:a16="http://schemas.microsoft.com/office/drawing/2014/main" id="{6579976F-32D8-4636-8E57-19960EDC0A28}"/>
                  </a:ext>
                </a:extLst>
              </p:cNvPr>
              <p:cNvSpPr/>
              <p:nvPr/>
            </p:nvSpPr>
            <p:spPr>
              <a:xfrm>
                <a:off x="4578140" y="2269235"/>
                <a:ext cx="316230" cy="309739"/>
              </a:xfrm>
              <a:prstGeom prst="ellipse">
                <a:avLst/>
              </a:prstGeom>
              <a:gradFill flip="none" rotWithShape="1">
                <a:gsLst>
                  <a:gs pos="0">
                    <a:srgbClr val="FFFF00">
                      <a:shade val="30000"/>
                      <a:satMod val="115000"/>
                    </a:srgbClr>
                  </a:gs>
                  <a:gs pos="50000">
                    <a:srgbClr val="FFFF00">
                      <a:shade val="67500"/>
                      <a:satMod val="115000"/>
                    </a:srgbClr>
                  </a:gs>
                  <a:gs pos="100000">
                    <a:srgbClr val="FFFF00">
                      <a:shade val="100000"/>
                      <a:satMod val="115000"/>
                    </a:srgb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4" name="椭圆 53">
                <a:extLst>
                  <a:ext uri="{FF2B5EF4-FFF2-40B4-BE49-F238E27FC236}">
                    <a16:creationId xmlns:a16="http://schemas.microsoft.com/office/drawing/2014/main" id="{C2E14FA3-88A9-47C7-8FAB-E324BB5ED71C}"/>
                  </a:ext>
                </a:extLst>
              </p:cNvPr>
              <p:cNvSpPr/>
              <p:nvPr/>
            </p:nvSpPr>
            <p:spPr>
              <a:xfrm>
                <a:off x="4276210" y="1898310"/>
                <a:ext cx="316230" cy="309739"/>
              </a:xfrm>
              <a:prstGeom prst="ellipse">
                <a:avLst/>
              </a:prstGeom>
              <a:gradFill flip="none" rotWithShape="1">
                <a:gsLst>
                  <a:gs pos="0">
                    <a:srgbClr val="FFFF00">
                      <a:shade val="30000"/>
                      <a:satMod val="115000"/>
                    </a:srgbClr>
                  </a:gs>
                  <a:gs pos="50000">
                    <a:srgbClr val="FFFF00">
                      <a:shade val="67500"/>
                      <a:satMod val="115000"/>
                    </a:srgbClr>
                  </a:gs>
                  <a:gs pos="100000">
                    <a:srgbClr val="FFFF00">
                      <a:shade val="100000"/>
                      <a:satMod val="115000"/>
                    </a:srgb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5" name="椭圆 54">
                <a:extLst>
                  <a:ext uri="{FF2B5EF4-FFF2-40B4-BE49-F238E27FC236}">
                    <a16:creationId xmlns:a16="http://schemas.microsoft.com/office/drawing/2014/main" id="{89954530-B230-4053-BF98-9F7497EB0315}"/>
                  </a:ext>
                </a:extLst>
              </p:cNvPr>
              <p:cNvSpPr/>
              <p:nvPr/>
            </p:nvSpPr>
            <p:spPr>
              <a:xfrm>
                <a:off x="4018509" y="1889740"/>
                <a:ext cx="316230" cy="309739"/>
              </a:xfrm>
              <a:prstGeom prst="ellipse">
                <a:avLst/>
              </a:prstGeom>
              <a:gradFill flip="none" rotWithShape="1">
                <a:gsLst>
                  <a:gs pos="0">
                    <a:srgbClr val="FF0000">
                      <a:shade val="30000"/>
                      <a:satMod val="115000"/>
                    </a:srgbClr>
                  </a:gs>
                  <a:gs pos="50000">
                    <a:srgbClr val="FF0000">
                      <a:shade val="67500"/>
                      <a:satMod val="115000"/>
                    </a:srgbClr>
                  </a:gs>
                  <a:gs pos="100000">
                    <a:srgbClr val="FF0000">
                      <a:shade val="100000"/>
                      <a:satMod val="115000"/>
                    </a:srgb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6" name="椭圆 55">
                <a:extLst>
                  <a:ext uri="{FF2B5EF4-FFF2-40B4-BE49-F238E27FC236}">
                    <a16:creationId xmlns:a16="http://schemas.microsoft.com/office/drawing/2014/main" id="{13A906CA-9826-458C-828D-D06AB9C736AF}"/>
                  </a:ext>
                </a:extLst>
              </p:cNvPr>
              <p:cNvSpPr/>
              <p:nvPr/>
            </p:nvSpPr>
            <p:spPr>
              <a:xfrm>
                <a:off x="3939651" y="2250154"/>
                <a:ext cx="316230" cy="309739"/>
              </a:xfrm>
              <a:prstGeom prst="ellipse">
                <a:avLst/>
              </a:prstGeom>
              <a:gradFill flip="none" rotWithShape="1">
                <a:gsLst>
                  <a:gs pos="0">
                    <a:srgbClr val="FFFF00">
                      <a:shade val="30000"/>
                      <a:satMod val="115000"/>
                    </a:srgbClr>
                  </a:gs>
                  <a:gs pos="50000">
                    <a:srgbClr val="FFFF00">
                      <a:shade val="67500"/>
                      <a:satMod val="115000"/>
                    </a:srgbClr>
                  </a:gs>
                  <a:gs pos="100000">
                    <a:srgbClr val="FFFF00">
                      <a:shade val="100000"/>
                      <a:satMod val="115000"/>
                    </a:srgb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7" name="椭圆 56">
                <a:extLst>
                  <a:ext uri="{FF2B5EF4-FFF2-40B4-BE49-F238E27FC236}">
                    <a16:creationId xmlns:a16="http://schemas.microsoft.com/office/drawing/2014/main" id="{A2900626-EC10-4614-8128-C7E731023E85}"/>
                  </a:ext>
                </a:extLst>
              </p:cNvPr>
              <p:cNvSpPr/>
              <p:nvPr/>
            </p:nvSpPr>
            <p:spPr>
              <a:xfrm>
                <a:off x="4169474" y="2094733"/>
                <a:ext cx="316230" cy="309739"/>
              </a:xfrm>
              <a:prstGeom prst="ellipse">
                <a:avLst/>
              </a:prstGeom>
              <a:gradFill flip="none" rotWithShape="1">
                <a:gsLst>
                  <a:gs pos="0">
                    <a:srgbClr val="FFFF00">
                      <a:shade val="30000"/>
                      <a:satMod val="115000"/>
                    </a:srgbClr>
                  </a:gs>
                  <a:gs pos="50000">
                    <a:srgbClr val="FFFF00">
                      <a:shade val="67500"/>
                      <a:satMod val="115000"/>
                    </a:srgbClr>
                  </a:gs>
                  <a:gs pos="100000">
                    <a:srgbClr val="FFFF00">
                      <a:shade val="100000"/>
                      <a:satMod val="115000"/>
                    </a:srgb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8" name="椭圆 57">
                <a:extLst>
                  <a:ext uri="{FF2B5EF4-FFF2-40B4-BE49-F238E27FC236}">
                    <a16:creationId xmlns:a16="http://schemas.microsoft.com/office/drawing/2014/main" id="{9A7B5FDA-B662-4094-972B-D933986CC741}"/>
                  </a:ext>
                </a:extLst>
              </p:cNvPr>
              <p:cNvSpPr/>
              <p:nvPr/>
            </p:nvSpPr>
            <p:spPr>
              <a:xfrm>
                <a:off x="4484300" y="2019810"/>
                <a:ext cx="316230" cy="309739"/>
              </a:xfrm>
              <a:prstGeom prst="ellipse">
                <a:avLst/>
              </a:prstGeom>
              <a:gradFill flip="none" rotWithShape="1">
                <a:gsLst>
                  <a:gs pos="0">
                    <a:srgbClr val="FF0000">
                      <a:shade val="30000"/>
                      <a:satMod val="115000"/>
                    </a:srgbClr>
                  </a:gs>
                  <a:gs pos="50000">
                    <a:srgbClr val="FF0000">
                      <a:shade val="67500"/>
                      <a:satMod val="115000"/>
                    </a:srgbClr>
                  </a:gs>
                  <a:gs pos="100000">
                    <a:srgbClr val="FF0000">
                      <a:shade val="100000"/>
                      <a:satMod val="115000"/>
                    </a:srgb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9" name="椭圆 58">
                <a:extLst>
                  <a:ext uri="{FF2B5EF4-FFF2-40B4-BE49-F238E27FC236}">
                    <a16:creationId xmlns:a16="http://schemas.microsoft.com/office/drawing/2014/main" id="{E15F2D17-C09A-4F20-A5F7-FD2D55D7C8F7}"/>
                  </a:ext>
                </a:extLst>
              </p:cNvPr>
              <p:cNvSpPr/>
              <p:nvPr/>
            </p:nvSpPr>
            <p:spPr>
              <a:xfrm>
                <a:off x="4308161" y="2285279"/>
                <a:ext cx="316230" cy="309739"/>
              </a:xfrm>
              <a:prstGeom prst="ellipse">
                <a:avLst/>
              </a:prstGeom>
              <a:gradFill flip="none" rotWithShape="1">
                <a:gsLst>
                  <a:gs pos="0">
                    <a:srgbClr val="FFFF00">
                      <a:shade val="30000"/>
                      <a:satMod val="115000"/>
                    </a:srgbClr>
                  </a:gs>
                  <a:gs pos="50000">
                    <a:srgbClr val="FFFF00">
                      <a:shade val="67500"/>
                      <a:satMod val="115000"/>
                    </a:srgbClr>
                  </a:gs>
                  <a:gs pos="100000">
                    <a:srgbClr val="FFFF00">
                      <a:shade val="100000"/>
                      <a:satMod val="115000"/>
                    </a:srgb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60" name="椭圆 59">
                <a:extLst>
                  <a:ext uri="{FF2B5EF4-FFF2-40B4-BE49-F238E27FC236}">
                    <a16:creationId xmlns:a16="http://schemas.microsoft.com/office/drawing/2014/main" id="{76FE8399-AB1D-470E-ADD8-354E3DC79380}"/>
                  </a:ext>
                </a:extLst>
              </p:cNvPr>
              <p:cNvSpPr/>
              <p:nvPr/>
            </p:nvSpPr>
            <p:spPr>
              <a:xfrm>
                <a:off x="4131970" y="2384308"/>
                <a:ext cx="316230" cy="309739"/>
              </a:xfrm>
              <a:prstGeom prst="ellipse">
                <a:avLst/>
              </a:prstGeom>
              <a:gradFill flip="none" rotWithShape="1">
                <a:gsLst>
                  <a:gs pos="0">
                    <a:srgbClr val="FF0000">
                      <a:shade val="30000"/>
                      <a:satMod val="115000"/>
                    </a:srgbClr>
                  </a:gs>
                  <a:gs pos="50000">
                    <a:srgbClr val="FF0000">
                      <a:shade val="67500"/>
                      <a:satMod val="115000"/>
                    </a:srgbClr>
                  </a:gs>
                  <a:gs pos="100000">
                    <a:srgbClr val="FF0000">
                      <a:shade val="100000"/>
                      <a:satMod val="115000"/>
                    </a:srgb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40" name="椭圆 39">
              <a:extLst>
                <a:ext uri="{FF2B5EF4-FFF2-40B4-BE49-F238E27FC236}">
                  <a16:creationId xmlns:a16="http://schemas.microsoft.com/office/drawing/2014/main" id="{5BCCB9D5-F537-4081-8C4F-F93183D20EF0}"/>
                </a:ext>
              </a:extLst>
            </p:cNvPr>
            <p:cNvSpPr/>
            <p:nvPr/>
          </p:nvSpPr>
          <p:spPr>
            <a:xfrm>
              <a:off x="8172006" y="3008191"/>
              <a:ext cx="141444" cy="138540"/>
            </a:xfrm>
            <a:prstGeom prst="ellipse">
              <a:avLst/>
            </a:prstGeom>
            <a:gradFill flip="none" rotWithShape="1">
              <a:gsLst>
                <a:gs pos="0">
                  <a:srgbClr val="FFFF00">
                    <a:shade val="30000"/>
                    <a:satMod val="115000"/>
                  </a:srgbClr>
                </a:gs>
                <a:gs pos="50000">
                  <a:srgbClr val="FFFF00">
                    <a:shade val="67500"/>
                    <a:satMod val="115000"/>
                  </a:srgbClr>
                </a:gs>
                <a:gs pos="100000">
                  <a:srgbClr val="FFFF00">
                    <a:shade val="100000"/>
                    <a:satMod val="115000"/>
                  </a:srgb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cxnSp>
          <p:nvCxnSpPr>
            <p:cNvPr id="41" name="直接箭头连接符 40">
              <a:extLst>
                <a:ext uri="{FF2B5EF4-FFF2-40B4-BE49-F238E27FC236}">
                  <a16:creationId xmlns:a16="http://schemas.microsoft.com/office/drawing/2014/main" id="{9966A650-9DC3-4590-A9E4-68B3FD940F55}"/>
                </a:ext>
              </a:extLst>
            </p:cNvPr>
            <p:cNvCxnSpPr/>
            <p:nvPr/>
          </p:nvCxnSpPr>
          <p:spPr>
            <a:xfrm flipV="1">
              <a:off x="8330116" y="3025343"/>
              <a:ext cx="496267" cy="3587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2" name="任意多边形 72">
              <a:extLst>
                <a:ext uri="{FF2B5EF4-FFF2-40B4-BE49-F238E27FC236}">
                  <a16:creationId xmlns:a16="http://schemas.microsoft.com/office/drawing/2014/main" id="{33C9A3A5-B8D1-49D8-A122-B085E57FA25F}"/>
                </a:ext>
              </a:extLst>
            </p:cNvPr>
            <p:cNvSpPr/>
            <p:nvPr/>
          </p:nvSpPr>
          <p:spPr>
            <a:xfrm rot="302288">
              <a:off x="7167450" y="2814770"/>
              <a:ext cx="437635" cy="91249"/>
            </a:xfrm>
            <a:custGeom>
              <a:avLst/>
              <a:gdLst>
                <a:gd name="connsiteX0" fmla="*/ 0 w 5615940"/>
                <a:gd name="connsiteY0" fmla="*/ 739150 h 1104987"/>
                <a:gd name="connsiteX1" fmla="*/ 678180 w 5615940"/>
                <a:gd name="connsiteY1" fmla="*/ 60970 h 1104987"/>
                <a:gd name="connsiteX2" fmla="*/ 1478280 w 5615940"/>
                <a:gd name="connsiteY2" fmla="*/ 1104910 h 1104987"/>
                <a:gd name="connsiteX3" fmla="*/ 2133600 w 5615940"/>
                <a:gd name="connsiteY3" fmla="*/ 10 h 1104987"/>
                <a:gd name="connsiteX4" fmla="*/ 2834640 w 5615940"/>
                <a:gd name="connsiteY4" fmla="*/ 1082050 h 1104987"/>
                <a:gd name="connsiteX5" fmla="*/ 3444240 w 5615940"/>
                <a:gd name="connsiteY5" fmla="*/ 7630 h 1104987"/>
                <a:gd name="connsiteX6" fmla="*/ 4236720 w 5615940"/>
                <a:gd name="connsiteY6" fmla="*/ 1059190 h 1104987"/>
                <a:gd name="connsiteX7" fmla="*/ 4739640 w 5615940"/>
                <a:gd name="connsiteY7" fmla="*/ 419110 h 1104987"/>
                <a:gd name="connsiteX8" fmla="*/ 5615940 w 5615940"/>
                <a:gd name="connsiteY8" fmla="*/ 327670 h 1104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15940" h="1104987">
                  <a:moveTo>
                    <a:pt x="0" y="739150"/>
                  </a:moveTo>
                  <a:cubicBezTo>
                    <a:pt x="215900" y="369580"/>
                    <a:pt x="431800" y="10"/>
                    <a:pt x="678180" y="60970"/>
                  </a:cubicBezTo>
                  <a:cubicBezTo>
                    <a:pt x="924560" y="121930"/>
                    <a:pt x="1235710" y="1115070"/>
                    <a:pt x="1478280" y="1104910"/>
                  </a:cubicBezTo>
                  <a:cubicBezTo>
                    <a:pt x="1720850" y="1094750"/>
                    <a:pt x="1907540" y="3820"/>
                    <a:pt x="2133600" y="10"/>
                  </a:cubicBezTo>
                  <a:cubicBezTo>
                    <a:pt x="2359660" y="-3800"/>
                    <a:pt x="2616200" y="1080780"/>
                    <a:pt x="2834640" y="1082050"/>
                  </a:cubicBezTo>
                  <a:cubicBezTo>
                    <a:pt x="3053080" y="1083320"/>
                    <a:pt x="3210560" y="11440"/>
                    <a:pt x="3444240" y="7630"/>
                  </a:cubicBezTo>
                  <a:cubicBezTo>
                    <a:pt x="3677920" y="3820"/>
                    <a:pt x="4020820" y="990610"/>
                    <a:pt x="4236720" y="1059190"/>
                  </a:cubicBezTo>
                  <a:cubicBezTo>
                    <a:pt x="4452620" y="1127770"/>
                    <a:pt x="4509770" y="541030"/>
                    <a:pt x="4739640" y="419110"/>
                  </a:cubicBezTo>
                  <a:cubicBezTo>
                    <a:pt x="4969510" y="297190"/>
                    <a:pt x="5292725" y="312430"/>
                    <a:pt x="5615940" y="327670"/>
                  </a:cubicBezTo>
                </a:path>
              </a:pathLst>
            </a:custGeom>
            <a:noFill/>
            <a:ln w="12700">
              <a:solidFill>
                <a:srgbClr val="33CC33"/>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43" name="文本框 213">
              <a:extLst>
                <a:ext uri="{FF2B5EF4-FFF2-40B4-BE49-F238E27FC236}">
                  <a16:creationId xmlns:a16="http://schemas.microsoft.com/office/drawing/2014/main" id="{D3DA82F2-CC5A-473F-9A55-BADB3491F640}"/>
                </a:ext>
              </a:extLst>
            </p:cNvPr>
            <p:cNvSpPr txBox="1"/>
            <p:nvPr/>
          </p:nvSpPr>
          <p:spPr>
            <a:xfrm>
              <a:off x="7322852" y="2422276"/>
              <a:ext cx="1476929" cy="33855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dirty="0"/>
                <a:t>(</a:t>
              </a:r>
              <a:r>
                <a:rPr lang="en-US" altLang="zh-CN" dirty="0" err="1"/>
                <a:t>γ,n</a:t>
              </a:r>
              <a:r>
                <a:rPr lang="en-US" altLang="zh-CN" dirty="0"/>
                <a:t>) reaction</a:t>
              </a:r>
              <a:endParaRPr lang="zh-CN" altLang="en-US" dirty="0"/>
            </a:p>
          </p:txBody>
        </p:sp>
        <p:sp>
          <p:nvSpPr>
            <p:cNvPr id="44" name="文本框 214">
              <a:extLst>
                <a:ext uri="{FF2B5EF4-FFF2-40B4-BE49-F238E27FC236}">
                  <a16:creationId xmlns:a16="http://schemas.microsoft.com/office/drawing/2014/main" id="{23309D42-6DCF-47F0-96C2-4FA5535FCB1C}"/>
                </a:ext>
              </a:extLst>
            </p:cNvPr>
            <p:cNvSpPr txBox="1"/>
            <p:nvPr/>
          </p:nvSpPr>
          <p:spPr>
            <a:xfrm>
              <a:off x="7596336" y="3132257"/>
              <a:ext cx="1513735" cy="33855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600" dirty="0">
                  <a:solidFill>
                    <a:srgbClr val="FF0000"/>
                  </a:solidFill>
                  <a:latin typeface="Times New Roman" panose="02020603050405020304" pitchFamily="18" charset="0"/>
                  <a:cs typeface="Times New Roman" panose="02020603050405020304" pitchFamily="18" charset="0"/>
                </a:rPr>
                <a:t>Emitted neutron</a:t>
              </a:r>
              <a:endParaRPr lang="zh-CN" altLang="en-US" sz="1600" dirty="0">
                <a:solidFill>
                  <a:srgbClr val="FF0000"/>
                </a:solidFill>
                <a:latin typeface="Times New Roman" panose="02020603050405020304" pitchFamily="18" charset="0"/>
                <a:cs typeface="Times New Roman" panose="02020603050405020304" pitchFamily="18" charset="0"/>
              </a:endParaRPr>
            </a:p>
          </p:txBody>
        </p:sp>
        <p:sp>
          <p:nvSpPr>
            <p:cNvPr id="45" name="文本框 213">
              <a:extLst>
                <a:ext uri="{FF2B5EF4-FFF2-40B4-BE49-F238E27FC236}">
                  <a16:creationId xmlns:a16="http://schemas.microsoft.com/office/drawing/2014/main" id="{3EAF521F-6D9A-44ED-AEE6-3A0FBA8D5145}"/>
                </a:ext>
              </a:extLst>
            </p:cNvPr>
            <p:cNvSpPr txBox="1"/>
            <p:nvPr/>
          </p:nvSpPr>
          <p:spPr>
            <a:xfrm>
              <a:off x="6321648" y="2861348"/>
              <a:ext cx="1476929" cy="3693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i="1" dirty="0">
                  <a:solidFill>
                    <a:srgbClr val="FF0000"/>
                  </a:solidFill>
                  <a:latin typeface="Times New Roman" panose="02020603050405020304" pitchFamily="18" charset="0"/>
                  <a:cs typeface="Times New Roman" panose="02020603050405020304" pitchFamily="18" charset="0"/>
                </a:rPr>
                <a:t>GDR </a:t>
              </a:r>
              <a:r>
                <a:rPr lang="en-US" altLang="zh-CN" i="1" dirty="0">
                  <a:latin typeface="Times New Roman" panose="02020603050405020304" pitchFamily="18" charset="0"/>
                  <a:cs typeface="Times New Roman" panose="02020603050405020304" pitchFamily="18" charset="0"/>
                </a:rPr>
                <a:t>or</a:t>
              </a:r>
              <a:r>
                <a:rPr lang="en-US" altLang="zh-CN" i="1" dirty="0">
                  <a:solidFill>
                    <a:srgbClr val="FF0000"/>
                  </a:solidFill>
                  <a:latin typeface="Times New Roman" panose="02020603050405020304" pitchFamily="18" charset="0"/>
                  <a:cs typeface="Times New Roman" panose="02020603050405020304" pitchFamily="18" charset="0"/>
                </a:rPr>
                <a:t> QD</a:t>
              </a:r>
              <a:endParaRPr lang="zh-CN" altLang="en-US" i="1" dirty="0">
                <a:solidFill>
                  <a:srgbClr val="FF0000"/>
                </a:solidFill>
                <a:latin typeface="Times New Roman" panose="02020603050405020304" pitchFamily="18" charset="0"/>
                <a:cs typeface="Times New Roman" panose="02020603050405020304" pitchFamily="18" charset="0"/>
              </a:endParaRPr>
            </a:p>
          </p:txBody>
        </p:sp>
      </p:grpSp>
      <p:grpSp>
        <p:nvGrpSpPr>
          <p:cNvPr id="61" name="组合 60">
            <a:extLst>
              <a:ext uri="{FF2B5EF4-FFF2-40B4-BE49-F238E27FC236}">
                <a16:creationId xmlns:a16="http://schemas.microsoft.com/office/drawing/2014/main" id="{03759709-1B81-435C-95E9-37DD974287AC}"/>
              </a:ext>
            </a:extLst>
          </p:cNvPr>
          <p:cNvGrpSpPr/>
          <p:nvPr/>
        </p:nvGrpSpPr>
        <p:grpSpPr>
          <a:xfrm>
            <a:off x="6696006" y="4007183"/>
            <a:ext cx="4812912" cy="1502544"/>
            <a:chOff x="6672065" y="4375174"/>
            <a:chExt cx="4812912" cy="1502544"/>
          </a:xfrm>
        </p:grpSpPr>
        <p:grpSp>
          <p:nvGrpSpPr>
            <p:cNvPr id="62" name="组合 61">
              <a:extLst>
                <a:ext uri="{FF2B5EF4-FFF2-40B4-BE49-F238E27FC236}">
                  <a16:creationId xmlns:a16="http://schemas.microsoft.com/office/drawing/2014/main" id="{9BCCB524-EDC1-4D18-8266-C17ACC0F8987}"/>
                </a:ext>
              </a:extLst>
            </p:cNvPr>
            <p:cNvGrpSpPr/>
            <p:nvPr/>
          </p:nvGrpSpPr>
          <p:grpSpPr>
            <a:xfrm>
              <a:off x="8247089" y="4375174"/>
              <a:ext cx="1502544" cy="1502544"/>
              <a:chOff x="5600129" y="4727151"/>
              <a:chExt cx="2576703" cy="2576703"/>
            </a:xfrm>
          </p:grpSpPr>
          <p:grpSp>
            <p:nvGrpSpPr>
              <p:cNvPr id="90" name="组合 89">
                <a:extLst>
                  <a:ext uri="{FF2B5EF4-FFF2-40B4-BE49-F238E27FC236}">
                    <a16:creationId xmlns:a16="http://schemas.microsoft.com/office/drawing/2014/main" id="{3C71FAAA-A3F1-491F-8298-B9FC554484BB}"/>
                  </a:ext>
                </a:extLst>
              </p:cNvPr>
              <p:cNvGrpSpPr/>
              <p:nvPr/>
            </p:nvGrpSpPr>
            <p:grpSpPr>
              <a:xfrm>
                <a:off x="5600129" y="4727151"/>
                <a:ext cx="2576703" cy="2576703"/>
                <a:chOff x="5447729" y="4574751"/>
                <a:chExt cx="2576703" cy="2576703"/>
              </a:xfrm>
            </p:grpSpPr>
            <p:grpSp>
              <p:nvGrpSpPr>
                <p:cNvPr id="98" name="组合 97">
                  <a:extLst>
                    <a:ext uri="{FF2B5EF4-FFF2-40B4-BE49-F238E27FC236}">
                      <a16:creationId xmlns:a16="http://schemas.microsoft.com/office/drawing/2014/main" id="{73D433BB-F73A-48DE-9CF6-1BF3C8311D98}"/>
                    </a:ext>
                  </a:extLst>
                </p:cNvPr>
                <p:cNvGrpSpPr/>
                <p:nvPr/>
              </p:nvGrpSpPr>
              <p:grpSpPr>
                <a:xfrm>
                  <a:off x="5447729" y="4574751"/>
                  <a:ext cx="2576703" cy="2576703"/>
                  <a:chOff x="5295329" y="4422351"/>
                  <a:chExt cx="2576703" cy="2576703"/>
                </a:xfrm>
              </p:grpSpPr>
              <p:cxnSp>
                <p:nvCxnSpPr>
                  <p:cNvPr id="102" name="直接箭头连接符 101">
                    <a:extLst>
                      <a:ext uri="{FF2B5EF4-FFF2-40B4-BE49-F238E27FC236}">
                        <a16:creationId xmlns:a16="http://schemas.microsoft.com/office/drawing/2014/main" id="{D49A3B59-66B5-4552-B38D-B2548EE57576}"/>
                      </a:ext>
                    </a:extLst>
                  </p:cNvPr>
                  <p:cNvCxnSpPr/>
                  <p:nvPr/>
                </p:nvCxnSpPr>
                <p:spPr>
                  <a:xfrm>
                    <a:off x="5295329" y="5710703"/>
                    <a:ext cx="2576703" cy="0"/>
                  </a:xfrm>
                  <a:prstGeom prst="straightConnector1">
                    <a:avLst/>
                  </a:prstGeom>
                  <a:ln>
                    <a:solidFill>
                      <a:schemeClr val="accent5">
                        <a:lumMod val="40000"/>
                        <a:lumOff val="60000"/>
                      </a:schemeClr>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103" name="直接箭头连接符 102">
                    <a:extLst>
                      <a:ext uri="{FF2B5EF4-FFF2-40B4-BE49-F238E27FC236}">
                        <a16:creationId xmlns:a16="http://schemas.microsoft.com/office/drawing/2014/main" id="{ABEAC356-E32B-446B-BEFD-CBB6B3835352}"/>
                      </a:ext>
                    </a:extLst>
                  </p:cNvPr>
                  <p:cNvCxnSpPr/>
                  <p:nvPr/>
                </p:nvCxnSpPr>
                <p:spPr>
                  <a:xfrm rot="16200000">
                    <a:off x="5295329" y="5710703"/>
                    <a:ext cx="2576703" cy="0"/>
                  </a:xfrm>
                  <a:prstGeom prst="straightConnector1">
                    <a:avLst/>
                  </a:prstGeom>
                  <a:ln>
                    <a:solidFill>
                      <a:schemeClr val="accent5">
                        <a:lumMod val="40000"/>
                        <a:lumOff val="60000"/>
                      </a:schemeClr>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grpSp>
            <p:grpSp>
              <p:nvGrpSpPr>
                <p:cNvPr id="99" name="组合 98">
                  <a:extLst>
                    <a:ext uri="{FF2B5EF4-FFF2-40B4-BE49-F238E27FC236}">
                      <a16:creationId xmlns:a16="http://schemas.microsoft.com/office/drawing/2014/main" id="{4F47BDCB-C3DE-4509-9B3C-FE68BA02081D}"/>
                    </a:ext>
                  </a:extLst>
                </p:cNvPr>
                <p:cNvGrpSpPr/>
                <p:nvPr/>
              </p:nvGrpSpPr>
              <p:grpSpPr>
                <a:xfrm rot="2700000">
                  <a:off x="5447729" y="4574751"/>
                  <a:ext cx="2576703" cy="2576703"/>
                  <a:chOff x="5295329" y="4422351"/>
                  <a:chExt cx="2576703" cy="2576703"/>
                </a:xfrm>
              </p:grpSpPr>
              <p:cxnSp>
                <p:nvCxnSpPr>
                  <p:cNvPr id="100" name="直接箭头连接符 99">
                    <a:extLst>
                      <a:ext uri="{FF2B5EF4-FFF2-40B4-BE49-F238E27FC236}">
                        <a16:creationId xmlns:a16="http://schemas.microsoft.com/office/drawing/2014/main" id="{5B118C37-A857-4B3A-83BD-18C5C172261C}"/>
                      </a:ext>
                    </a:extLst>
                  </p:cNvPr>
                  <p:cNvCxnSpPr/>
                  <p:nvPr/>
                </p:nvCxnSpPr>
                <p:spPr>
                  <a:xfrm>
                    <a:off x="5295329" y="5710703"/>
                    <a:ext cx="2576703" cy="0"/>
                  </a:xfrm>
                  <a:prstGeom prst="straightConnector1">
                    <a:avLst/>
                  </a:prstGeom>
                  <a:ln>
                    <a:solidFill>
                      <a:schemeClr val="accent5">
                        <a:lumMod val="40000"/>
                        <a:lumOff val="60000"/>
                      </a:schemeClr>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101" name="直接箭头连接符 100">
                    <a:extLst>
                      <a:ext uri="{FF2B5EF4-FFF2-40B4-BE49-F238E27FC236}">
                        <a16:creationId xmlns:a16="http://schemas.microsoft.com/office/drawing/2014/main" id="{25F95A0A-6A7C-4AF9-B99A-0BEF22846934}"/>
                      </a:ext>
                    </a:extLst>
                  </p:cNvPr>
                  <p:cNvCxnSpPr/>
                  <p:nvPr/>
                </p:nvCxnSpPr>
                <p:spPr>
                  <a:xfrm rot="16200000">
                    <a:off x="5295329" y="5710703"/>
                    <a:ext cx="2576703" cy="0"/>
                  </a:xfrm>
                  <a:prstGeom prst="straightConnector1">
                    <a:avLst/>
                  </a:prstGeom>
                  <a:ln>
                    <a:solidFill>
                      <a:schemeClr val="accent5">
                        <a:lumMod val="40000"/>
                        <a:lumOff val="60000"/>
                      </a:schemeClr>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grpSp>
          </p:grpSp>
          <p:grpSp>
            <p:nvGrpSpPr>
              <p:cNvPr id="91" name="组合 90">
                <a:extLst>
                  <a:ext uri="{FF2B5EF4-FFF2-40B4-BE49-F238E27FC236}">
                    <a16:creationId xmlns:a16="http://schemas.microsoft.com/office/drawing/2014/main" id="{FC4A7C8D-5DD7-4BFC-962C-83260E48E918}"/>
                  </a:ext>
                </a:extLst>
              </p:cNvPr>
              <p:cNvGrpSpPr/>
              <p:nvPr/>
            </p:nvGrpSpPr>
            <p:grpSpPr>
              <a:xfrm rot="1320000">
                <a:off x="5600129" y="4727151"/>
                <a:ext cx="2576703" cy="2576703"/>
                <a:chOff x="5447729" y="4574751"/>
                <a:chExt cx="2576703" cy="2576703"/>
              </a:xfrm>
            </p:grpSpPr>
            <p:grpSp>
              <p:nvGrpSpPr>
                <p:cNvPr id="92" name="组合 91">
                  <a:extLst>
                    <a:ext uri="{FF2B5EF4-FFF2-40B4-BE49-F238E27FC236}">
                      <a16:creationId xmlns:a16="http://schemas.microsoft.com/office/drawing/2014/main" id="{D010D089-CCA5-4C48-8EC5-BABFB60405FE}"/>
                    </a:ext>
                  </a:extLst>
                </p:cNvPr>
                <p:cNvGrpSpPr/>
                <p:nvPr/>
              </p:nvGrpSpPr>
              <p:grpSpPr>
                <a:xfrm>
                  <a:off x="5447729" y="4574751"/>
                  <a:ext cx="2576703" cy="2576703"/>
                  <a:chOff x="5295329" y="4422351"/>
                  <a:chExt cx="2576703" cy="2576703"/>
                </a:xfrm>
              </p:grpSpPr>
              <p:cxnSp>
                <p:nvCxnSpPr>
                  <p:cNvPr id="96" name="直接箭头连接符 95">
                    <a:extLst>
                      <a:ext uri="{FF2B5EF4-FFF2-40B4-BE49-F238E27FC236}">
                        <a16:creationId xmlns:a16="http://schemas.microsoft.com/office/drawing/2014/main" id="{839E70FF-0828-4741-8207-F82DAB7A9FEA}"/>
                      </a:ext>
                    </a:extLst>
                  </p:cNvPr>
                  <p:cNvCxnSpPr/>
                  <p:nvPr/>
                </p:nvCxnSpPr>
                <p:spPr>
                  <a:xfrm>
                    <a:off x="5295329" y="5710703"/>
                    <a:ext cx="2576703" cy="0"/>
                  </a:xfrm>
                  <a:prstGeom prst="straightConnector1">
                    <a:avLst/>
                  </a:prstGeom>
                  <a:ln>
                    <a:solidFill>
                      <a:schemeClr val="accent5">
                        <a:lumMod val="40000"/>
                        <a:lumOff val="60000"/>
                      </a:schemeClr>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97" name="直接箭头连接符 96">
                    <a:extLst>
                      <a:ext uri="{FF2B5EF4-FFF2-40B4-BE49-F238E27FC236}">
                        <a16:creationId xmlns:a16="http://schemas.microsoft.com/office/drawing/2014/main" id="{0A9AA322-4F19-4988-BC98-CC9511CB89B7}"/>
                      </a:ext>
                    </a:extLst>
                  </p:cNvPr>
                  <p:cNvCxnSpPr/>
                  <p:nvPr/>
                </p:nvCxnSpPr>
                <p:spPr>
                  <a:xfrm rot="16200000">
                    <a:off x="5295329" y="5710703"/>
                    <a:ext cx="2576703" cy="0"/>
                  </a:xfrm>
                  <a:prstGeom prst="straightConnector1">
                    <a:avLst/>
                  </a:prstGeom>
                  <a:ln>
                    <a:solidFill>
                      <a:schemeClr val="accent5">
                        <a:lumMod val="40000"/>
                        <a:lumOff val="60000"/>
                      </a:schemeClr>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grpSp>
            <p:grpSp>
              <p:nvGrpSpPr>
                <p:cNvPr id="93" name="组合 92">
                  <a:extLst>
                    <a:ext uri="{FF2B5EF4-FFF2-40B4-BE49-F238E27FC236}">
                      <a16:creationId xmlns:a16="http://schemas.microsoft.com/office/drawing/2014/main" id="{AFB36E56-812C-4DEC-9A4F-36F3EC2327C5}"/>
                    </a:ext>
                  </a:extLst>
                </p:cNvPr>
                <p:cNvGrpSpPr/>
                <p:nvPr/>
              </p:nvGrpSpPr>
              <p:grpSpPr>
                <a:xfrm rot="2700000">
                  <a:off x="5447729" y="4574751"/>
                  <a:ext cx="2576703" cy="2576703"/>
                  <a:chOff x="5295329" y="4422351"/>
                  <a:chExt cx="2576703" cy="2576703"/>
                </a:xfrm>
              </p:grpSpPr>
              <p:cxnSp>
                <p:nvCxnSpPr>
                  <p:cNvPr id="94" name="直接箭头连接符 93">
                    <a:extLst>
                      <a:ext uri="{FF2B5EF4-FFF2-40B4-BE49-F238E27FC236}">
                        <a16:creationId xmlns:a16="http://schemas.microsoft.com/office/drawing/2014/main" id="{ABE01CF3-0ADE-4CE7-9C25-C5188A3F80BC}"/>
                      </a:ext>
                    </a:extLst>
                  </p:cNvPr>
                  <p:cNvCxnSpPr/>
                  <p:nvPr/>
                </p:nvCxnSpPr>
                <p:spPr>
                  <a:xfrm>
                    <a:off x="5295329" y="5710703"/>
                    <a:ext cx="2576703" cy="0"/>
                  </a:xfrm>
                  <a:prstGeom prst="straightConnector1">
                    <a:avLst/>
                  </a:prstGeom>
                  <a:ln>
                    <a:solidFill>
                      <a:schemeClr val="accent5">
                        <a:lumMod val="40000"/>
                        <a:lumOff val="60000"/>
                      </a:schemeClr>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95" name="直接箭头连接符 94">
                    <a:extLst>
                      <a:ext uri="{FF2B5EF4-FFF2-40B4-BE49-F238E27FC236}">
                        <a16:creationId xmlns:a16="http://schemas.microsoft.com/office/drawing/2014/main" id="{E38EA13C-CE1B-4A2D-B3B3-3F66CABAC8B4}"/>
                      </a:ext>
                    </a:extLst>
                  </p:cNvPr>
                  <p:cNvCxnSpPr/>
                  <p:nvPr/>
                </p:nvCxnSpPr>
                <p:spPr>
                  <a:xfrm rot="16200000">
                    <a:off x="5295329" y="5710703"/>
                    <a:ext cx="2576703" cy="0"/>
                  </a:xfrm>
                  <a:prstGeom prst="straightConnector1">
                    <a:avLst/>
                  </a:prstGeom>
                  <a:ln>
                    <a:solidFill>
                      <a:schemeClr val="accent5">
                        <a:lumMod val="40000"/>
                        <a:lumOff val="60000"/>
                      </a:schemeClr>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grpSp>
          </p:grpSp>
        </p:grpSp>
        <p:grpSp>
          <p:nvGrpSpPr>
            <p:cNvPr id="63" name="组合 62">
              <a:extLst>
                <a:ext uri="{FF2B5EF4-FFF2-40B4-BE49-F238E27FC236}">
                  <a16:creationId xmlns:a16="http://schemas.microsoft.com/office/drawing/2014/main" id="{BF51E89C-0268-42CA-8DF9-15FFE49900FC}"/>
                </a:ext>
              </a:extLst>
            </p:cNvPr>
            <p:cNvGrpSpPr/>
            <p:nvPr/>
          </p:nvGrpSpPr>
          <p:grpSpPr>
            <a:xfrm>
              <a:off x="8838474" y="4970294"/>
              <a:ext cx="319774" cy="312305"/>
              <a:chOff x="3708778" y="1866520"/>
              <a:chExt cx="1185592" cy="1126081"/>
            </a:xfrm>
          </p:grpSpPr>
          <p:sp>
            <p:nvSpPr>
              <p:cNvPr id="75" name="椭圆 74">
                <a:extLst>
                  <a:ext uri="{FF2B5EF4-FFF2-40B4-BE49-F238E27FC236}">
                    <a16:creationId xmlns:a16="http://schemas.microsoft.com/office/drawing/2014/main" id="{402F6E99-A116-484C-B256-55C19538E66B}"/>
                  </a:ext>
                </a:extLst>
              </p:cNvPr>
              <p:cNvSpPr/>
              <p:nvPr/>
            </p:nvSpPr>
            <p:spPr>
              <a:xfrm>
                <a:off x="3708778" y="1866520"/>
                <a:ext cx="1185592" cy="1126081"/>
              </a:xfrm>
              <a:prstGeom prst="ellipse">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76" name="椭圆 75">
                <a:extLst>
                  <a:ext uri="{FF2B5EF4-FFF2-40B4-BE49-F238E27FC236}">
                    <a16:creationId xmlns:a16="http://schemas.microsoft.com/office/drawing/2014/main" id="{A2DC704A-7B33-4E04-89C6-39749852FD40}"/>
                  </a:ext>
                </a:extLst>
              </p:cNvPr>
              <p:cNvSpPr/>
              <p:nvPr/>
            </p:nvSpPr>
            <p:spPr>
              <a:xfrm>
                <a:off x="3819040" y="2016982"/>
                <a:ext cx="316230" cy="309739"/>
              </a:xfrm>
              <a:prstGeom prst="ellipse">
                <a:avLst/>
              </a:prstGeom>
              <a:gradFill flip="none" rotWithShape="1">
                <a:gsLst>
                  <a:gs pos="0">
                    <a:srgbClr val="FFFF00">
                      <a:shade val="30000"/>
                      <a:satMod val="115000"/>
                    </a:srgbClr>
                  </a:gs>
                  <a:gs pos="50000">
                    <a:srgbClr val="FFFF00">
                      <a:shade val="67500"/>
                      <a:satMod val="115000"/>
                    </a:srgbClr>
                  </a:gs>
                  <a:gs pos="100000">
                    <a:srgbClr val="FFFF00">
                      <a:shade val="100000"/>
                      <a:satMod val="115000"/>
                    </a:srgb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77" name="椭圆 76">
                <a:extLst>
                  <a:ext uri="{FF2B5EF4-FFF2-40B4-BE49-F238E27FC236}">
                    <a16:creationId xmlns:a16="http://schemas.microsoft.com/office/drawing/2014/main" id="{4219D503-D7C6-49DB-B22C-465252E1B00F}"/>
                  </a:ext>
                </a:extLst>
              </p:cNvPr>
              <p:cNvSpPr/>
              <p:nvPr/>
            </p:nvSpPr>
            <p:spPr>
              <a:xfrm>
                <a:off x="3732559" y="2216516"/>
                <a:ext cx="316230" cy="309739"/>
              </a:xfrm>
              <a:prstGeom prst="ellipse">
                <a:avLst/>
              </a:prstGeom>
              <a:gradFill flip="none" rotWithShape="1">
                <a:gsLst>
                  <a:gs pos="0">
                    <a:srgbClr val="FF0000">
                      <a:shade val="30000"/>
                      <a:satMod val="115000"/>
                    </a:srgbClr>
                  </a:gs>
                  <a:gs pos="50000">
                    <a:srgbClr val="FF0000">
                      <a:shade val="67500"/>
                      <a:satMod val="115000"/>
                    </a:srgbClr>
                  </a:gs>
                  <a:gs pos="100000">
                    <a:srgbClr val="FF0000">
                      <a:shade val="100000"/>
                      <a:satMod val="115000"/>
                    </a:srgb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78" name="椭圆 77">
                <a:extLst>
                  <a:ext uri="{FF2B5EF4-FFF2-40B4-BE49-F238E27FC236}">
                    <a16:creationId xmlns:a16="http://schemas.microsoft.com/office/drawing/2014/main" id="{DD9CDC1B-4249-4B4D-A8A3-007D06A3AD93}"/>
                  </a:ext>
                </a:extLst>
              </p:cNvPr>
              <p:cNvSpPr/>
              <p:nvPr/>
            </p:nvSpPr>
            <p:spPr>
              <a:xfrm>
                <a:off x="3790090" y="2473370"/>
                <a:ext cx="316230" cy="309739"/>
              </a:xfrm>
              <a:prstGeom prst="ellipse">
                <a:avLst/>
              </a:prstGeom>
              <a:gradFill flip="none" rotWithShape="1">
                <a:gsLst>
                  <a:gs pos="0">
                    <a:srgbClr val="FFFF00">
                      <a:shade val="30000"/>
                      <a:satMod val="115000"/>
                    </a:srgbClr>
                  </a:gs>
                  <a:gs pos="50000">
                    <a:srgbClr val="FFFF00">
                      <a:shade val="67500"/>
                      <a:satMod val="115000"/>
                    </a:srgbClr>
                  </a:gs>
                  <a:gs pos="100000">
                    <a:srgbClr val="FFFF00">
                      <a:shade val="100000"/>
                      <a:satMod val="115000"/>
                    </a:srgb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79" name="椭圆 78">
                <a:extLst>
                  <a:ext uri="{FF2B5EF4-FFF2-40B4-BE49-F238E27FC236}">
                    <a16:creationId xmlns:a16="http://schemas.microsoft.com/office/drawing/2014/main" id="{DCB61075-2138-4320-9897-A275D3171389}"/>
                  </a:ext>
                </a:extLst>
              </p:cNvPr>
              <p:cNvSpPr/>
              <p:nvPr/>
            </p:nvSpPr>
            <p:spPr>
              <a:xfrm>
                <a:off x="3991931" y="2655817"/>
                <a:ext cx="316230" cy="309739"/>
              </a:xfrm>
              <a:prstGeom prst="ellipse">
                <a:avLst/>
              </a:prstGeom>
              <a:gradFill flip="none" rotWithShape="1">
                <a:gsLst>
                  <a:gs pos="0">
                    <a:srgbClr val="FF0000">
                      <a:shade val="30000"/>
                      <a:satMod val="115000"/>
                    </a:srgbClr>
                  </a:gs>
                  <a:gs pos="50000">
                    <a:srgbClr val="FF0000">
                      <a:shade val="67500"/>
                      <a:satMod val="115000"/>
                    </a:srgbClr>
                  </a:gs>
                  <a:gs pos="100000">
                    <a:srgbClr val="FF0000">
                      <a:shade val="100000"/>
                      <a:satMod val="115000"/>
                    </a:srgb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80" name="椭圆 79">
                <a:extLst>
                  <a:ext uri="{FF2B5EF4-FFF2-40B4-BE49-F238E27FC236}">
                    <a16:creationId xmlns:a16="http://schemas.microsoft.com/office/drawing/2014/main" id="{5D5088D8-D46A-44C5-B50C-29E8FEC65FA1}"/>
                  </a:ext>
                </a:extLst>
              </p:cNvPr>
              <p:cNvSpPr/>
              <p:nvPr/>
            </p:nvSpPr>
            <p:spPr>
              <a:xfrm>
                <a:off x="4253894" y="2660775"/>
                <a:ext cx="316230" cy="309739"/>
              </a:xfrm>
              <a:prstGeom prst="ellipse">
                <a:avLst/>
              </a:prstGeom>
              <a:gradFill flip="none" rotWithShape="1">
                <a:gsLst>
                  <a:gs pos="0">
                    <a:srgbClr val="FFFF00">
                      <a:shade val="30000"/>
                      <a:satMod val="115000"/>
                    </a:srgbClr>
                  </a:gs>
                  <a:gs pos="50000">
                    <a:srgbClr val="FFFF00">
                      <a:shade val="67500"/>
                      <a:satMod val="115000"/>
                    </a:srgbClr>
                  </a:gs>
                  <a:gs pos="100000">
                    <a:srgbClr val="FFFF00">
                      <a:shade val="100000"/>
                      <a:satMod val="115000"/>
                    </a:srgb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81" name="椭圆 80">
                <a:extLst>
                  <a:ext uri="{FF2B5EF4-FFF2-40B4-BE49-F238E27FC236}">
                    <a16:creationId xmlns:a16="http://schemas.microsoft.com/office/drawing/2014/main" id="{1B2CA8BC-3419-4ED9-B7D3-A9090B1CD152}"/>
                  </a:ext>
                </a:extLst>
              </p:cNvPr>
              <p:cNvSpPr/>
              <p:nvPr/>
            </p:nvSpPr>
            <p:spPr>
              <a:xfrm>
                <a:off x="4460397" y="2539178"/>
                <a:ext cx="316230" cy="309739"/>
              </a:xfrm>
              <a:prstGeom prst="ellipse">
                <a:avLst/>
              </a:prstGeom>
              <a:gradFill flip="none" rotWithShape="1">
                <a:gsLst>
                  <a:gs pos="0">
                    <a:srgbClr val="FF0000">
                      <a:shade val="30000"/>
                      <a:satMod val="115000"/>
                    </a:srgbClr>
                  </a:gs>
                  <a:gs pos="50000">
                    <a:srgbClr val="FF0000">
                      <a:shade val="67500"/>
                      <a:satMod val="115000"/>
                    </a:srgbClr>
                  </a:gs>
                  <a:gs pos="100000">
                    <a:srgbClr val="FF0000">
                      <a:shade val="100000"/>
                      <a:satMod val="115000"/>
                    </a:srgb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82" name="椭圆 81">
                <a:extLst>
                  <a:ext uri="{FF2B5EF4-FFF2-40B4-BE49-F238E27FC236}">
                    <a16:creationId xmlns:a16="http://schemas.microsoft.com/office/drawing/2014/main" id="{35FBB4F2-3722-44B9-94E9-92060C7490E4}"/>
                  </a:ext>
                </a:extLst>
              </p:cNvPr>
              <p:cNvSpPr/>
              <p:nvPr/>
            </p:nvSpPr>
            <p:spPr>
              <a:xfrm>
                <a:off x="4578140" y="2269235"/>
                <a:ext cx="316230" cy="309739"/>
              </a:xfrm>
              <a:prstGeom prst="ellipse">
                <a:avLst/>
              </a:prstGeom>
              <a:gradFill flip="none" rotWithShape="1">
                <a:gsLst>
                  <a:gs pos="0">
                    <a:srgbClr val="FFFF00">
                      <a:shade val="30000"/>
                      <a:satMod val="115000"/>
                    </a:srgbClr>
                  </a:gs>
                  <a:gs pos="50000">
                    <a:srgbClr val="FFFF00">
                      <a:shade val="67500"/>
                      <a:satMod val="115000"/>
                    </a:srgbClr>
                  </a:gs>
                  <a:gs pos="100000">
                    <a:srgbClr val="FFFF00">
                      <a:shade val="100000"/>
                      <a:satMod val="115000"/>
                    </a:srgb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83" name="椭圆 82">
                <a:extLst>
                  <a:ext uri="{FF2B5EF4-FFF2-40B4-BE49-F238E27FC236}">
                    <a16:creationId xmlns:a16="http://schemas.microsoft.com/office/drawing/2014/main" id="{20304458-D69F-44E9-92BD-6EB915CAC75B}"/>
                  </a:ext>
                </a:extLst>
              </p:cNvPr>
              <p:cNvSpPr/>
              <p:nvPr/>
            </p:nvSpPr>
            <p:spPr>
              <a:xfrm>
                <a:off x="4276210" y="1898310"/>
                <a:ext cx="316230" cy="309739"/>
              </a:xfrm>
              <a:prstGeom prst="ellipse">
                <a:avLst/>
              </a:prstGeom>
              <a:gradFill flip="none" rotWithShape="1">
                <a:gsLst>
                  <a:gs pos="0">
                    <a:srgbClr val="FFFF00">
                      <a:shade val="30000"/>
                      <a:satMod val="115000"/>
                    </a:srgbClr>
                  </a:gs>
                  <a:gs pos="50000">
                    <a:srgbClr val="FFFF00">
                      <a:shade val="67500"/>
                      <a:satMod val="115000"/>
                    </a:srgbClr>
                  </a:gs>
                  <a:gs pos="100000">
                    <a:srgbClr val="FFFF00">
                      <a:shade val="100000"/>
                      <a:satMod val="115000"/>
                    </a:srgb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84" name="椭圆 83">
                <a:extLst>
                  <a:ext uri="{FF2B5EF4-FFF2-40B4-BE49-F238E27FC236}">
                    <a16:creationId xmlns:a16="http://schemas.microsoft.com/office/drawing/2014/main" id="{4749312A-FCB7-4AB4-B475-0D2F1EBDD864}"/>
                  </a:ext>
                </a:extLst>
              </p:cNvPr>
              <p:cNvSpPr/>
              <p:nvPr/>
            </p:nvSpPr>
            <p:spPr>
              <a:xfrm>
                <a:off x="4018509" y="1889740"/>
                <a:ext cx="316230" cy="309739"/>
              </a:xfrm>
              <a:prstGeom prst="ellipse">
                <a:avLst/>
              </a:prstGeom>
              <a:gradFill flip="none" rotWithShape="1">
                <a:gsLst>
                  <a:gs pos="0">
                    <a:srgbClr val="FF0000">
                      <a:shade val="30000"/>
                      <a:satMod val="115000"/>
                    </a:srgbClr>
                  </a:gs>
                  <a:gs pos="50000">
                    <a:srgbClr val="FF0000">
                      <a:shade val="67500"/>
                      <a:satMod val="115000"/>
                    </a:srgbClr>
                  </a:gs>
                  <a:gs pos="100000">
                    <a:srgbClr val="FF0000">
                      <a:shade val="100000"/>
                      <a:satMod val="115000"/>
                    </a:srgb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85" name="椭圆 84">
                <a:extLst>
                  <a:ext uri="{FF2B5EF4-FFF2-40B4-BE49-F238E27FC236}">
                    <a16:creationId xmlns:a16="http://schemas.microsoft.com/office/drawing/2014/main" id="{450F8988-C723-4149-8333-3594CFDAA306}"/>
                  </a:ext>
                </a:extLst>
              </p:cNvPr>
              <p:cNvSpPr/>
              <p:nvPr/>
            </p:nvSpPr>
            <p:spPr>
              <a:xfrm>
                <a:off x="3939651" y="2250154"/>
                <a:ext cx="316230" cy="309739"/>
              </a:xfrm>
              <a:prstGeom prst="ellipse">
                <a:avLst/>
              </a:prstGeom>
              <a:gradFill flip="none" rotWithShape="1">
                <a:gsLst>
                  <a:gs pos="0">
                    <a:srgbClr val="FFFF00">
                      <a:shade val="30000"/>
                      <a:satMod val="115000"/>
                    </a:srgbClr>
                  </a:gs>
                  <a:gs pos="50000">
                    <a:srgbClr val="FFFF00">
                      <a:shade val="67500"/>
                      <a:satMod val="115000"/>
                    </a:srgbClr>
                  </a:gs>
                  <a:gs pos="100000">
                    <a:srgbClr val="FFFF00">
                      <a:shade val="100000"/>
                      <a:satMod val="115000"/>
                    </a:srgb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86" name="椭圆 85">
                <a:extLst>
                  <a:ext uri="{FF2B5EF4-FFF2-40B4-BE49-F238E27FC236}">
                    <a16:creationId xmlns:a16="http://schemas.microsoft.com/office/drawing/2014/main" id="{F3BDB65A-EED7-468E-A9A2-E872C24FA5AD}"/>
                  </a:ext>
                </a:extLst>
              </p:cNvPr>
              <p:cNvSpPr/>
              <p:nvPr/>
            </p:nvSpPr>
            <p:spPr>
              <a:xfrm>
                <a:off x="4169474" y="2094733"/>
                <a:ext cx="316230" cy="309739"/>
              </a:xfrm>
              <a:prstGeom prst="ellipse">
                <a:avLst/>
              </a:prstGeom>
              <a:gradFill flip="none" rotWithShape="1">
                <a:gsLst>
                  <a:gs pos="0">
                    <a:srgbClr val="FFFF00">
                      <a:shade val="30000"/>
                      <a:satMod val="115000"/>
                    </a:srgbClr>
                  </a:gs>
                  <a:gs pos="50000">
                    <a:srgbClr val="FFFF00">
                      <a:shade val="67500"/>
                      <a:satMod val="115000"/>
                    </a:srgbClr>
                  </a:gs>
                  <a:gs pos="100000">
                    <a:srgbClr val="FFFF00">
                      <a:shade val="100000"/>
                      <a:satMod val="115000"/>
                    </a:srgb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87" name="椭圆 86">
                <a:extLst>
                  <a:ext uri="{FF2B5EF4-FFF2-40B4-BE49-F238E27FC236}">
                    <a16:creationId xmlns:a16="http://schemas.microsoft.com/office/drawing/2014/main" id="{591CA89C-DDF2-45A2-9E0A-2875C65771F0}"/>
                  </a:ext>
                </a:extLst>
              </p:cNvPr>
              <p:cNvSpPr/>
              <p:nvPr/>
            </p:nvSpPr>
            <p:spPr>
              <a:xfrm>
                <a:off x="4484300" y="2019810"/>
                <a:ext cx="316230" cy="309739"/>
              </a:xfrm>
              <a:prstGeom prst="ellipse">
                <a:avLst/>
              </a:prstGeom>
              <a:gradFill flip="none" rotWithShape="1">
                <a:gsLst>
                  <a:gs pos="0">
                    <a:srgbClr val="FF0000">
                      <a:shade val="30000"/>
                      <a:satMod val="115000"/>
                    </a:srgbClr>
                  </a:gs>
                  <a:gs pos="50000">
                    <a:srgbClr val="FF0000">
                      <a:shade val="67500"/>
                      <a:satMod val="115000"/>
                    </a:srgbClr>
                  </a:gs>
                  <a:gs pos="100000">
                    <a:srgbClr val="FF0000">
                      <a:shade val="100000"/>
                      <a:satMod val="115000"/>
                    </a:srgb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88" name="椭圆 87">
                <a:extLst>
                  <a:ext uri="{FF2B5EF4-FFF2-40B4-BE49-F238E27FC236}">
                    <a16:creationId xmlns:a16="http://schemas.microsoft.com/office/drawing/2014/main" id="{7E9E35E2-97AB-4739-84A5-7053A9660A2A}"/>
                  </a:ext>
                </a:extLst>
              </p:cNvPr>
              <p:cNvSpPr/>
              <p:nvPr/>
            </p:nvSpPr>
            <p:spPr>
              <a:xfrm>
                <a:off x="4308161" y="2285279"/>
                <a:ext cx="316230" cy="309739"/>
              </a:xfrm>
              <a:prstGeom prst="ellipse">
                <a:avLst/>
              </a:prstGeom>
              <a:gradFill flip="none" rotWithShape="1">
                <a:gsLst>
                  <a:gs pos="0">
                    <a:srgbClr val="FFFF00">
                      <a:shade val="30000"/>
                      <a:satMod val="115000"/>
                    </a:srgbClr>
                  </a:gs>
                  <a:gs pos="50000">
                    <a:srgbClr val="FFFF00">
                      <a:shade val="67500"/>
                      <a:satMod val="115000"/>
                    </a:srgbClr>
                  </a:gs>
                  <a:gs pos="100000">
                    <a:srgbClr val="FFFF00">
                      <a:shade val="100000"/>
                      <a:satMod val="115000"/>
                    </a:srgb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89" name="椭圆 88">
                <a:extLst>
                  <a:ext uri="{FF2B5EF4-FFF2-40B4-BE49-F238E27FC236}">
                    <a16:creationId xmlns:a16="http://schemas.microsoft.com/office/drawing/2014/main" id="{72D57A71-6A82-42C5-A35C-83A3ED1000D0}"/>
                  </a:ext>
                </a:extLst>
              </p:cNvPr>
              <p:cNvSpPr/>
              <p:nvPr/>
            </p:nvSpPr>
            <p:spPr>
              <a:xfrm>
                <a:off x="4131970" y="2384308"/>
                <a:ext cx="316230" cy="309739"/>
              </a:xfrm>
              <a:prstGeom prst="ellipse">
                <a:avLst/>
              </a:prstGeom>
              <a:gradFill flip="none" rotWithShape="1">
                <a:gsLst>
                  <a:gs pos="0">
                    <a:srgbClr val="FF0000">
                      <a:shade val="30000"/>
                      <a:satMod val="115000"/>
                    </a:srgbClr>
                  </a:gs>
                  <a:gs pos="50000">
                    <a:srgbClr val="FF0000">
                      <a:shade val="67500"/>
                      <a:satMod val="115000"/>
                    </a:srgbClr>
                  </a:gs>
                  <a:gs pos="100000">
                    <a:srgbClr val="FF0000">
                      <a:shade val="100000"/>
                      <a:satMod val="115000"/>
                    </a:srgb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64" name="任意多边形 66">
              <a:extLst>
                <a:ext uri="{FF2B5EF4-FFF2-40B4-BE49-F238E27FC236}">
                  <a16:creationId xmlns:a16="http://schemas.microsoft.com/office/drawing/2014/main" id="{98D3267D-2C01-4C30-8986-F7C0796529C8}"/>
                </a:ext>
              </a:extLst>
            </p:cNvPr>
            <p:cNvSpPr/>
            <p:nvPr/>
          </p:nvSpPr>
          <p:spPr>
            <a:xfrm>
              <a:off x="7743032" y="5046793"/>
              <a:ext cx="1682258" cy="429681"/>
            </a:xfrm>
            <a:custGeom>
              <a:avLst/>
              <a:gdLst>
                <a:gd name="connsiteX0" fmla="*/ 0 w 3840480"/>
                <a:gd name="connsiteY0" fmla="*/ 1021080 h 1021080"/>
                <a:gd name="connsiteX1" fmla="*/ 3246120 w 3840480"/>
                <a:gd name="connsiteY1" fmla="*/ 1021080 h 1021080"/>
                <a:gd name="connsiteX2" fmla="*/ 3352800 w 3840480"/>
                <a:gd name="connsiteY2" fmla="*/ 1005840 h 1021080"/>
                <a:gd name="connsiteX3" fmla="*/ 3406140 w 3840480"/>
                <a:gd name="connsiteY3" fmla="*/ 952500 h 1021080"/>
                <a:gd name="connsiteX4" fmla="*/ 3489960 w 3840480"/>
                <a:gd name="connsiteY4" fmla="*/ 845820 h 1021080"/>
                <a:gd name="connsiteX5" fmla="*/ 3528060 w 3840480"/>
                <a:gd name="connsiteY5" fmla="*/ 754380 h 1021080"/>
                <a:gd name="connsiteX6" fmla="*/ 3840480 w 3840480"/>
                <a:gd name="connsiteY6" fmla="*/ 0 h 1021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40480" h="1021080">
                  <a:moveTo>
                    <a:pt x="0" y="1021080"/>
                  </a:moveTo>
                  <a:lnTo>
                    <a:pt x="3246120" y="1021080"/>
                  </a:lnTo>
                  <a:lnTo>
                    <a:pt x="3352800" y="1005840"/>
                  </a:lnTo>
                  <a:lnTo>
                    <a:pt x="3406140" y="952500"/>
                  </a:lnTo>
                  <a:lnTo>
                    <a:pt x="3489960" y="845820"/>
                  </a:lnTo>
                  <a:lnTo>
                    <a:pt x="3528060" y="754380"/>
                  </a:lnTo>
                  <a:lnTo>
                    <a:pt x="3840480" y="0"/>
                  </a:lnTo>
                </a:path>
              </a:pathLst>
            </a:custGeom>
            <a:noFill/>
            <a:ln w="19050">
              <a:prstDash val="dash"/>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65" name="文本框 211">
              <a:extLst>
                <a:ext uri="{FF2B5EF4-FFF2-40B4-BE49-F238E27FC236}">
                  <a16:creationId xmlns:a16="http://schemas.microsoft.com/office/drawing/2014/main" id="{429B3CEB-B035-4D54-B5F8-61DCC308EF33}"/>
                </a:ext>
              </a:extLst>
            </p:cNvPr>
            <p:cNvSpPr txBox="1"/>
            <p:nvPr/>
          </p:nvSpPr>
          <p:spPr>
            <a:xfrm>
              <a:off x="9772068" y="4832900"/>
              <a:ext cx="1712909" cy="64633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dirty="0"/>
                <a:t>Bremsstrahlung photon</a:t>
              </a:r>
              <a:endParaRPr lang="zh-CN" altLang="en-US" dirty="0"/>
            </a:p>
          </p:txBody>
        </p:sp>
        <p:grpSp>
          <p:nvGrpSpPr>
            <p:cNvPr id="66" name="组合 65">
              <a:extLst>
                <a:ext uri="{FF2B5EF4-FFF2-40B4-BE49-F238E27FC236}">
                  <a16:creationId xmlns:a16="http://schemas.microsoft.com/office/drawing/2014/main" id="{CC8FDF02-B808-41D7-9263-CF64665C8750}"/>
                </a:ext>
              </a:extLst>
            </p:cNvPr>
            <p:cNvGrpSpPr/>
            <p:nvPr/>
          </p:nvGrpSpPr>
          <p:grpSpPr>
            <a:xfrm>
              <a:off x="7609191" y="5410350"/>
              <a:ext cx="104917" cy="104917"/>
              <a:chOff x="1243583" y="5113487"/>
              <a:chExt cx="618553" cy="618553"/>
            </a:xfrm>
          </p:grpSpPr>
          <p:sp>
            <p:nvSpPr>
              <p:cNvPr id="73" name="椭圆 72">
                <a:extLst>
                  <a:ext uri="{FF2B5EF4-FFF2-40B4-BE49-F238E27FC236}">
                    <a16:creationId xmlns:a16="http://schemas.microsoft.com/office/drawing/2014/main" id="{4219D1AF-C302-4452-8E51-6FB5B558845B}"/>
                  </a:ext>
                </a:extLst>
              </p:cNvPr>
              <p:cNvSpPr/>
              <p:nvPr/>
            </p:nvSpPr>
            <p:spPr>
              <a:xfrm>
                <a:off x="1243583" y="5113487"/>
                <a:ext cx="618553" cy="618553"/>
              </a:xfrm>
              <a:prstGeom prst="ellipse">
                <a:avLst/>
              </a:prstGeom>
              <a:solidFill>
                <a:schemeClr val="accent1">
                  <a:lumMod val="40000"/>
                  <a:lumOff val="60000"/>
                </a:schemeClr>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74" name="减号 73">
                <a:extLst>
                  <a:ext uri="{FF2B5EF4-FFF2-40B4-BE49-F238E27FC236}">
                    <a16:creationId xmlns:a16="http://schemas.microsoft.com/office/drawing/2014/main" id="{FABFB56B-37FB-411F-BC0E-F7FFD286F60F}"/>
                  </a:ext>
                </a:extLst>
              </p:cNvPr>
              <p:cNvSpPr/>
              <p:nvPr/>
            </p:nvSpPr>
            <p:spPr>
              <a:xfrm>
                <a:off x="1370577" y="5288329"/>
                <a:ext cx="364564" cy="268867"/>
              </a:xfrm>
              <a:prstGeom prst="mathMinus">
                <a:avLst/>
              </a:prstGeom>
              <a:solidFill>
                <a:srgbClr val="0000FF"/>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grpSp>
          <p:nvGrpSpPr>
            <p:cNvPr id="67" name="组合 66">
              <a:extLst>
                <a:ext uri="{FF2B5EF4-FFF2-40B4-BE49-F238E27FC236}">
                  <a16:creationId xmlns:a16="http://schemas.microsoft.com/office/drawing/2014/main" id="{02FBC07C-868E-468F-ACEA-2A75B4EB6DE9}"/>
                </a:ext>
              </a:extLst>
            </p:cNvPr>
            <p:cNvGrpSpPr/>
            <p:nvPr/>
          </p:nvGrpSpPr>
          <p:grpSpPr>
            <a:xfrm>
              <a:off x="9410411" y="4926652"/>
              <a:ext cx="104917" cy="104917"/>
              <a:chOff x="1243583" y="5113487"/>
              <a:chExt cx="618553" cy="618553"/>
            </a:xfrm>
          </p:grpSpPr>
          <p:sp>
            <p:nvSpPr>
              <p:cNvPr id="71" name="椭圆 70">
                <a:extLst>
                  <a:ext uri="{FF2B5EF4-FFF2-40B4-BE49-F238E27FC236}">
                    <a16:creationId xmlns:a16="http://schemas.microsoft.com/office/drawing/2014/main" id="{D77D228D-F105-4E80-9672-03A9CBB58E5B}"/>
                  </a:ext>
                </a:extLst>
              </p:cNvPr>
              <p:cNvSpPr/>
              <p:nvPr/>
            </p:nvSpPr>
            <p:spPr>
              <a:xfrm>
                <a:off x="1243583" y="5113487"/>
                <a:ext cx="618553" cy="618553"/>
              </a:xfrm>
              <a:prstGeom prst="ellipse">
                <a:avLst/>
              </a:prstGeom>
              <a:solidFill>
                <a:schemeClr val="accent1">
                  <a:lumMod val="40000"/>
                  <a:lumOff val="60000"/>
                </a:schemeClr>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72" name="减号 71">
                <a:extLst>
                  <a:ext uri="{FF2B5EF4-FFF2-40B4-BE49-F238E27FC236}">
                    <a16:creationId xmlns:a16="http://schemas.microsoft.com/office/drawing/2014/main" id="{39625D7E-36C8-48EC-9E18-AC1E40716A2F}"/>
                  </a:ext>
                </a:extLst>
              </p:cNvPr>
              <p:cNvSpPr/>
              <p:nvPr/>
            </p:nvSpPr>
            <p:spPr>
              <a:xfrm>
                <a:off x="1370577" y="5288329"/>
                <a:ext cx="364564" cy="268867"/>
              </a:xfrm>
              <a:prstGeom prst="mathMinus">
                <a:avLst/>
              </a:prstGeom>
              <a:solidFill>
                <a:srgbClr val="0000FF"/>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68" name="任意多边形 97">
              <a:extLst>
                <a:ext uri="{FF2B5EF4-FFF2-40B4-BE49-F238E27FC236}">
                  <a16:creationId xmlns:a16="http://schemas.microsoft.com/office/drawing/2014/main" id="{5B2BEF67-BA5C-481A-AA21-7A9D5C4E0F2E}"/>
                </a:ext>
              </a:extLst>
            </p:cNvPr>
            <p:cNvSpPr/>
            <p:nvPr/>
          </p:nvSpPr>
          <p:spPr>
            <a:xfrm rot="302288">
              <a:off x="9387120" y="5480210"/>
              <a:ext cx="437635" cy="91249"/>
            </a:xfrm>
            <a:custGeom>
              <a:avLst/>
              <a:gdLst>
                <a:gd name="connsiteX0" fmla="*/ 0 w 5615940"/>
                <a:gd name="connsiteY0" fmla="*/ 739150 h 1104987"/>
                <a:gd name="connsiteX1" fmla="*/ 678180 w 5615940"/>
                <a:gd name="connsiteY1" fmla="*/ 60970 h 1104987"/>
                <a:gd name="connsiteX2" fmla="*/ 1478280 w 5615940"/>
                <a:gd name="connsiteY2" fmla="*/ 1104910 h 1104987"/>
                <a:gd name="connsiteX3" fmla="*/ 2133600 w 5615940"/>
                <a:gd name="connsiteY3" fmla="*/ 10 h 1104987"/>
                <a:gd name="connsiteX4" fmla="*/ 2834640 w 5615940"/>
                <a:gd name="connsiteY4" fmla="*/ 1082050 h 1104987"/>
                <a:gd name="connsiteX5" fmla="*/ 3444240 w 5615940"/>
                <a:gd name="connsiteY5" fmla="*/ 7630 h 1104987"/>
                <a:gd name="connsiteX6" fmla="*/ 4236720 w 5615940"/>
                <a:gd name="connsiteY6" fmla="*/ 1059190 h 1104987"/>
                <a:gd name="connsiteX7" fmla="*/ 4739640 w 5615940"/>
                <a:gd name="connsiteY7" fmla="*/ 419110 h 1104987"/>
                <a:gd name="connsiteX8" fmla="*/ 5615940 w 5615940"/>
                <a:gd name="connsiteY8" fmla="*/ 327670 h 1104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15940" h="1104987">
                  <a:moveTo>
                    <a:pt x="0" y="739150"/>
                  </a:moveTo>
                  <a:cubicBezTo>
                    <a:pt x="215900" y="369580"/>
                    <a:pt x="431800" y="10"/>
                    <a:pt x="678180" y="60970"/>
                  </a:cubicBezTo>
                  <a:cubicBezTo>
                    <a:pt x="924560" y="121930"/>
                    <a:pt x="1235710" y="1115070"/>
                    <a:pt x="1478280" y="1104910"/>
                  </a:cubicBezTo>
                  <a:cubicBezTo>
                    <a:pt x="1720850" y="1094750"/>
                    <a:pt x="1907540" y="3820"/>
                    <a:pt x="2133600" y="10"/>
                  </a:cubicBezTo>
                  <a:cubicBezTo>
                    <a:pt x="2359660" y="-3800"/>
                    <a:pt x="2616200" y="1080780"/>
                    <a:pt x="2834640" y="1082050"/>
                  </a:cubicBezTo>
                  <a:cubicBezTo>
                    <a:pt x="3053080" y="1083320"/>
                    <a:pt x="3210560" y="11440"/>
                    <a:pt x="3444240" y="7630"/>
                  </a:cubicBezTo>
                  <a:cubicBezTo>
                    <a:pt x="3677920" y="3820"/>
                    <a:pt x="4020820" y="990610"/>
                    <a:pt x="4236720" y="1059190"/>
                  </a:cubicBezTo>
                  <a:cubicBezTo>
                    <a:pt x="4452620" y="1127770"/>
                    <a:pt x="4509770" y="541030"/>
                    <a:pt x="4739640" y="419110"/>
                  </a:cubicBezTo>
                  <a:cubicBezTo>
                    <a:pt x="4969510" y="297190"/>
                    <a:pt x="5292725" y="312430"/>
                    <a:pt x="5615940" y="327670"/>
                  </a:cubicBezTo>
                </a:path>
              </a:pathLst>
            </a:custGeom>
            <a:noFill/>
            <a:ln w="12700">
              <a:solidFill>
                <a:srgbClr val="33CC33"/>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69" name="右箭头 99">
              <a:extLst>
                <a:ext uri="{FF2B5EF4-FFF2-40B4-BE49-F238E27FC236}">
                  <a16:creationId xmlns:a16="http://schemas.microsoft.com/office/drawing/2014/main" id="{18F1D55D-A8D7-4D60-9AE2-CC4216CC7AE6}"/>
                </a:ext>
              </a:extLst>
            </p:cNvPr>
            <p:cNvSpPr/>
            <p:nvPr/>
          </p:nvSpPr>
          <p:spPr>
            <a:xfrm>
              <a:off x="7414498" y="5425731"/>
              <a:ext cx="179724" cy="70875"/>
            </a:xfrm>
            <a:prstGeom prst="rightArrow">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70" name="文本框 378">
              <a:extLst>
                <a:ext uri="{FF2B5EF4-FFF2-40B4-BE49-F238E27FC236}">
                  <a16:creationId xmlns:a16="http://schemas.microsoft.com/office/drawing/2014/main" id="{E5A8B662-EAAD-4B86-96A2-148D2619A9F5}"/>
                </a:ext>
              </a:extLst>
            </p:cNvPr>
            <p:cNvSpPr txBox="1"/>
            <p:nvPr/>
          </p:nvSpPr>
          <p:spPr>
            <a:xfrm>
              <a:off x="6672065" y="5483432"/>
              <a:ext cx="2515428" cy="3693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dirty="0"/>
                <a:t>incident electron</a:t>
              </a:r>
              <a:endParaRPr lang="zh-CN" altLang="en-US" dirty="0"/>
            </a:p>
          </p:txBody>
        </p:sp>
      </p:grpSp>
      <p:pic>
        <p:nvPicPr>
          <p:cNvPr id="104" name="图片 103">
            <a:extLst>
              <a:ext uri="{FF2B5EF4-FFF2-40B4-BE49-F238E27FC236}">
                <a16:creationId xmlns:a16="http://schemas.microsoft.com/office/drawing/2014/main" id="{1BC42593-924B-4A9C-AA6F-FE593480F4B4}"/>
              </a:ext>
            </a:extLst>
          </p:cNvPr>
          <p:cNvPicPr/>
          <p:nvPr/>
        </p:nvPicPr>
        <p:blipFill>
          <a:blip r:embed="rId15"/>
          <a:stretch>
            <a:fillRect/>
          </a:stretch>
        </p:blipFill>
        <p:spPr>
          <a:xfrm>
            <a:off x="47041" y="5431338"/>
            <a:ext cx="8177013" cy="1285334"/>
          </a:xfrm>
          <a:prstGeom prst="rect">
            <a:avLst/>
          </a:prstGeom>
        </p:spPr>
      </p:pic>
      <p:grpSp>
        <p:nvGrpSpPr>
          <p:cNvPr id="105" name="组合 104">
            <a:extLst>
              <a:ext uri="{FF2B5EF4-FFF2-40B4-BE49-F238E27FC236}">
                <a16:creationId xmlns:a16="http://schemas.microsoft.com/office/drawing/2014/main" id="{E98406A8-C155-4D59-8757-8FE9B1F2FCEB}"/>
              </a:ext>
            </a:extLst>
          </p:cNvPr>
          <p:cNvGrpSpPr/>
          <p:nvPr/>
        </p:nvGrpSpPr>
        <p:grpSpPr>
          <a:xfrm>
            <a:off x="1011508" y="4360873"/>
            <a:ext cx="6746875" cy="1005305"/>
            <a:chOff x="1083516" y="4288865"/>
            <a:chExt cx="6746875" cy="1005305"/>
          </a:xfrm>
        </p:grpSpPr>
        <p:sp>
          <p:nvSpPr>
            <p:cNvPr id="106" name="文本框 105">
              <a:extLst>
                <a:ext uri="{FF2B5EF4-FFF2-40B4-BE49-F238E27FC236}">
                  <a16:creationId xmlns:a16="http://schemas.microsoft.com/office/drawing/2014/main" id="{677CA749-CA80-4DE4-A590-B59B9C7EF87F}"/>
                </a:ext>
              </a:extLst>
            </p:cNvPr>
            <p:cNvSpPr txBox="1"/>
            <p:nvPr/>
          </p:nvSpPr>
          <p:spPr>
            <a:xfrm>
              <a:off x="1559467" y="4924838"/>
              <a:ext cx="2044149" cy="369332"/>
            </a:xfrm>
            <a:prstGeom prst="rect">
              <a:avLst/>
            </a:prstGeom>
            <a:noFill/>
          </p:spPr>
          <p:txBody>
            <a:bodyPr wrap="none" rtlCol="0">
              <a:spAutoFit/>
            </a:bodyPr>
            <a:lstStyle/>
            <a:p>
              <a:r>
                <a:rPr lang="zh-CN" altLang="en-US" b="1" dirty="0"/>
                <a:t>清华大学光中子源</a:t>
              </a:r>
            </a:p>
          </p:txBody>
        </p:sp>
        <p:graphicFrame>
          <p:nvGraphicFramePr>
            <p:cNvPr id="107" name="对象 106">
              <a:extLst>
                <a:ext uri="{FF2B5EF4-FFF2-40B4-BE49-F238E27FC236}">
                  <a16:creationId xmlns:a16="http://schemas.microsoft.com/office/drawing/2014/main" id="{AA99F047-6C07-4349-AF0E-DC4327B4756E}"/>
                </a:ext>
              </a:extLst>
            </p:cNvPr>
            <p:cNvGraphicFramePr>
              <a:graphicFrameLocks noChangeAspect="1"/>
            </p:cNvGraphicFramePr>
            <p:nvPr>
              <p:extLst>
                <p:ext uri="{D42A27DB-BD31-4B8C-83A1-F6EECF244321}">
                  <p14:modId xmlns:p14="http://schemas.microsoft.com/office/powerpoint/2010/main" val="2477318034"/>
                </p:ext>
              </p:extLst>
            </p:nvPr>
          </p:nvGraphicFramePr>
          <p:xfrm>
            <a:off x="1083516" y="4288865"/>
            <a:ext cx="6746875" cy="531812"/>
          </p:xfrm>
          <a:graphic>
            <a:graphicData uri="http://schemas.openxmlformats.org/presentationml/2006/ole">
              <mc:AlternateContent xmlns:mc="http://schemas.openxmlformats.org/markup-compatibility/2006">
                <mc:Choice xmlns:v="urn:schemas-microsoft-com:vml" Requires="v">
                  <p:oleObj spid="_x0000_s453134" name="Equation" r:id="rId16" imgW="2908080" imgH="228600" progId="Equation.DSMT4">
                    <p:embed/>
                  </p:oleObj>
                </mc:Choice>
                <mc:Fallback>
                  <p:oleObj name="Equation" r:id="rId16" imgW="2908080" imgH="228600" progId="Equation.DSMT4">
                    <p:embed/>
                    <p:pic>
                      <p:nvPicPr>
                        <p:cNvPr id="103" name="对象 102"/>
                        <p:cNvPicPr/>
                        <p:nvPr/>
                      </p:nvPicPr>
                      <p:blipFill>
                        <a:blip r:embed="rId17"/>
                        <a:stretch>
                          <a:fillRect/>
                        </a:stretch>
                      </p:blipFill>
                      <p:spPr>
                        <a:xfrm>
                          <a:off x="1083516" y="4288865"/>
                          <a:ext cx="6746875" cy="531812"/>
                        </a:xfrm>
                        <a:prstGeom prst="rect">
                          <a:avLst/>
                        </a:prstGeom>
                        <a:solidFill>
                          <a:srgbClr val="FFFF00"/>
                        </a:solidFill>
                      </p:spPr>
                    </p:pic>
                  </p:oleObj>
                </mc:Fallback>
              </mc:AlternateContent>
            </a:graphicData>
          </a:graphic>
        </p:graphicFrame>
      </p:grpSp>
      <p:grpSp>
        <p:nvGrpSpPr>
          <p:cNvPr id="108" name="组合 107">
            <a:extLst>
              <a:ext uri="{FF2B5EF4-FFF2-40B4-BE49-F238E27FC236}">
                <a16:creationId xmlns:a16="http://schemas.microsoft.com/office/drawing/2014/main" id="{905F36D6-4DB7-422E-8322-AAA54C2CFA65}"/>
              </a:ext>
            </a:extLst>
          </p:cNvPr>
          <p:cNvGrpSpPr/>
          <p:nvPr/>
        </p:nvGrpSpPr>
        <p:grpSpPr>
          <a:xfrm>
            <a:off x="8986673" y="341101"/>
            <a:ext cx="3158286" cy="3282123"/>
            <a:chOff x="6096313" y="1842632"/>
            <a:chExt cx="2218608" cy="2305601"/>
          </a:xfrm>
        </p:grpSpPr>
        <p:pic>
          <p:nvPicPr>
            <p:cNvPr id="109" name="Picture 3" descr="neutron generator genie16c">
              <a:extLst>
                <a:ext uri="{FF2B5EF4-FFF2-40B4-BE49-F238E27FC236}">
                  <a16:creationId xmlns:a16="http://schemas.microsoft.com/office/drawing/2014/main" id="{AEBD43A2-29DB-4AB3-B22E-EB5B8D6F1610}"/>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t="16432" b="4724"/>
            <a:stretch>
              <a:fillRect/>
            </a:stretch>
          </p:blipFill>
          <p:spPr bwMode="auto">
            <a:xfrm>
              <a:off x="6096313" y="3015343"/>
              <a:ext cx="1952197" cy="11328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110" name="Picture 6" descr="Charge-Particle_Reaction">
              <a:extLst>
                <a:ext uri="{FF2B5EF4-FFF2-40B4-BE49-F238E27FC236}">
                  <a16:creationId xmlns:a16="http://schemas.microsoft.com/office/drawing/2014/main" id="{70F6A42C-958F-42C9-A6C7-20CB10FA2076}"/>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l="3395" t="5229" r="2434"/>
            <a:stretch>
              <a:fillRect/>
            </a:stretch>
          </p:blipFill>
          <p:spPr bwMode="auto">
            <a:xfrm>
              <a:off x="6113692" y="1842632"/>
              <a:ext cx="2201229" cy="1043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592719243"/>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3"/>
                                        </p:tgtEl>
                                        <p:attrNameLst>
                                          <p:attrName>style.visibility</p:attrName>
                                        </p:attrNameLst>
                                      </p:cBhvr>
                                      <p:to>
                                        <p:strVal val="visible"/>
                                      </p:to>
                                    </p:set>
                                    <p:animEffect transition="in" filter="wipe(left)">
                                      <p:cBhvr>
                                        <p:cTn id="11" dur="500"/>
                                        <p:tgtEl>
                                          <p:spTgt spid="33"/>
                                        </p:tgtEl>
                                      </p:cBhvr>
                                    </p:animEffect>
                                  </p:childTnLst>
                                </p:cTn>
                              </p:par>
                            </p:childTnLst>
                          </p:cTn>
                        </p:par>
                        <p:par>
                          <p:cTn id="12" fill="hold">
                            <p:stCondLst>
                              <p:cond delay="1000"/>
                            </p:stCondLst>
                            <p:childTnLst>
                              <p:par>
                                <p:cTn id="13" presetID="22" presetClass="entr" presetSubtype="4" fill="hold" nodeType="afterEffect">
                                  <p:stCondLst>
                                    <p:cond delay="0"/>
                                  </p:stCondLst>
                                  <p:childTnLst>
                                    <p:set>
                                      <p:cBhvr>
                                        <p:cTn id="14" dur="1" fill="hold">
                                          <p:stCondLst>
                                            <p:cond delay="0"/>
                                          </p:stCondLst>
                                        </p:cTn>
                                        <p:tgtEl>
                                          <p:spTgt spid="108"/>
                                        </p:tgtEl>
                                        <p:attrNameLst>
                                          <p:attrName>style.visibility</p:attrName>
                                        </p:attrNameLst>
                                      </p:cBhvr>
                                      <p:to>
                                        <p:strVal val="visible"/>
                                      </p:to>
                                    </p:set>
                                    <p:animEffect transition="in" filter="wipe(down)">
                                      <p:cBhvr>
                                        <p:cTn id="15" dur="500"/>
                                        <p:tgtEl>
                                          <p:spTgt spid="108"/>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36"/>
                                        </p:tgtEl>
                                        <p:attrNameLst>
                                          <p:attrName>style.visibility</p:attrName>
                                        </p:attrNameLst>
                                      </p:cBhvr>
                                      <p:to>
                                        <p:strVal val="visible"/>
                                      </p:to>
                                    </p:set>
                                    <p:animEffect transition="in" filter="wipe(left)">
                                      <p:cBhvr>
                                        <p:cTn id="20" dur="500"/>
                                        <p:tgtEl>
                                          <p:spTgt spid="36"/>
                                        </p:tgtEl>
                                      </p:cBhvr>
                                    </p:animEffect>
                                  </p:childTnLst>
                                </p:cTn>
                              </p:par>
                            </p:childTnLst>
                          </p:cTn>
                        </p:par>
                        <p:par>
                          <p:cTn id="21" fill="hold">
                            <p:stCondLst>
                              <p:cond delay="500"/>
                            </p:stCondLst>
                            <p:childTnLst>
                              <p:par>
                                <p:cTn id="22" presetID="22" presetClass="entr" presetSubtype="8" fill="hold" grpId="0" nodeType="afterEffect">
                                  <p:stCondLst>
                                    <p:cond delay="0"/>
                                  </p:stCondLst>
                                  <p:childTnLst>
                                    <p:set>
                                      <p:cBhvr>
                                        <p:cTn id="23" dur="1" fill="hold">
                                          <p:stCondLst>
                                            <p:cond delay="0"/>
                                          </p:stCondLst>
                                        </p:cTn>
                                        <p:tgtEl>
                                          <p:spTgt spid="37"/>
                                        </p:tgtEl>
                                        <p:attrNameLst>
                                          <p:attrName>style.visibility</p:attrName>
                                        </p:attrNameLst>
                                      </p:cBhvr>
                                      <p:to>
                                        <p:strVal val="visible"/>
                                      </p:to>
                                    </p:set>
                                    <p:animEffect transition="in" filter="wipe(left)">
                                      <p:cBhvr>
                                        <p:cTn id="24" dur="500"/>
                                        <p:tgtEl>
                                          <p:spTgt spid="37"/>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nodeType="clickEffect">
                                  <p:stCondLst>
                                    <p:cond delay="0"/>
                                  </p:stCondLst>
                                  <p:childTnLst>
                                    <p:set>
                                      <p:cBhvr>
                                        <p:cTn id="28" dur="1" fill="hold">
                                          <p:stCondLst>
                                            <p:cond delay="0"/>
                                          </p:stCondLst>
                                        </p:cTn>
                                        <p:tgtEl>
                                          <p:spTgt spid="105"/>
                                        </p:tgtEl>
                                        <p:attrNameLst>
                                          <p:attrName>style.visibility</p:attrName>
                                        </p:attrNameLst>
                                      </p:cBhvr>
                                      <p:to>
                                        <p:strVal val="visible"/>
                                      </p:to>
                                    </p:set>
                                    <p:animEffect transition="in" filter="wipe(left)">
                                      <p:cBhvr>
                                        <p:cTn id="29" dur="500"/>
                                        <p:tgtEl>
                                          <p:spTgt spid="105"/>
                                        </p:tgtEl>
                                      </p:cBhvr>
                                    </p:animEffect>
                                  </p:childTnLst>
                                </p:cTn>
                              </p:par>
                              <p:par>
                                <p:cTn id="30" presetID="22" presetClass="entr" presetSubtype="8" fill="hold" nodeType="withEffect">
                                  <p:stCondLst>
                                    <p:cond delay="0"/>
                                  </p:stCondLst>
                                  <p:childTnLst>
                                    <p:set>
                                      <p:cBhvr>
                                        <p:cTn id="31" dur="1" fill="hold">
                                          <p:stCondLst>
                                            <p:cond delay="0"/>
                                          </p:stCondLst>
                                        </p:cTn>
                                        <p:tgtEl>
                                          <p:spTgt spid="104"/>
                                        </p:tgtEl>
                                        <p:attrNameLst>
                                          <p:attrName>style.visibility</p:attrName>
                                        </p:attrNameLst>
                                      </p:cBhvr>
                                      <p:to>
                                        <p:strVal val="visible"/>
                                      </p:to>
                                    </p:set>
                                    <p:animEffect transition="in" filter="wipe(left)">
                                      <p:cBhvr>
                                        <p:cTn id="32" dur="500"/>
                                        <p:tgtEl>
                                          <p:spTgt spid="104"/>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61"/>
                                        </p:tgtEl>
                                        <p:attrNameLst>
                                          <p:attrName>style.visibility</p:attrName>
                                        </p:attrNameLst>
                                      </p:cBhvr>
                                      <p:to>
                                        <p:strVal val="visible"/>
                                      </p:to>
                                    </p:set>
                                    <p:animEffect transition="in" filter="wipe(left)">
                                      <p:cBhvr>
                                        <p:cTn id="37" dur="500"/>
                                        <p:tgtEl>
                                          <p:spTgt spid="61"/>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38"/>
                                        </p:tgtEl>
                                        <p:attrNameLst>
                                          <p:attrName>style.visibility</p:attrName>
                                        </p:attrNameLst>
                                      </p:cBhvr>
                                      <p:to>
                                        <p:strVal val="visible"/>
                                      </p:to>
                                    </p:set>
                                    <p:animEffect transition="in" filter="wipe(left)">
                                      <p:cBhvr>
                                        <p:cTn id="42"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7" grpId="0"/>
    </p:bldLst>
  </p:timing>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6D3457FC-C129-4ADC-BFF7-D471A09643CB}"/>
              </a:ext>
            </a:extLst>
          </p:cNvPr>
          <p:cNvSpPr>
            <a:spLocks noGrp="1"/>
          </p:cNvSpPr>
          <p:nvPr>
            <p:ph idx="13"/>
          </p:nvPr>
        </p:nvSpPr>
        <p:spPr>
          <a:xfrm>
            <a:off x="1" y="1"/>
            <a:ext cx="2540482" cy="284671"/>
          </a:xfrm>
          <a:solidFill>
            <a:schemeClr val="bg1">
              <a:lumMod val="95000"/>
            </a:schemeClr>
          </a:solidFill>
        </p:spPr>
        <p:txBody>
          <a:bodyPr>
            <a:normAutofit fontScale="92500" lnSpcReduction="10000"/>
          </a:bodyPr>
          <a:lstStyle/>
          <a:p>
            <a:r>
              <a:rPr lang="zh-CN" altLang="en-US" dirty="0"/>
              <a:t>第十三章 中子及中子的探测</a:t>
            </a:r>
          </a:p>
        </p:txBody>
      </p:sp>
      <p:sp>
        <p:nvSpPr>
          <p:cNvPr id="4" name="内容占位符 3">
            <a:extLst>
              <a:ext uri="{FF2B5EF4-FFF2-40B4-BE49-F238E27FC236}">
                <a16:creationId xmlns:a16="http://schemas.microsoft.com/office/drawing/2014/main" id="{DC5E45C6-3C27-4CD6-87A4-686E0452789C}"/>
              </a:ext>
            </a:extLst>
          </p:cNvPr>
          <p:cNvSpPr>
            <a:spLocks noGrp="1"/>
          </p:cNvSpPr>
          <p:nvPr>
            <p:ph idx="15"/>
          </p:nvPr>
        </p:nvSpPr>
        <p:spPr>
          <a:solidFill>
            <a:schemeClr val="accent4">
              <a:lumMod val="20000"/>
              <a:lumOff val="80000"/>
            </a:schemeClr>
          </a:solidFill>
        </p:spPr>
        <p:txBody>
          <a:bodyPr>
            <a:normAutofit fontScale="92500" lnSpcReduction="10000"/>
          </a:bodyPr>
          <a:lstStyle/>
          <a:p>
            <a:r>
              <a:rPr lang="zh-CN" altLang="en-US" dirty="0"/>
              <a:t>三</a:t>
            </a:r>
            <a:r>
              <a:rPr lang="en-US" altLang="zh-CN" dirty="0"/>
              <a:t>. </a:t>
            </a:r>
            <a:r>
              <a:rPr lang="zh-CN" altLang="en-US" dirty="0"/>
              <a:t>加速器</a:t>
            </a:r>
            <a:r>
              <a:rPr lang="zh-CN" altLang="en-US" dirty="0">
                <a:solidFill>
                  <a:srgbClr val="0000FF"/>
                </a:solidFill>
                <a:latin typeface="华文楷体" panose="02010600040101010101" pitchFamily="2" charset="-122"/>
                <a:ea typeface="华文楷体" panose="02010600040101010101" pitchFamily="2" charset="-122"/>
              </a:rPr>
              <a:t>中子源</a:t>
            </a:r>
            <a:r>
              <a:rPr lang="en-US" altLang="zh-CN" dirty="0">
                <a:solidFill>
                  <a:srgbClr val="0000FF"/>
                </a:solidFill>
                <a:latin typeface="华文楷体" panose="02010600040101010101" pitchFamily="2" charset="-122"/>
                <a:ea typeface="华文楷体" panose="02010600040101010101" pitchFamily="2" charset="-122"/>
              </a:rPr>
              <a:t>——</a:t>
            </a:r>
            <a:r>
              <a:rPr lang="zh-CN" altLang="en-US" dirty="0">
                <a:solidFill>
                  <a:schemeClr val="accent5">
                    <a:lumMod val="50000"/>
                  </a:schemeClr>
                </a:solidFill>
                <a:latin typeface="华文楷体" panose="02010600040101010101" pitchFamily="2" charset="-122"/>
                <a:ea typeface="华文楷体" panose="02010600040101010101" pitchFamily="2" charset="-122"/>
              </a:rPr>
              <a:t>结合能</a:t>
            </a:r>
            <a:r>
              <a:rPr lang="en-US" altLang="zh-CN" dirty="0">
                <a:solidFill>
                  <a:schemeClr val="accent5">
                    <a:lumMod val="50000"/>
                  </a:schemeClr>
                </a:solidFill>
                <a:latin typeface="华文楷体" panose="02010600040101010101" pitchFamily="2" charset="-122"/>
                <a:ea typeface="华文楷体" panose="02010600040101010101" pitchFamily="2" charset="-122"/>
              </a:rPr>
              <a:t>+</a:t>
            </a:r>
            <a:r>
              <a:rPr lang="zh-CN" altLang="en-US" dirty="0">
                <a:solidFill>
                  <a:schemeClr val="accent5">
                    <a:lumMod val="50000"/>
                  </a:schemeClr>
                </a:solidFill>
                <a:latin typeface="华文楷体" panose="02010600040101010101" pitchFamily="2" charset="-122"/>
                <a:ea typeface="华文楷体" panose="02010600040101010101" pitchFamily="2" charset="-122"/>
              </a:rPr>
              <a:t>相对运动动能</a:t>
            </a:r>
          </a:p>
        </p:txBody>
      </p:sp>
      <p:sp>
        <p:nvSpPr>
          <p:cNvPr id="19" name="内容占位符 18">
            <a:extLst>
              <a:ext uri="{FF2B5EF4-FFF2-40B4-BE49-F238E27FC236}">
                <a16:creationId xmlns:a16="http://schemas.microsoft.com/office/drawing/2014/main" id="{3DD6B0AC-1C2F-434F-874C-7924919B1171}"/>
              </a:ext>
            </a:extLst>
          </p:cNvPr>
          <p:cNvSpPr>
            <a:spLocks noGrp="1"/>
          </p:cNvSpPr>
          <p:nvPr>
            <p:ph idx="14"/>
          </p:nvPr>
        </p:nvSpPr>
        <p:spPr>
          <a:solidFill>
            <a:schemeClr val="accent6">
              <a:lumMod val="20000"/>
              <a:lumOff val="80000"/>
            </a:schemeClr>
          </a:solidFill>
        </p:spPr>
        <p:txBody>
          <a:bodyPr>
            <a:normAutofit fontScale="92500" lnSpcReduction="10000"/>
          </a:bodyPr>
          <a:lstStyle/>
          <a:p>
            <a:r>
              <a:rPr lang="en-US" altLang="zh-CN" dirty="0"/>
              <a:t>13.2 </a:t>
            </a:r>
            <a:r>
              <a:rPr lang="zh-CN" altLang="en-US" dirty="0"/>
              <a:t>中子源</a:t>
            </a:r>
          </a:p>
        </p:txBody>
      </p:sp>
      <p:sp>
        <p:nvSpPr>
          <p:cNvPr id="6" name="内容占位符 5">
            <a:extLst>
              <a:ext uri="{FF2B5EF4-FFF2-40B4-BE49-F238E27FC236}">
                <a16:creationId xmlns:a16="http://schemas.microsoft.com/office/drawing/2014/main" id="{DFC9482B-17E7-4324-AE08-AD71FAF84E7A}"/>
              </a:ext>
            </a:extLst>
          </p:cNvPr>
          <p:cNvSpPr>
            <a:spLocks noGrp="1"/>
          </p:cNvSpPr>
          <p:nvPr>
            <p:ph idx="16"/>
          </p:nvPr>
        </p:nvSpPr>
        <p:spPr>
          <a:solidFill>
            <a:srgbClr val="FFFF00"/>
          </a:solidFill>
        </p:spPr>
        <p:txBody>
          <a:bodyPr>
            <a:normAutofit fontScale="92500" lnSpcReduction="10000"/>
          </a:bodyPr>
          <a:lstStyle/>
          <a:p>
            <a:r>
              <a:rPr lang="zh-CN" altLang="en-US" dirty="0"/>
              <a:t>中子发生器</a:t>
            </a:r>
          </a:p>
          <a:p>
            <a:endParaRPr lang="zh-CN" altLang="en-US" dirty="0"/>
          </a:p>
        </p:txBody>
      </p:sp>
      <p:pic>
        <p:nvPicPr>
          <p:cNvPr id="111" name="Picture 3" descr="neutron generator genie16c">
            <a:extLst>
              <a:ext uri="{FF2B5EF4-FFF2-40B4-BE49-F238E27FC236}">
                <a16:creationId xmlns:a16="http://schemas.microsoft.com/office/drawing/2014/main" id="{50DBDF6F-2BC2-4894-AA3A-5D5EDE045E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16432" b="4724"/>
          <a:stretch>
            <a:fillRect/>
          </a:stretch>
        </p:blipFill>
        <p:spPr bwMode="auto">
          <a:xfrm>
            <a:off x="6532182" y="919216"/>
            <a:ext cx="3419475" cy="19843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112" name="Text Box 4">
            <a:extLst>
              <a:ext uri="{FF2B5EF4-FFF2-40B4-BE49-F238E27FC236}">
                <a16:creationId xmlns:a16="http://schemas.microsoft.com/office/drawing/2014/main" id="{8F588689-E5EF-4D17-B78D-6DD91CEE96AE}"/>
              </a:ext>
            </a:extLst>
          </p:cNvPr>
          <p:cNvSpPr txBox="1">
            <a:spLocks noChangeArrowheads="1"/>
          </p:cNvSpPr>
          <p:nvPr/>
        </p:nvSpPr>
        <p:spPr bwMode="auto">
          <a:xfrm>
            <a:off x="1707646" y="703935"/>
            <a:ext cx="32956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a:solidFill>
                  <a:schemeClr val="tx1"/>
                </a:solidFill>
                <a:latin typeface="Times New Roman" pitchFamily="18" charset="0"/>
                <a:ea typeface="华文仿宋" pitchFamily="2" charset="-122"/>
              </a:defRPr>
            </a:lvl1pPr>
            <a:lvl2pPr marL="742950" indent="-285750" eaLnBrk="0" hangingPunct="0">
              <a:defRPr kumimoji="1">
                <a:solidFill>
                  <a:schemeClr val="tx1"/>
                </a:solidFill>
                <a:latin typeface="Times New Roman" pitchFamily="18" charset="0"/>
                <a:ea typeface="华文仿宋" pitchFamily="2" charset="-122"/>
              </a:defRPr>
            </a:lvl2pPr>
            <a:lvl3pPr marL="1143000" indent="-228600" eaLnBrk="0" hangingPunct="0">
              <a:defRPr kumimoji="1">
                <a:solidFill>
                  <a:schemeClr val="tx1"/>
                </a:solidFill>
                <a:latin typeface="Times New Roman" pitchFamily="18" charset="0"/>
                <a:ea typeface="华文仿宋" pitchFamily="2" charset="-122"/>
              </a:defRPr>
            </a:lvl3pPr>
            <a:lvl4pPr marL="1600200" indent="-228600" eaLnBrk="0" hangingPunct="0">
              <a:defRPr kumimoji="1">
                <a:solidFill>
                  <a:schemeClr val="tx1"/>
                </a:solidFill>
                <a:latin typeface="Times New Roman" pitchFamily="18" charset="0"/>
                <a:ea typeface="华文仿宋" pitchFamily="2" charset="-122"/>
              </a:defRPr>
            </a:lvl4pPr>
            <a:lvl5pPr marL="2057400" indent="-228600" eaLnBrk="0" hangingPunct="0">
              <a:defRPr kumimoji="1">
                <a:solidFill>
                  <a:schemeClr val="tx1"/>
                </a:solidFill>
                <a:latin typeface="Times New Roman" pitchFamily="18" charset="0"/>
                <a:ea typeface="华文仿宋" pitchFamily="2" charset="-122"/>
              </a:defRPr>
            </a:lvl5pPr>
            <a:lvl6pPr marL="2514600" indent="-228600" eaLnBrk="0" fontAlgn="base" hangingPunct="0">
              <a:spcBef>
                <a:spcPct val="20000"/>
              </a:spcBef>
              <a:spcAft>
                <a:spcPct val="0"/>
              </a:spcAft>
              <a:defRPr kumimoji="1">
                <a:solidFill>
                  <a:schemeClr val="tx1"/>
                </a:solidFill>
                <a:latin typeface="Times New Roman" pitchFamily="18" charset="0"/>
                <a:ea typeface="华文仿宋" pitchFamily="2" charset="-122"/>
              </a:defRPr>
            </a:lvl6pPr>
            <a:lvl7pPr marL="2971800" indent="-228600" eaLnBrk="0" fontAlgn="base" hangingPunct="0">
              <a:spcBef>
                <a:spcPct val="20000"/>
              </a:spcBef>
              <a:spcAft>
                <a:spcPct val="0"/>
              </a:spcAft>
              <a:defRPr kumimoji="1">
                <a:solidFill>
                  <a:schemeClr val="tx1"/>
                </a:solidFill>
                <a:latin typeface="Times New Roman" pitchFamily="18" charset="0"/>
                <a:ea typeface="华文仿宋" pitchFamily="2" charset="-122"/>
              </a:defRPr>
            </a:lvl7pPr>
            <a:lvl8pPr marL="3429000" indent="-228600" eaLnBrk="0" fontAlgn="base" hangingPunct="0">
              <a:spcBef>
                <a:spcPct val="20000"/>
              </a:spcBef>
              <a:spcAft>
                <a:spcPct val="0"/>
              </a:spcAft>
              <a:defRPr kumimoji="1">
                <a:solidFill>
                  <a:schemeClr val="tx1"/>
                </a:solidFill>
                <a:latin typeface="Times New Roman" pitchFamily="18" charset="0"/>
                <a:ea typeface="华文仿宋" pitchFamily="2" charset="-122"/>
              </a:defRPr>
            </a:lvl8pPr>
            <a:lvl9pPr marL="3886200" indent="-228600" eaLnBrk="0" fontAlgn="base" hangingPunct="0">
              <a:spcBef>
                <a:spcPct val="20000"/>
              </a:spcBef>
              <a:spcAft>
                <a:spcPct val="0"/>
              </a:spcAft>
              <a:defRPr kumimoji="1">
                <a:solidFill>
                  <a:schemeClr val="tx1"/>
                </a:solidFill>
                <a:latin typeface="Times New Roman" pitchFamily="18" charset="0"/>
                <a:ea typeface="华文仿宋" pitchFamily="2" charset="-122"/>
              </a:defRPr>
            </a:lvl9pPr>
          </a:lstStyle>
          <a:p>
            <a:pPr eaLnBrk="1" hangingPunct="1">
              <a:spcBef>
                <a:spcPct val="50000"/>
              </a:spcBef>
            </a:pPr>
            <a:r>
              <a:rPr kumimoji="0" lang="zh-CN" altLang="en-US" sz="2400" dirty="0">
                <a:solidFill>
                  <a:srgbClr val="0000FF"/>
                </a:solidFill>
                <a:latin typeface="黑体" pitchFamily="49" charset="-122"/>
                <a:ea typeface="黑体" pitchFamily="49" charset="-122"/>
              </a:rPr>
              <a:t>（</a:t>
            </a:r>
            <a:r>
              <a:rPr kumimoji="0" lang="en-US" altLang="zh-CN" sz="2400" dirty="0">
                <a:solidFill>
                  <a:srgbClr val="0000FF"/>
                </a:solidFill>
                <a:latin typeface="黑体" pitchFamily="49" charset="-122"/>
                <a:ea typeface="黑体" pitchFamily="49" charset="-122"/>
              </a:rPr>
              <a:t>D,D</a:t>
            </a:r>
            <a:r>
              <a:rPr kumimoji="0" lang="zh-CN" altLang="en-US" sz="2400" dirty="0">
                <a:solidFill>
                  <a:srgbClr val="0000FF"/>
                </a:solidFill>
                <a:latin typeface="黑体" pitchFamily="49" charset="-122"/>
                <a:ea typeface="黑体" pitchFamily="49" charset="-122"/>
              </a:rPr>
              <a:t>），（</a:t>
            </a:r>
            <a:r>
              <a:rPr kumimoji="0" lang="en-US" altLang="zh-CN" sz="2400" dirty="0">
                <a:solidFill>
                  <a:srgbClr val="0000FF"/>
                </a:solidFill>
                <a:latin typeface="黑体" pitchFamily="49" charset="-122"/>
                <a:ea typeface="黑体" pitchFamily="49" charset="-122"/>
              </a:rPr>
              <a:t>D,T</a:t>
            </a:r>
            <a:r>
              <a:rPr kumimoji="0" lang="zh-CN" altLang="en-US" sz="2400" dirty="0">
                <a:solidFill>
                  <a:srgbClr val="0000FF"/>
                </a:solidFill>
                <a:latin typeface="黑体" pitchFamily="49" charset="-122"/>
                <a:ea typeface="黑体" pitchFamily="49" charset="-122"/>
              </a:rPr>
              <a:t>）反应</a:t>
            </a:r>
          </a:p>
        </p:txBody>
      </p:sp>
      <p:pic>
        <p:nvPicPr>
          <p:cNvPr id="113" name="Picture 6" descr="Charge-Particle_Reaction">
            <a:extLst>
              <a:ext uri="{FF2B5EF4-FFF2-40B4-BE49-F238E27FC236}">
                <a16:creationId xmlns:a16="http://schemas.microsoft.com/office/drawing/2014/main" id="{26DDD0A3-D0F6-4EA3-A5ED-3ECA341124B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3395" t="5229" r="2434"/>
          <a:stretch>
            <a:fillRect/>
          </a:stretch>
        </p:blipFill>
        <p:spPr bwMode="auto">
          <a:xfrm>
            <a:off x="1451487" y="1126442"/>
            <a:ext cx="4365625" cy="207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4" name="Text Box 5">
            <a:extLst>
              <a:ext uri="{FF2B5EF4-FFF2-40B4-BE49-F238E27FC236}">
                <a16:creationId xmlns:a16="http://schemas.microsoft.com/office/drawing/2014/main" id="{CC6C09FD-CBB0-43BA-8E6E-938099A133BC}"/>
              </a:ext>
            </a:extLst>
          </p:cNvPr>
          <p:cNvSpPr txBox="1">
            <a:spLocks noChangeArrowheads="1"/>
          </p:cNvSpPr>
          <p:nvPr/>
        </p:nvSpPr>
        <p:spPr bwMode="auto">
          <a:xfrm>
            <a:off x="1226786" y="3373176"/>
            <a:ext cx="5017364" cy="2862322"/>
          </a:xfrm>
          <a:prstGeom prst="rect">
            <a:avLst/>
          </a:prstGeom>
          <a:noFill/>
          <a:ln w="9525" algn="ctr">
            <a:solidFill>
              <a:schemeClr val="accent2"/>
            </a:solidFill>
            <a:miter lim="800000"/>
            <a:headEnd/>
            <a:tailEnd/>
          </a:ln>
          <a:effectLst/>
          <a:extLst>
            <a:ext uri="{909E8E84-426E-40DD-AFC4-6F175D3DCCD1}">
              <a14:hiddenFill xmlns:a14="http://schemas.microsoft.com/office/drawing/2010/main">
                <a:solidFill>
                  <a:schemeClr val="bg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274638" indent="-274638" eaLnBrk="0" hangingPunct="0">
              <a:defRPr kumimoji="1">
                <a:solidFill>
                  <a:schemeClr val="tx1"/>
                </a:solidFill>
                <a:latin typeface="Times New Roman" pitchFamily="18" charset="0"/>
                <a:ea typeface="华文仿宋" pitchFamily="2" charset="-122"/>
              </a:defRPr>
            </a:lvl1pPr>
            <a:lvl2pPr marL="808038" indent="-350838" eaLnBrk="0" hangingPunct="0">
              <a:defRPr kumimoji="1">
                <a:solidFill>
                  <a:schemeClr val="tx1"/>
                </a:solidFill>
                <a:latin typeface="Times New Roman" pitchFamily="18" charset="0"/>
                <a:ea typeface="华文仿宋" pitchFamily="2" charset="-122"/>
              </a:defRPr>
            </a:lvl2pPr>
            <a:lvl3pPr marL="1143000" indent="-228600" eaLnBrk="0" hangingPunct="0">
              <a:defRPr kumimoji="1">
                <a:solidFill>
                  <a:schemeClr val="tx1"/>
                </a:solidFill>
                <a:latin typeface="Times New Roman" pitchFamily="18" charset="0"/>
                <a:ea typeface="华文仿宋" pitchFamily="2" charset="-122"/>
              </a:defRPr>
            </a:lvl3pPr>
            <a:lvl4pPr marL="1600200" indent="-228600" eaLnBrk="0" hangingPunct="0">
              <a:defRPr kumimoji="1">
                <a:solidFill>
                  <a:schemeClr val="tx1"/>
                </a:solidFill>
                <a:latin typeface="Times New Roman" pitchFamily="18" charset="0"/>
                <a:ea typeface="华文仿宋" pitchFamily="2" charset="-122"/>
              </a:defRPr>
            </a:lvl4pPr>
            <a:lvl5pPr marL="2057400" indent="-228600" eaLnBrk="0" hangingPunct="0">
              <a:defRPr kumimoji="1">
                <a:solidFill>
                  <a:schemeClr val="tx1"/>
                </a:solidFill>
                <a:latin typeface="Times New Roman" pitchFamily="18" charset="0"/>
                <a:ea typeface="华文仿宋" pitchFamily="2" charset="-122"/>
              </a:defRPr>
            </a:lvl5pPr>
            <a:lvl6pPr marL="2514600" indent="-228600" eaLnBrk="0" fontAlgn="base" hangingPunct="0">
              <a:spcBef>
                <a:spcPct val="20000"/>
              </a:spcBef>
              <a:spcAft>
                <a:spcPct val="0"/>
              </a:spcAft>
              <a:defRPr kumimoji="1">
                <a:solidFill>
                  <a:schemeClr val="tx1"/>
                </a:solidFill>
                <a:latin typeface="Times New Roman" pitchFamily="18" charset="0"/>
                <a:ea typeface="华文仿宋" pitchFamily="2" charset="-122"/>
              </a:defRPr>
            </a:lvl6pPr>
            <a:lvl7pPr marL="2971800" indent="-228600" eaLnBrk="0" fontAlgn="base" hangingPunct="0">
              <a:spcBef>
                <a:spcPct val="20000"/>
              </a:spcBef>
              <a:spcAft>
                <a:spcPct val="0"/>
              </a:spcAft>
              <a:defRPr kumimoji="1">
                <a:solidFill>
                  <a:schemeClr val="tx1"/>
                </a:solidFill>
                <a:latin typeface="Times New Roman" pitchFamily="18" charset="0"/>
                <a:ea typeface="华文仿宋" pitchFamily="2" charset="-122"/>
              </a:defRPr>
            </a:lvl7pPr>
            <a:lvl8pPr marL="3429000" indent="-228600" eaLnBrk="0" fontAlgn="base" hangingPunct="0">
              <a:spcBef>
                <a:spcPct val="20000"/>
              </a:spcBef>
              <a:spcAft>
                <a:spcPct val="0"/>
              </a:spcAft>
              <a:defRPr kumimoji="1">
                <a:solidFill>
                  <a:schemeClr val="tx1"/>
                </a:solidFill>
                <a:latin typeface="Times New Roman" pitchFamily="18" charset="0"/>
                <a:ea typeface="华文仿宋" pitchFamily="2" charset="-122"/>
              </a:defRPr>
            </a:lvl8pPr>
            <a:lvl9pPr marL="3886200" indent="-228600" eaLnBrk="0" fontAlgn="base" hangingPunct="0">
              <a:spcBef>
                <a:spcPct val="20000"/>
              </a:spcBef>
              <a:spcAft>
                <a:spcPct val="0"/>
              </a:spcAft>
              <a:defRPr kumimoji="1">
                <a:solidFill>
                  <a:schemeClr val="tx1"/>
                </a:solidFill>
                <a:latin typeface="Times New Roman" pitchFamily="18" charset="0"/>
                <a:ea typeface="华文仿宋" pitchFamily="2" charset="-122"/>
              </a:defRPr>
            </a:lvl9pPr>
          </a:lstStyle>
          <a:p>
            <a:pPr eaLnBrk="1" hangingPunct="1">
              <a:spcBef>
                <a:spcPct val="50000"/>
              </a:spcBef>
              <a:spcAft>
                <a:spcPts val="1200"/>
              </a:spcAft>
            </a:pPr>
            <a:r>
              <a:rPr kumimoji="0" lang="zh-CN" altLang="en-US" sz="2000" dirty="0">
                <a:solidFill>
                  <a:srgbClr val="0000FF"/>
                </a:solidFill>
                <a:ea typeface="楷体" panose="02010609060101010101" pitchFamily="49" charset="-122"/>
                <a:cs typeface="Times New Roman" panose="02020603050405020304" pitchFamily="18" charset="0"/>
              </a:rPr>
              <a:t>（</a:t>
            </a:r>
            <a:r>
              <a:rPr kumimoji="0" lang="en-US" altLang="zh-CN" sz="2000" dirty="0">
                <a:solidFill>
                  <a:srgbClr val="0000FF"/>
                </a:solidFill>
                <a:ea typeface="楷体" panose="02010609060101010101" pitchFamily="49" charset="-122"/>
                <a:cs typeface="Times New Roman" panose="02020603050405020304" pitchFamily="18" charset="0"/>
              </a:rPr>
              <a:t>D,T</a:t>
            </a:r>
            <a:r>
              <a:rPr kumimoji="0" lang="zh-CN" altLang="en-US" sz="2000" dirty="0">
                <a:solidFill>
                  <a:srgbClr val="0000FF"/>
                </a:solidFill>
                <a:ea typeface="楷体" panose="02010609060101010101" pitchFamily="49" charset="-122"/>
                <a:cs typeface="Times New Roman" panose="02020603050405020304" pitchFamily="18" charset="0"/>
              </a:rPr>
              <a:t>）比（</a:t>
            </a:r>
            <a:r>
              <a:rPr kumimoji="0" lang="en-US" altLang="zh-CN" sz="2000" dirty="0">
                <a:solidFill>
                  <a:srgbClr val="0000FF"/>
                </a:solidFill>
                <a:ea typeface="楷体" panose="02010609060101010101" pitchFamily="49" charset="-122"/>
                <a:cs typeface="Times New Roman" panose="02020603050405020304" pitchFamily="18" charset="0"/>
              </a:rPr>
              <a:t>D,D</a:t>
            </a:r>
            <a:r>
              <a:rPr kumimoji="0" lang="zh-CN" altLang="en-US" sz="2000" dirty="0">
                <a:solidFill>
                  <a:srgbClr val="0000FF"/>
                </a:solidFill>
                <a:ea typeface="楷体" panose="02010609060101010101" pitchFamily="49" charset="-122"/>
                <a:cs typeface="Times New Roman" panose="02020603050405020304" pitchFamily="18" charset="0"/>
              </a:rPr>
              <a:t>）的反应截面大约</a:t>
            </a:r>
            <a:r>
              <a:rPr kumimoji="0" lang="en-US" altLang="zh-CN" sz="2000" dirty="0">
                <a:solidFill>
                  <a:srgbClr val="0000FF"/>
                </a:solidFill>
                <a:ea typeface="楷体" panose="02010609060101010101" pitchFamily="49" charset="-122"/>
                <a:cs typeface="Times New Roman" panose="02020603050405020304" pitchFamily="18" charset="0"/>
              </a:rPr>
              <a:t>2</a:t>
            </a:r>
            <a:r>
              <a:rPr kumimoji="0" lang="zh-CN" altLang="en-US" sz="2000" dirty="0">
                <a:solidFill>
                  <a:srgbClr val="0000FF"/>
                </a:solidFill>
                <a:ea typeface="楷体" panose="02010609060101010101" pitchFamily="49" charset="-122"/>
                <a:cs typeface="Times New Roman" panose="02020603050405020304" pitchFamily="18" charset="0"/>
              </a:rPr>
              <a:t>个量级。</a:t>
            </a:r>
          </a:p>
          <a:p>
            <a:pPr marL="617538" lvl="1" eaLnBrk="1" hangingPunct="1">
              <a:spcBef>
                <a:spcPct val="50000"/>
              </a:spcBef>
              <a:spcAft>
                <a:spcPts val="1200"/>
              </a:spcAft>
              <a:buFont typeface="Arial" panose="020B0604020202020204" pitchFamily="34" charset="0"/>
              <a:buChar char="•"/>
            </a:pPr>
            <a:r>
              <a:rPr kumimoji="0" lang="zh-CN" altLang="en-US" sz="2000" dirty="0">
                <a:solidFill>
                  <a:srgbClr val="0000FF"/>
                </a:solidFill>
                <a:ea typeface="楷体" panose="02010609060101010101" pitchFamily="49" charset="-122"/>
                <a:cs typeface="Times New Roman" panose="02020603050405020304" pitchFamily="18" charset="0"/>
              </a:rPr>
              <a:t>常用的是（</a:t>
            </a:r>
            <a:r>
              <a:rPr kumimoji="0" lang="en-US" altLang="zh-CN" sz="2000" dirty="0">
                <a:solidFill>
                  <a:srgbClr val="0000FF"/>
                </a:solidFill>
                <a:ea typeface="楷体" panose="02010609060101010101" pitchFamily="49" charset="-122"/>
                <a:cs typeface="Times New Roman" panose="02020603050405020304" pitchFamily="18" charset="0"/>
              </a:rPr>
              <a:t>D,T</a:t>
            </a:r>
            <a:r>
              <a:rPr kumimoji="0" lang="zh-CN" altLang="en-US" sz="2000" dirty="0">
                <a:solidFill>
                  <a:srgbClr val="0000FF"/>
                </a:solidFill>
                <a:ea typeface="楷体" panose="02010609060101010101" pitchFamily="49" charset="-122"/>
                <a:cs typeface="Times New Roman" panose="02020603050405020304" pitchFamily="18" charset="0"/>
              </a:rPr>
              <a:t>）中子发生器。</a:t>
            </a:r>
          </a:p>
          <a:p>
            <a:pPr marL="617538" lvl="1" eaLnBrk="1" hangingPunct="1">
              <a:spcBef>
                <a:spcPct val="50000"/>
              </a:spcBef>
              <a:spcAft>
                <a:spcPts val="1200"/>
              </a:spcAft>
              <a:buFont typeface="Arial" panose="020B0604020202020204" pitchFamily="34" charset="0"/>
              <a:buChar char="•"/>
            </a:pPr>
            <a:r>
              <a:rPr kumimoji="0" lang="zh-CN" altLang="en-US" sz="2000" dirty="0">
                <a:solidFill>
                  <a:srgbClr val="0000FF"/>
                </a:solidFill>
                <a:ea typeface="楷体" panose="02010609060101010101" pitchFamily="49" charset="-122"/>
                <a:cs typeface="Times New Roman" panose="02020603050405020304" pitchFamily="18" charset="0"/>
              </a:rPr>
              <a:t>用途：石油测井、元素分析</a:t>
            </a:r>
          </a:p>
          <a:p>
            <a:pPr marL="617538" lvl="1" eaLnBrk="1" hangingPunct="1">
              <a:spcBef>
                <a:spcPct val="50000"/>
              </a:spcBef>
              <a:spcAft>
                <a:spcPts val="1200"/>
              </a:spcAft>
              <a:buFont typeface="楷体" panose="02010609060101010101" pitchFamily="49" charset="-122"/>
              <a:buChar char="？"/>
            </a:pPr>
            <a:r>
              <a:rPr kumimoji="0" lang="zh-CN" altLang="en-US" sz="2000" dirty="0">
                <a:solidFill>
                  <a:srgbClr val="0000FF"/>
                </a:solidFill>
                <a:ea typeface="楷体" panose="02010609060101010101" pitchFamily="49" charset="-122"/>
                <a:cs typeface="Times New Roman" panose="02020603050405020304" pitchFamily="18" charset="0"/>
              </a:rPr>
              <a:t>产额多在</a:t>
            </a:r>
            <a:r>
              <a:rPr kumimoji="0" lang="en-US" altLang="zh-CN" sz="2000" dirty="0">
                <a:solidFill>
                  <a:srgbClr val="0000FF"/>
                </a:solidFill>
                <a:ea typeface="楷体" panose="02010609060101010101" pitchFamily="49" charset="-122"/>
                <a:cs typeface="Times New Roman" panose="02020603050405020304" pitchFamily="18" charset="0"/>
              </a:rPr>
              <a:t>10</a:t>
            </a:r>
            <a:r>
              <a:rPr kumimoji="0" lang="en-US" altLang="zh-CN" sz="2000" baseline="30000" dirty="0">
                <a:solidFill>
                  <a:srgbClr val="0000FF"/>
                </a:solidFill>
                <a:ea typeface="楷体" panose="02010609060101010101" pitchFamily="49" charset="-122"/>
                <a:cs typeface="Times New Roman" panose="02020603050405020304" pitchFamily="18" charset="0"/>
              </a:rPr>
              <a:t>8</a:t>
            </a:r>
            <a:r>
              <a:rPr kumimoji="0" lang="en-US" altLang="zh-CN" sz="2000" dirty="0">
                <a:solidFill>
                  <a:srgbClr val="0000FF"/>
                </a:solidFill>
                <a:ea typeface="楷体" panose="02010609060101010101" pitchFamily="49" charset="-122"/>
                <a:cs typeface="Times New Roman" panose="02020603050405020304" pitchFamily="18" charset="0"/>
              </a:rPr>
              <a:t>n/s</a:t>
            </a:r>
            <a:endParaRPr kumimoji="0" lang="zh-CN" altLang="en-US" sz="2000" dirty="0">
              <a:solidFill>
                <a:srgbClr val="0000FF"/>
              </a:solidFill>
              <a:ea typeface="楷体" panose="02010609060101010101" pitchFamily="49" charset="-122"/>
              <a:cs typeface="Times New Roman" panose="02020603050405020304" pitchFamily="18" charset="0"/>
            </a:endParaRPr>
          </a:p>
          <a:p>
            <a:pPr marL="617538" lvl="1" eaLnBrk="1" hangingPunct="1">
              <a:spcBef>
                <a:spcPct val="50000"/>
              </a:spcBef>
              <a:spcAft>
                <a:spcPts val="1200"/>
              </a:spcAft>
              <a:buFont typeface="楷体" panose="02010609060101010101" pitchFamily="49" charset="-122"/>
              <a:buChar char="？"/>
            </a:pPr>
            <a:r>
              <a:rPr kumimoji="0" lang="zh-CN" altLang="en-US" sz="2000" dirty="0">
                <a:solidFill>
                  <a:srgbClr val="0000FF"/>
                </a:solidFill>
                <a:ea typeface="楷体" panose="02010609060101010101" pitchFamily="49" charset="-122"/>
                <a:cs typeface="Times New Roman" panose="02020603050405020304" pitchFamily="18" charset="0"/>
              </a:rPr>
              <a:t>寿命：几十到几千小时</a:t>
            </a:r>
          </a:p>
        </p:txBody>
      </p:sp>
      <p:graphicFrame>
        <p:nvGraphicFramePr>
          <p:cNvPr id="115" name="对象 114">
            <a:extLst>
              <a:ext uri="{FF2B5EF4-FFF2-40B4-BE49-F238E27FC236}">
                <a16:creationId xmlns:a16="http://schemas.microsoft.com/office/drawing/2014/main" id="{0715A566-4FC0-4A6D-A11D-CD7285857E54}"/>
              </a:ext>
            </a:extLst>
          </p:cNvPr>
          <p:cNvGraphicFramePr>
            <a:graphicFrameLocks noChangeAspect="1"/>
          </p:cNvGraphicFramePr>
          <p:nvPr>
            <p:extLst>
              <p:ext uri="{D42A27DB-BD31-4B8C-83A1-F6EECF244321}">
                <p14:modId xmlns:p14="http://schemas.microsoft.com/office/powerpoint/2010/main" val="804591892"/>
              </p:ext>
            </p:extLst>
          </p:nvPr>
        </p:nvGraphicFramePr>
        <p:xfrm>
          <a:off x="6096000" y="3007448"/>
          <a:ext cx="4847418" cy="3384376"/>
        </p:xfrm>
        <a:graphic>
          <a:graphicData uri="http://schemas.openxmlformats.org/presentationml/2006/ole">
            <mc:AlternateContent xmlns:mc="http://schemas.openxmlformats.org/markup-compatibility/2006">
              <mc:Choice xmlns:v="urn:schemas-microsoft-com:vml" Requires="v">
                <p:oleObj spid="_x0000_s453707" name="Graph" r:id="rId5" imgW="4155480" imgH="2901600" progId="Origin50.Graph">
                  <p:embed/>
                </p:oleObj>
              </mc:Choice>
              <mc:Fallback>
                <p:oleObj name="Graph" r:id="rId5" imgW="4155480" imgH="2901600" progId="Origin50.Graph">
                  <p:embed/>
                  <p:pic>
                    <p:nvPicPr>
                      <p:cNvPr id="39" name="对象 38"/>
                      <p:cNvPicPr>
                        <a:picLocks noChangeAspect="1" noChangeArrowheads="1"/>
                      </p:cNvPicPr>
                      <p:nvPr/>
                    </p:nvPicPr>
                    <p:blipFill>
                      <a:blip r:embed="rId6"/>
                      <a:srcRect/>
                      <a:stretch>
                        <a:fillRect/>
                      </a:stretch>
                    </p:blipFill>
                    <p:spPr bwMode="auto">
                      <a:xfrm>
                        <a:off x="6096000" y="3007448"/>
                        <a:ext cx="4847418" cy="3384376"/>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1043873683"/>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14"/>
                                        </p:tgtEl>
                                        <p:attrNameLst>
                                          <p:attrName>style.visibility</p:attrName>
                                        </p:attrNameLst>
                                      </p:cBhvr>
                                      <p:to>
                                        <p:strVal val="visible"/>
                                      </p:to>
                                    </p:set>
                                    <p:animEffect transition="in" filter="wipe(left)">
                                      <p:cBhvr>
                                        <p:cTn id="7" dur="500"/>
                                        <p:tgtEl>
                                          <p:spTgt spid="1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 grpId="0" animBg="1"/>
    </p:bld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6D3457FC-C129-4ADC-BFF7-D471A09643CB}"/>
              </a:ext>
            </a:extLst>
          </p:cNvPr>
          <p:cNvSpPr>
            <a:spLocks noGrp="1"/>
          </p:cNvSpPr>
          <p:nvPr>
            <p:ph idx="13"/>
          </p:nvPr>
        </p:nvSpPr>
        <p:spPr>
          <a:xfrm>
            <a:off x="1" y="1"/>
            <a:ext cx="2540482" cy="284671"/>
          </a:xfrm>
          <a:solidFill>
            <a:schemeClr val="bg1">
              <a:lumMod val="95000"/>
            </a:schemeClr>
          </a:solidFill>
        </p:spPr>
        <p:txBody>
          <a:bodyPr>
            <a:normAutofit fontScale="92500" lnSpcReduction="10000"/>
          </a:bodyPr>
          <a:lstStyle/>
          <a:p>
            <a:r>
              <a:rPr lang="zh-CN" altLang="en-US" dirty="0"/>
              <a:t>第十三章 中子及中子的探测</a:t>
            </a:r>
          </a:p>
        </p:txBody>
      </p:sp>
      <p:sp>
        <p:nvSpPr>
          <p:cNvPr id="4" name="内容占位符 3">
            <a:extLst>
              <a:ext uri="{FF2B5EF4-FFF2-40B4-BE49-F238E27FC236}">
                <a16:creationId xmlns:a16="http://schemas.microsoft.com/office/drawing/2014/main" id="{DC5E45C6-3C27-4CD6-87A4-686E0452789C}"/>
              </a:ext>
            </a:extLst>
          </p:cNvPr>
          <p:cNvSpPr>
            <a:spLocks noGrp="1"/>
          </p:cNvSpPr>
          <p:nvPr>
            <p:ph idx="15"/>
          </p:nvPr>
        </p:nvSpPr>
        <p:spPr>
          <a:xfrm>
            <a:off x="5170096" y="1"/>
            <a:ext cx="3930361" cy="284671"/>
          </a:xfrm>
          <a:solidFill>
            <a:schemeClr val="accent4">
              <a:lumMod val="20000"/>
              <a:lumOff val="80000"/>
            </a:schemeClr>
          </a:solidFill>
        </p:spPr>
        <p:txBody>
          <a:bodyPr>
            <a:normAutofit fontScale="92500" lnSpcReduction="10000"/>
          </a:bodyPr>
          <a:lstStyle/>
          <a:p>
            <a:r>
              <a:rPr lang="zh-CN" altLang="en-US" dirty="0"/>
              <a:t>三</a:t>
            </a:r>
            <a:r>
              <a:rPr lang="en-US" altLang="zh-CN" dirty="0"/>
              <a:t>. </a:t>
            </a:r>
            <a:r>
              <a:rPr lang="zh-CN" altLang="en-US" dirty="0"/>
              <a:t>加速器</a:t>
            </a:r>
            <a:r>
              <a:rPr lang="zh-CN" altLang="en-US" dirty="0">
                <a:solidFill>
                  <a:srgbClr val="0000FF"/>
                </a:solidFill>
                <a:latin typeface="华文楷体" panose="02010600040101010101" pitchFamily="2" charset="-122"/>
                <a:ea typeface="华文楷体" panose="02010600040101010101" pitchFamily="2" charset="-122"/>
              </a:rPr>
              <a:t>中子源</a:t>
            </a:r>
            <a:r>
              <a:rPr lang="en-US" altLang="zh-CN" dirty="0">
                <a:solidFill>
                  <a:srgbClr val="0000FF"/>
                </a:solidFill>
                <a:latin typeface="华文楷体" panose="02010600040101010101" pitchFamily="2" charset="-122"/>
                <a:ea typeface="华文楷体" panose="02010600040101010101" pitchFamily="2" charset="-122"/>
              </a:rPr>
              <a:t>——</a:t>
            </a:r>
            <a:r>
              <a:rPr lang="zh-CN" altLang="en-US" dirty="0">
                <a:solidFill>
                  <a:schemeClr val="accent5">
                    <a:lumMod val="50000"/>
                  </a:schemeClr>
                </a:solidFill>
                <a:latin typeface="华文楷体" panose="02010600040101010101" pitchFamily="2" charset="-122"/>
                <a:ea typeface="华文楷体" panose="02010600040101010101" pitchFamily="2" charset="-122"/>
              </a:rPr>
              <a:t>结合能</a:t>
            </a:r>
            <a:r>
              <a:rPr lang="en-US" altLang="zh-CN" dirty="0">
                <a:solidFill>
                  <a:schemeClr val="accent5">
                    <a:lumMod val="50000"/>
                  </a:schemeClr>
                </a:solidFill>
                <a:latin typeface="华文楷体" panose="02010600040101010101" pitchFamily="2" charset="-122"/>
                <a:ea typeface="华文楷体" panose="02010600040101010101" pitchFamily="2" charset="-122"/>
              </a:rPr>
              <a:t>+</a:t>
            </a:r>
            <a:r>
              <a:rPr lang="zh-CN" altLang="en-US" dirty="0">
                <a:solidFill>
                  <a:schemeClr val="accent5">
                    <a:lumMod val="50000"/>
                  </a:schemeClr>
                </a:solidFill>
                <a:latin typeface="华文楷体" panose="02010600040101010101" pitchFamily="2" charset="-122"/>
                <a:ea typeface="华文楷体" panose="02010600040101010101" pitchFamily="2" charset="-122"/>
              </a:rPr>
              <a:t>相对运动动能</a:t>
            </a:r>
          </a:p>
        </p:txBody>
      </p:sp>
      <p:sp>
        <p:nvSpPr>
          <p:cNvPr id="19" name="内容占位符 18">
            <a:extLst>
              <a:ext uri="{FF2B5EF4-FFF2-40B4-BE49-F238E27FC236}">
                <a16:creationId xmlns:a16="http://schemas.microsoft.com/office/drawing/2014/main" id="{3DD6B0AC-1C2F-434F-874C-7924919B1171}"/>
              </a:ext>
            </a:extLst>
          </p:cNvPr>
          <p:cNvSpPr>
            <a:spLocks noGrp="1"/>
          </p:cNvSpPr>
          <p:nvPr>
            <p:ph idx="14"/>
          </p:nvPr>
        </p:nvSpPr>
        <p:spPr>
          <a:solidFill>
            <a:schemeClr val="accent6">
              <a:lumMod val="20000"/>
              <a:lumOff val="80000"/>
            </a:schemeClr>
          </a:solidFill>
        </p:spPr>
        <p:txBody>
          <a:bodyPr>
            <a:normAutofit fontScale="92500" lnSpcReduction="10000"/>
          </a:bodyPr>
          <a:lstStyle/>
          <a:p>
            <a:r>
              <a:rPr lang="en-US" altLang="zh-CN" dirty="0"/>
              <a:t>13.2 </a:t>
            </a:r>
            <a:r>
              <a:rPr lang="zh-CN" altLang="en-US" dirty="0"/>
              <a:t>中子源</a:t>
            </a:r>
          </a:p>
        </p:txBody>
      </p:sp>
      <p:sp>
        <p:nvSpPr>
          <p:cNvPr id="6" name="内容占位符 5">
            <a:extLst>
              <a:ext uri="{FF2B5EF4-FFF2-40B4-BE49-F238E27FC236}">
                <a16:creationId xmlns:a16="http://schemas.microsoft.com/office/drawing/2014/main" id="{DFC9482B-17E7-4324-AE08-AD71FAF84E7A}"/>
              </a:ext>
            </a:extLst>
          </p:cNvPr>
          <p:cNvSpPr>
            <a:spLocks noGrp="1"/>
          </p:cNvSpPr>
          <p:nvPr>
            <p:ph idx="16"/>
          </p:nvPr>
        </p:nvSpPr>
        <p:spPr>
          <a:xfrm>
            <a:off x="9136400" y="1"/>
            <a:ext cx="3055600" cy="284671"/>
          </a:xfrm>
          <a:solidFill>
            <a:srgbClr val="FFFF00"/>
          </a:solidFill>
        </p:spPr>
        <p:txBody>
          <a:bodyPr>
            <a:normAutofit fontScale="92500" lnSpcReduction="10000"/>
          </a:bodyPr>
          <a:lstStyle/>
          <a:p>
            <a:r>
              <a:rPr lang="zh-CN" altLang="en-US" dirty="0"/>
              <a:t>散裂中子源</a:t>
            </a:r>
            <a:r>
              <a:rPr lang="en-US" altLang="zh-CN" dirty="0"/>
              <a:t>(spallation neutron source)</a:t>
            </a:r>
          </a:p>
        </p:txBody>
      </p:sp>
      <p:pic>
        <p:nvPicPr>
          <p:cNvPr id="11" name="Picture 3" descr="Cosmic_Ray_Spallation">
            <a:extLst>
              <a:ext uri="{FF2B5EF4-FFF2-40B4-BE49-F238E27FC236}">
                <a16:creationId xmlns:a16="http://schemas.microsoft.com/office/drawing/2014/main" id="{2836857F-6A86-4E98-A8BF-B4B486E2EB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0679" y="3364145"/>
            <a:ext cx="3669267" cy="342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4">
            <a:extLst>
              <a:ext uri="{FF2B5EF4-FFF2-40B4-BE49-F238E27FC236}">
                <a16:creationId xmlns:a16="http://schemas.microsoft.com/office/drawing/2014/main" id="{3B5657D2-BD77-4245-B929-114711BBFC1C}"/>
              </a:ext>
            </a:extLst>
          </p:cNvPr>
          <p:cNvSpPr>
            <a:spLocks noChangeArrowheads="1"/>
          </p:cNvSpPr>
          <p:nvPr/>
        </p:nvSpPr>
        <p:spPr bwMode="auto">
          <a:xfrm>
            <a:off x="170679" y="462249"/>
            <a:ext cx="11881984" cy="2640466"/>
          </a:xfrm>
          <a:prstGeom prst="rect">
            <a:avLst/>
          </a:prstGeom>
          <a:noFill/>
          <a:ln w="9525" algn="ctr">
            <a:solidFill>
              <a:schemeClr val="accent2"/>
            </a:solidFill>
            <a:miter lim="800000"/>
            <a:headEnd/>
            <a:tailEnd/>
          </a:ln>
          <a:effectLst/>
          <a:extLst>
            <a:ext uri="{909E8E84-426E-40DD-AFC4-6F175D3DCCD1}">
              <a14:hiddenFill xmlns:a14="http://schemas.microsoft.com/office/drawing/2010/main">
                <a:solidFill>
                  <a:schemeClr val="bg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74638" indent="-274638">
              <a:lnSpc>
                <a:spcPct val="150000"/>
              </a:lnSpc>
              <a:spcAft>
                <a:spcPts val="3000"/>
              </a:spcAft>
              <a:buFont typeface="Wingdings" pitchFamily="2" charset="2"/>
              <a:buChar char="Ø"/>
              <a:defRPr/>
            </a:pPr>
            <a:r>
              <a:rPr lang="zh-CN" altLang="en-US"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散裂，指的是高能</a:t>
            </a:r>
            <a:r>
              <a:rPr lang="en-US" altLang="zh-CN"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a:t>
            </a:r>
            <a:r>
              <a:rPr lang="en-US" altLang="zh-CN" dirty="0" err="1">
                <a:solidFill>
                  <a:srgbClr val="0000FF"/>
                </a:solidFill>
                <a:latin typeface="Times New Roman" panose="02020603050405020304" pitchFamily="18" charset="0"/>
                <a:ea typeface="楷体" panose="02010609060101010101" pitchFamily="49" charset="-122"/>
                <a:cs typeface="Times New Roman" panose="02020603050405020304" pitchFamily="18" charset="0"/>
              </a:rPr>
              <a:t>GeV</a:t>
            </a:r>
            <a:r>
              <a:rPr lang="en-US" altLang="zh-CN"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a:t>
            </a:r>
            <a:r>
              <a:rPr lang="zh-CN" altLang="en-US"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粒子</a:t>
            </a:r>
            <a:r>
              <a:rPr lang="en-US" altLang="zh-CN"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a:t>
            </a:r>
            <a:r>
              <a:rPr lang="en-US" altLang="zh-CN" dirty="0" err="1">
                <a:solidFill>
                  <a:srgbClr val="0000FF"/>
                </a:solidFill>
                <a:latin typeface="Times New Roman" panose="02020603050405020304" pitchFamily="18" charset="0"/>
                <a:ea typeface="楷体" panose="02010609060101010101" pitchFamily="49" charset="-122"/>
                <a:cs typeface="Times New Roman" panose="02020603050405020304" pitchFamily="18" charset="0"/>
              </a:rPr>
              <a:t>p,n</a:t>
            </a:r>
            <a:r>
              <a:rPr lang="en-US" altLang="zh-CN"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a:t>
            </a:r>
            <a:r>
              <a:rPr lang="zh-CN" altLang="en-US"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与原子核（尤其是重原子核）发生的一系列复杂反应。</a:t>
            </a:r>
          </a:p>
          <a:p>
            <a:pPr marL="808038" lvl="1" indent="-350838">
              <a:lnSpc>
                <a:spcPct val="150000"/>
              </a:lnSpc>
              <a:spcAft>
                <a:spcPts val="1800"/>
              </a:spcAft>
              <a:buFont typeface="Wingdings" pitchFamily="2" charset="2"/>
              <a:buChar char="Ø"/>
              <a:defRPr/>
            </a:pP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W. H. Sullivan and G. T. Seaborg</a:t>
            </a:r>
            <a:r>
              <a:rPr lang="en-US" altLang="zh-CN" sz="1600"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 coined the term in </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1947</a:t>
            </a:r>
            <a:r>
              <a:rPr lang="en-US" altLang="zh-CN" sz="1600"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 to describe the phenomenon, which was already quite well known, in which the target emits a fairly large number of neutrons in a multiple-collision process.</a:t>
            </a:r>
          </a:p>
          <a:p>
            <a:pPr marL="274638" indent="-274638">
              <a:lnSpc>
                <a:spcPct val="150000"/>
              </a:lnSpc>
              <a:spcAft>
                <a:spcPts val="1800"/>
              </a:spcAft>
              <a:buFont typeface="Wingdings" pitchFamily="2" charset="2"/>
              <a:buChar char="Ø"/>
              <a:defRPr/>
            </a:pPr>
            <a:r>
              <a:rPr lang="zh-CN" altLang="en-US"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早期发现的散裂过程来源于外太阳系的高能质子（～</a:t>
            </a:r>
            <a:r>
              <a:rPr lang="en-US" altLang="zh-CN"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1</a:t>
            </a:r>
            <a:r>
              <a:rPr lang="zh-CN" altLang="en-US"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a:t>
            </a:r>
            <a:r>
              <a:rPr lang="en-US" altLang="zh-CN"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10GeV</a:t>
            </a:r>
            <a:r>
              <a:rPr lang="zh-CN" altLang="en-US"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），这导致了在大气中产生的中子。在实验室中，由此导致的中子注量率 </a:t>
            </a:r>
            <a:r>
              <a:rPr lang="en-US" altLang="zh-CN"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 10</a:t>
            </a:r>
            <a:r>
              <a:rPr lang="en-US" altLang="zh-CN" baseline="30000"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-4</a:t>
            </a:r>
            <a:r>
              <a:rPr lang="en-US" altLang="zh-CN"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 - 10</a:t>
            </a:r>
            <a:r>
              <a:rPr lang="en-US" altLang="zh-CN" baseline="30000"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-3</a:t>
            </a:r>
            <a:r>
              <a:rPr lang="en-US" altLang="zh-CN"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 n/cm</a:t>
            </a:r>
            <a:r>
              <a:rPr lang="en-US" altLang="zh-CN" baseline="30000"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2</a:t>
            </a:r>
            <a:r>
              <a:rPr lang="en-US" altLang="zh-CN"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/sec.  </a:t>
            </a:r>
          </a:p>
        </p:txBody>
      </p:sp>
      <p:pic>
        <p:nvPicPr>
          <p:cNvPr id="13" name="图片 12">
            <a:extLst>
              <a:ext uri="{FF2B5EF4-FFF2-40B4-BE49-F238E27FC236}">
                <a16:creationId xmlns:a16="http://schemas.microsoft.com/office/drawing/2014/main" id="{50351C9C-0B71-434C-B1DC-565A121A9D75}"/>
              </a:ext>
            </a:extLst>
          </p:cNvPr>
          <p:cNvPicPr>
            <a:picLocks noChangeAspect="1"/>
          </p:cNvPicPr>
          <p:nvPr/>
        </p:nvPicPr>
        <p:blipFill>
          <a:blip r:embed="rId4"/>
          <a:stretch>
            <a:fillRect/>
          </a:stretch>
        </p:blipFill>
        <p:spPr>
          <a:xfrm>
            <a:off x="5642528" y="3301437"/>
            <a:ext cx="5720454" cy="3488424"/>
          </a:xfrm>
          <a:prstGeom prst="rect">
            <a:avLst/>
          </a:prstGeom>
        </p:spPr>
      </p:pic>
      <p:graphicFrame>
        <p:nvGraphicFramePr>
          <p:cNvPr id="14" name="对象 13">
            <a:extLst>
              <a:ext uri="{FF2B5EF4-FFF2-40B4-BE49-F238E27FC236}">
                <a16:creationId xmlns:a16="http://schemas.microsoft.com/office/drawing/2014/main" id="{AE845670-9691-4F25-A140-C6886E3F40F9}"/>
              </a:ext>
            </a:extLst>
          </p:cNvPr>
          <p:cNvGraphicFramePr>
            <a:graphicFrameLocks noChangeAspect="1"/>
          </p:cNvGraphicFramePr>
          <p:nvPr>
            <p:extLst>
              <p:ext uri="{D42A27DB-BD31-4B8C-83A1-F6EECF244321}">
                <p14:modId xmlns:p14="http://schemas.microsoft.com/office/powerpoint/2010/main" val="2547460451"/>
              </p:ext>
            </p:extLst>
          </p:nvPr>
        </p:nvGraphicFramePr>
        <p:xfrm>
          <a:off x="5093655" y="2736744"/>
          <a:ext cx="6611940" cy="642768"/>
        </p:xfrm>
        <a:graphic>
          <a:graphicData uri="http://schemas.openxmlformats.org/presentationml/2006/ole">
            <mc:AlternateContent xmlns:mc="http://schemas.openxmlformats.org/markup-compatibility/2006">
              <mc:Choice xmlns:v="urn:schemas-microsoft-com:vml" Requires="v">
                <p:oleObj spid="_x0000_s454732" name="Equation" r:id="rId5" imgW="2349360" imgH="228600" progId="Equation.DSMT4">
                  <p:embed/>
                </p:oleObj>
              </mc:Choice>
              <mc:Fallback>
                <p:oleObj name="Equation" r:id="rId5" imgW="2349360" imgH="228600" progId="Equation.DSMT4">
                  <p:embed/>
                  <p:pic>
                    <p:nvPicPr>
                      <p:cNvPr id="14" name="对象 13"/>
                      <p:cNvPicPr>
                        <a:picLocks noChangeAspect="1" noChangeArrowheads="1"/>
                      </p:cNvPicPr>
                      <p:nvPr/>
                    </p:nvPicPr>
                    <p:blipFill>
                      <a:blip r:embed="rId6"/>
                      <a:srcRect/>
                      <a:stretch>
                        <a:fillRect/>
                      </a:stretch>
                    </p:blipFill>
                    <p:spPr bwMode="auto">
                      <a:xfrm>
                        <a:off x="5093655" y="2736744"/>
                        <a:ext cx="6611940" cy="642768"/>
                      </a:xfrm>
                      <a:prstGeom prst="rect">
                        <a:avLst/>
                      </a:prstGeom>
                      <a:solidFill>
                        <a:srgbClr val="FFFF00"/>
                      </a:solidFill>
                      <a:ln>
                        <a:solidFill>
                          <a:schemeClr val="accent1"/>
                        </a:solidFill>
                      </a:ln>
                    </p:spPr>
                  </p:pic>
                </p:oleObj>
              </mc:Fallback>
            </mc:AlternateContent>
          </a:graphicData>
        </a:graphic>
      </p:graphicFrame>
      <p:sp>
        <p:nvSpPr>
          <p:cNvPr id="15" name="文本框 14">
            <a:extLst>
              <a:ext uri="{FF2B5EF4-FFF2-40B4-BE49-F238E27FC236}">
                <a16:creationId xmlns:a16="http://schemas.microsoft.com/office/drawing/2014/main" id="{8CE47DB4-54D0-4842-B988-4EF9F2633658}"/>
              </a:ext>
            </a:extLst>
          </p:cNvPr>
          <p:cNvSpPr txBox="1"/>
          <p:nvPr/>
        </p:nvSpPr>
        <p:spPr>
          <a:xfrm>
            <a:off x="3721749" y="953166"/>
            <a:ext cx="7983846" cy="430887"/>
          </a:xfrm>
          <a:custGeom>
            <a:avLst/>
            <a:gdLst>
              <a:gd name="connsiteX0" fmla="*/ 0 w 7983846"/>
              <a:gd name="connsiteY0" fmla="*/ 0 h 430887"/>
              <a:gd name="connsiteX1" fmla="*/ 570275 w 7983846"/>
              <a:gd name="connsiteY1" fmla="*/ 0 h 430887"/>
              <a:gd name="connsiteX2" fmla="*/ 901034 w 7983846"/>
              <a:gd name="connsiteY2" fmla="*/ 0 h 430887"/>
              <a:gd name="connsiteX3" fmla="*/ 1630986 w 7983846"/>
              <a:gd name="connsiteY3" fmla="*/ 0 h 430887"/>
              <a:gd name="connsiteX4" fmla="*/ 2360937 w 7983846"/>
              <a:gd name="connsiteY4" fmla="*/ 0 h 430887"/>
              <a:gd name="connsiteX5" fmla="*/ 2851374 w 7983846"/>
              <a:gd name="connsiteY5" fmla="*/ 0 h 430887"/>
              <a:gd name="connsiteX6" fmla="*/ 3261971 w 7983846"/>
              <a:gd name="connsiteY6" fmla="*/ 0 h 430887"/>
              <a:gd name="connsiteX7" fmla="*/ 3592731 w 7983846"/>
              <a:gd name="connsiteY7" fmla="*/ 0 h 430887"/>
              <a:gd name="connsiteX8" fmla="*/ 4163005 w 7983846"/>
              <a:gd name="connsiteY8" fmla="*/ 0 h 430887"/>
              <a:gd name="connsiteX9" fmla="*/ 4573603 w 7983846"/>
              <a:gd name="connsiteY9" fmla="*/ 0 h 430887"/>
              <a:gd name="connsiteX10" fmla="*/ 4904363 w 7983846"/>
              <a:gd name="connsiteY10" fmla="*/ 0 h 430887"/>
              <a:gd name="connsiteX11" fmla="*/ 5474637 w 7983846"/>
              <a:gd name="connsiteY11" fmla="*/ 0 h 430887"/>
              <a:gd name="connsiteX12" fmla="*/ 5885235 w 7983846"/>
              <a:gd name="connsiteY12" fmla="*/ 0 h 430887"/>
              <a:gd name="connsiteX13" fmla="*/ 6535348 w 7983846"/>
              <a:gd name="connsiteY13" fmla="*/ 0 h 430887"/>
              <a:gd name="connsiteX14" fmla="*/ 7185461 w 7983846"/>
              <a:gd name="connsiteY14" fmla="*/ 0 h 430887"/>
              <a:gd name="connsiteX15" fmla="*/ 7983846 w 7983846"/>
              <a:gd name="connsiteY15" fmla="*/ 0 h 430887"/>
              <a:gd name="connsiteX16" fmla="*/ 7983846 w 7983846"/>
              <a:gd name="connsiteY16" fmla="*/ 430887 h 430887"/>
              <a:gd name="connsiteX17" fmla="*/ 7253894 w 7983846"/>
              <a:gd name="connsiteY17" fmla="*/ 430887 h 430887"/>
              <a:gd name="connsiteX18" fmla="*/ 6603781 w 7983846"/>
              <a:gd name="connsiteY18" fmla="*/ 430887 h 430887"/>
              <a:gd name="connsiteX19" fmla="*/ 6033506 w 7983846"/>
              <a:gd name="connsiteY19" fmla="*/ 430887 h 430887"/>
              <a:gd name="connsiteX20" fmla="*/ 5303555 w 7983846"/>
              <a:gd name="connsiteY20" fmla="*/ 430887 h 430887"/>
              <a:gd name="connsiteX21" fmla="*/ 4813119 w 7983846"/>
              <a:gd name="connsiteY21" fmla="*/ 430887 h 430887"/>
              <a:gd name="connsiteX22" fmla="*/ 4322682 w 7983846"/>
              <a:gd name="connsiteY22" fmla="*/ 430887 h 430887"/>
              <a:gd name="connsiteX23" fmla="*/ 3592731 w 7983846"/>
              <a:gd name="connsiteY23" fmla="*/ 430887 h 430887"/>
              <a:gd name="connsiteX24" fmla="*/ 2862779 w 7983846"/>
              <a:gd name="connsiteY24" fmla="*/ 430887 h 430887"/>
              <a:gd name="connsiteX25" fmla="*/ 2532020 w 7983846"/>
              <a:gd name="connsiteY25" fmla="*/ 430887 h 430887"/>
              <a:gd name="connsiteX26" fmla="*/ 1881907 w 7983846"/>
              <a:gd name="connsiteY26" fmla="*/ 430887 h 430887"/>
              <a:gd name="connsiteX27" fmla="*/ 1551147 w 7983846"/>
              <a:gd name="connsiteY27" fmla="*/ 430887 h 430887"/>
              <a:gd name="connsiteX28" fmla="*/ 980873 w 7983846"/>
              <a:gd name="connsiteY28" fmla="*/ 430887 h 430887"/>
              <a:gd name="connsiteX29" fmla="*/ 0 w 7983846"/>
              <a:gd name="connsiteY29" fmla="*/ 430887 h 430887"/>
              <a:gd name="connsiteX30" fmla="*/ 0 w 7983846"/>
              <a:gd name="connsiteY30" fmla="*/ 0 h 430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7983846" h="430887" fill="none" extrusionOk="0">
                <a:moveTo>
                  <a:pt x="0" y="0"/>
                </a:moveTo>
                <a:cubicBezTo>
                  <a:pt x="228861" y="-66742"/>
                  <a:pt x="342633" y="39648"/>
                  <a:pt x="570275" y="0"/>
                </a:cubicBezTo>
                <a:cubicBezTo>
                  <a:pt x="797917" y="-39648"/>
                  <a:pt x="782350" y="4041"/>
                  <a:pt x="901034" y="0"/>
                </a:cubicBezTo>
                <a:cubicBezTo>
                  <a:pt x="1019718" y="-4041"/>
                  <a:pt x="1418715" y="63145"/>
                  <a:pt x="1630986" y="0"/>
                </a:cubicBezTo>
                <a:cubicBezTo>
                  <a:pt x="1843257" y="-63145"/>
                  <a:pt x="2100731" y="20984"/>
                  <a:pt x="2360937" y="0"/>
                </a:cubicBezTo>
                <a:cubicBezTo>
                  <a:pt x="2621143" y="-20984"/>
                  <a:pt x="2743211" y="5434"/>
                  <a:pt x="2851374" y="0"/>
                </a:cubicBezTo>
                <a:cubicBezTo>
                  <a:pt x="2959537" y="-5434"/>
                  <a:pt x="3123569" y="33221"/>
                  <a:pt x="3261971" y="0"/>
                </a:cubicBezTo>
                <a:cubicBezTo>
                  <a:pt x="3400373" y="-33221"/>
                  <a:pt x="3484151" y="12342"/>
                  <a:pt x="3592731" y="0"/>
                </a:cubicBezTo>
                <a:cubicBezTo>
                  <a:pt x="3701311" y="-12342"/>
                  <a:pt x="4007261" y="36951"/>
                  <a:pt x="4163005" y="0"/>
                </a:cubicBezTo>
                <a:cubicBezTo>
                  <a:pt x="4318749" y="-36951"/>
                  <a:pt x="4486727" y="5990"/>
                  <a:pt x="4573603" y="0"/>
                </a:cubicBezTo>
                <a:cubicBezTo>
                  <a:pt x="4660479" y="-5990"/>
                  <a:pt x="4767866" y="963"/>
                  <a:pt x="4904363" y="0"/>
                </a:cubicBezTo>
                <a:cubicBezTo>
                  <a:pt x="5040860" y="-963"/>
                  <a:pt x="5266252" y="64524"/>
                  <a:pt x="5474637" y="0"/>
                </a:cubicBezTo>
                <a:cubicBezTo>
                  <a:pt x="5683022" y="-64524"/>
                  <a:pt x="5797372" y="2787"/>
                  <a:pt x="5885235" y="0"/>
                </a:cubicBezTo>
                <a:cubicBezTo>
                  <a:pt x="5973098" y="-2787"/>
                  <a:pt x="6384655" y="46118"/>
                  <a:pt x="6535348" y="0"/>
                </a:cubicBezTo>
                <a:cubicBezTo>
                  <a:pt x="6686041" y="-46118"/>
                  <a:pt x="6976193" y="47500"/>
                  <a:pt x="7185461" y="0"/>
                </a:cubicBezTo>
                <a:cubicBezTo>
                  <a:pt x="7394729" y="-47500"/>
                  <a:pt x="7612465" y="32563"/>
                  <a:pt x="7983846" y="0"/>
                </a:cubicBezTo>
                <a:cubicBezTo>
                  <a:pt x="8020147" y="156050"/>
                  <a:pt x="7955391" y="252703"/>
                  <a:pt x="7983846" y="430887"/>
                </a:cubicBezTo>
                <a:cubicBezTo>
                  <a:pt x="7719389" y="474775"/>
                  <a:pt x="7475545" y="369284"/>
                  <a:pt x="7253894" y="430887"/>
                </a:cubicBezTo>
                <a:cubicBezTo>
                  <a:pt x="7032243" y="492490"/>
                  <a:pt x="6752012" y="414893"/>
                  <a:pt x="6603781" y="430887"/>
                </a:cubicBezTo>
                <a:cubicBezTo>
                  <a:pt x="6455550" y="446881"/>
                  <a:pt x="6293936" y="376584"/>
                  <a:pt x="6033506" y="430887"/>
                </a:cubicBezTo>
                <a:cubicBezTo>
                  <a:pt x="5773077" y="485190"/>
                  <a:pt x="5637142" y="349449"/>
                  <a:pt x="5303555" y="430887"/>
                </a:cubicBezTo>
                <a:cubicBezTo>
                  <a:pt x="4969968" y="512325"/>
                  <a:pt x="4983980" y="390098"/>
                  <a:pt x="4813119" y="430887"/>
                </a:cubicBezTo>
                <a:cubicBezTo>
                  <a:pt x="4642258" y="471676"/>
                  <a:pt x="4514479" y="403555"/>
                  <a:pt x="4322682" y="430887"/>
                </a:cubicBezTo>
                <a:cubicBezTo>
                  <a:pt x="4130885" y="458219"/>
                  <a:pt x="3941698" y="397654"/>
                  <a:pt x="3592731" y="430887"/>
                </a:cubicBezTo>
                <a:cubicBezTo>
                  <a:pt x="3243764" y="464120"/>
                  <a:pt x="3181113" y="358297"/>
                  <a:pt x="2862779" y="430887"/>
                </a:cubicBezTo>
                <a:cubicBezTo>
                  <a:pt x="2544445" y="503477"/>
                  <a:pt x="2616899" y="398541"/>
                  <a:pt x="2532020" y="430887"/>
                </a:cubicBezTo>
                <a:cubicBezTo>
                  <a:pt x="2447141" y="463233"/>
                  <a:pt x="2106494" y="363202"/>
                  <a:pt x="1881907" y="430887"/>
                </a:cubicBezTo>
                <a:cubicBezTo>
                  <a:pt x="1657320" y="498572"/>
                  <a:pt x="1708169" y="410628"/>
                  <a:pt x="1551147" y="430887"/>
                </a:cubicBezTo>
                <a:cubicBezTo>
                  <a:pt x="1394125" y="451146"/>
                  <a:pt x="1185386" y="424084"/>
                  <a:pt x="980873" y="430887"/>
                </a:cubicBezTo>
                <a:cubicBezTo>
                  <a:pt x="776360" y="437690"/>
                  <a:pt x="369179" y="422071"/>
                  <a:pt x="0" y="430887"/>
                </a:cubicBezTo>
                <a:cubicBezTo>
                  <a:pt x="-18433" y="327048"/>
                  <a:pt x="38285" y="89900"/>
                  <a:pt x="0" y="0"/>
                </a:cubicBezTo>
                <a:close/>
              </a:path>
              <a:path w="7983846" h="430887" stroke="0" extrusionOk="0">
                <a:moveTo>
                  <a:pt x="0" y="0"/>
                </a:moveTo>
                <a:cubicBezTo>
                  <a:pt x="96524" y="-28603"/>
                  <a:pt x="217237" y="12799"/>
                  <a:pt x="330759" y="0"/>
                </a:cubicBezTo>
                <a:cubicBezTo>
                  <a:pt x="444281" y="-12799"/>
                  <a:pt x="683786" y="47441"/>
                  <a:pt x="901034" y="0"/>
                </a:cubicBezTo>
                <a:cubicBezTo>
                  <a:pt x="1118282" y="-47441"/>
                  <a:pt x="1297839" y="41041"/>
                  <a:pt x="1630986" y="0"/>
                </a:cubicBezTo>
                <a:cubicBezTo>
                  <a:pt x="1964133" y="-41041"/>
                  <a:pt x="2023189" y="26076"/>
                  <a:pt x="2360937" y="0"/>
                </a:cubicBezTo>
                <a:cubicBezTo>
                  <a:pt x="2698685" y="-26076"/>
                  <a:pt x="2616326" y="30099"/>
                  <a:pt x="2691697" y="0"/>
                </a:cubicBezTo>
                <a:cubicBezTo>
                  <a:pt x="2767068" y="-30099"/>
                  <a:pt x="3117961" y="31347"/>
                  <a:pt x="3261971" y="0"/>
                </a:cubicBezTo>
                <a:cubicBezTo>
                  <a:pt x="3405981" y="-31347"/>
                  <a:pt x="3707484" y="25970"/>
                  <a:pt x="3991923" y="0"/>
                </a:cubicBezTo>
                <a:cubicBezTo>
                  <a:pt x="4276362" y="-25970"/>
                  <a:pt x="4236655" y="48929"/>
                  <a:pt x="4402521" y="0"/>
                </a:cubicBezTo>
                <a:cubicBezTo>
                  <a:pt x="4568387" y="-48929"/>
                  <a:pt x="4819852" y="6284"/>
                  <a:pt x="5132472" y="0"/>
                </a:cubicBezTo>
                <a:cubicBezTo>
                  <a:pt x="5445092" y="-6284"/>
                  <a:pt x="5538994" y="47789"/>
                  <a:pt x="5862424" y="0"/>
                </a:cubicBezTo>
                <a:cubicBezTo>
                  <a:pt x="6185854" y="-47789"/>
                  <a:pt x="6441529" y="44813"/>
                  <a:pt x="6592376" y="0"/>
                </a:cubicBezTo>
                <a:cubicBezTo>
                  <a:pt x="6743223" y="-44813"/>
                  <a:pt x="6970565" y="55018"/>
                  <a:pt x="7322327" y="0"/>
                </a:cubicBezTo>
                <a:cubicBezTo>
                  <a:pt x="7674089" y="-55018"/>
                  <a:pt x="7834519" y="34289"/>
                  <a:pt x="7983846" y="0"/>
                </a:cubicBezTo>
                <a:cubicBezTo>
                  <a:pt x="8022621" y="131916"/>
                  <a:pt x="7959042" y="312837"/>
                  <a:pt x="7983846" y="430887"/>
                </a:cubicBezTo>
                <a:cubicBezTo>
                  <a:pt x="7676989" y="487483"/>
                  <a:pt x="7504898" y="407721"/>
                  <a:pt x="7333733" y="430887"/>
                </a:cubicBezTo>
                <a:cubicBezTo>
                  <a:pt x="7162568" y="454053"/>
                  <a:pt x="7062832" y="389633"/>
                  <a:pt x="6923135" y="430887"/>
                </a:cubicBezTo>
                <a:cubicBezTo>
                  <a:pt x="6783438" y="472141"/>
                  <a:pt x="6542066" y="358303"/>
                  <a:pt x="6193183" y="430887"/>
                </a:cubicBezTo>
                <a:cubicBezTo>
                  <a:pt x="5844300" y="503471"/>
                  <a:pt x="5823479" y="403293"/>
                  <a:pt x="5622909" y="430887"/>
                </a:cubicBezTo>
                <a:cubicBezTo>
                  <a:pt x="5422339" y="458481"/>
                  <a:pt x="5436585" y="418859"/>
                  <a:pt x="5292149" y="430887"/>
                </a:cubicBezTo>
                <a:cubicBezTo>
                  <a:pt x="5147713" y="442915"/>
                  <a:pt x="4874530" y="389558"/>
                  <a:pt x="4562198" y="430887"/>
                </a:cubicBezTo>
                <a:cubicBezTo>
                  <a:pt x="4249866" y="472216"/>
                  <a:pt x="4315841" y="396652"/>
                  <a:pt x="4231438" y="430887"/>
                </a:cubicBezTo>
                <a:cubicBezTo>
                  <a:pt x="4147035" y="465122"/>
                  <a:pt x="4041013" y="400469"/>
                  <a:pt x="3900679" y="430887"/>
                </a:cubicBezTo>
                <a:cubicBezTo>
                  <a:pt x="3760345" y="461305"/>
                  <a:pt x="3528766" y="385845"/>
                  <a:pt x="3170727" y="430887"/>
                </a:cubicBezTo>
                <a:cubicBezTo>
                  <a:pt x="2812688" y="475929"/>
                  <a:pt x="2616619" y="419314"/>
                  <a:pt x="2440776" y="430887"/>
                </a:cubicBezTo>
                <a:cubicBezTo>
                  <a:pt x="2264933" y="442460"/>
                  <a:pt x="2047538" y="365012"/>
                  <a:pt x="1870501" y="430887"/>
                </a:cubicBezTo>
                <a:cubicBezTo>
                  <a:pt x="1693465" y="496762"/>
                  <a:pt x="1298815" y="430333"/>
                  <a:pt x="1140549" y="430887"/>
                </a:cubicBezTo>
                <a:cubicBezTo>
                  <a:pt x="982283" y="431441"/>
                  <a:pt x="881154" y="426715"/>
                  <a:pt x="809790" y="430887"/>
                </a:cubicBezTo>
                <a:cubicBezTo>
                  <a:pt x="738426" y="435059"/>
                  <a:pt x="241935" y="361522"/>
                  <a:pt x="0" y="430887"/>
                </a:cubicBezTo>
                <a:cubicBezTo>
                  <a:pt x="-18141" y="299290"/>
                  <a:pt x="13341" y="186935"/>
                  <a:pt x="0" y="0"/>
                </a:cubicBezTo>
                <a:close/>
              </a:path>
            </a:pathLst>
          </a:custGeom>
          <a:solidFill>
            <a:schemeClr val="accent4">
              <a:lumMod val="20000"/>
              <a:lumOff val="80000"/>
            </a:schemeClr>
          </a:solidFill>
          <a:ln>
            <a:solidFill>
              <a:schemeClr val="accent6">
                <a:lumMod val="40000"/>
                <a:lumOff val="60000"/>
              </a:schemeClr>
            </a:solidFill>
            <a:extLst>
              <a:ext uri="{C807C97D-BFC1-408E-A445-0C87EB9F89A2}">
                <ask:lineSketchStyleProps xmlns:ask="http://schemas.microsoft.com/office/drawing/2018/sketchyshapes" sd="2486867240">
                  <a:prstGeom prst="rect">
                    <a:avLst/>
                  </a:prstGeom>
                  <ask:type>
                    <ask:lineSketchScribble/>
                  </ask:type>
                </ask:lineSketchStyleProps>
              </a:ext>
            </a:extLst>
          </a:ln>
        </p:spPr>
        <p:txBody>
          <a:bodyPr wrap="square">
            <a:spAutoFit/>
          </a:bodyPr>
          <a:lstStyle/>
          <a:p>
            <a:r>
              <a:rPr lang="en-US" altLang="zh-CN" sz="1050" dirty="0"/>
              <a:t>Seaborg received his PhD in chemistry at the University of California, Berkeley, in 1937 with a doctoral thesis on the "Interaction of Fast Neutrons with Lead", in which he coined the term "nuclear spallation".</a:t>
            </a:r>
            <a:endParaRPr lang="zh-CN" altLang="en-US" sz="1050" dirty="0"/>
          </a:p>
        </p:txBody>
      </p:sp>
    </p:spTree>
    <p:extLst>
      <p:ext uri="{BB962C8B-B14F-4D97-AF65-F5344CB8AC3E}">
        <p14:creationId xmlns:p14="http://schemas.microsoft.com/office/powerpoint/2010/main" val="3901081172"/>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6D3457FC-C129-4ADC-BFF7-D471A09643CB}"/>
              </a:ext>
            </a:extLst>
          </p:cNvPr>
          <p:cNvSpPr>
            <a:spLocks noGrp="1"/>
          </p:cNvSpPr>
          <p:nvPr>
            <p:ph idx="13"/>
          </p:nvPr>
        </p:nvSpPr>
        <p:spPr>
          <a:xfrm>
            <a:off x="1" y="1"/>
            <a:ext cx="2540482" cy="284671"/>
          </a:xfrm>
          <a:solidFill>
            <a:schemeClr val="bg1">
              <a:lumMod val="95000"/>
            </a:schemeClr>
          </a:solidFill>
        </p:spPr>
        <p:txBody>
          <a:bodyPr>
            <a:normAutofit fontScale="92500" lnSpcReduction="10000"/>
          </a:bodyPr>
          <a:lstStyle/>
          <a:p>
            <a:r>
              <a:rPr lang="zh-CN" altLang="en-US" dirty="0"/>
              <a:t>第十三章 中子及中子的探测</a:t>
            </a:r>
          </a:p>
        </p:txBody>
      </p:sp>
      <p:sp>
        <p:nvSpPr>
          <p:cNvPr id="4" name="内容占位符 3">
            <a:extLst>
              <a:ext uri="{FF2B5EF4-FFF2-40B4-BE49-F238E27FC236}">
                <a16:creationId xmlns:a16="http://schemas.microsoft.com/office/drawing/2014/main" id="{DC5E45C6-3C27-4CD6-87A4-686E0452789C}"/>
              </a:ext>
            </a:extLst>
          </p:cNvPr>
          <p:cNvSpPr>
            <a:spLocks noGrp="1"/>
          </p:cNvSpPr>
          <p:nvPr>
            <p:ph idx="15"/>
          </p:nvPr>
        </p:nvSpPr>
        <p:spPr>
          <a:xfrm>
            <a:off x="5170096" y="1"/>
            <a:ext cx="3930361" cy="284671"/>
          </a:xfrm>
          <a:solidFill>
            <a:schemeClr val="accent4">
              <a:lumMod val="20000"/>
              <a:lumOff val="80000"/>
            </a:schemeClr>
          </a:solidFill>
        </p:spPr>
        <p:txBody>
          <a:bodyPr>
            <a:normAutofit fontScale="92500" lnSpcReduction="10000"/>
          </a:bodyPr>
          <a:lstStyle/>
          <a:p>
            <a:r>
              <a:rPr lang="zh-CN" altLang="en-US" dirty="0"/>
              <a:t>三</a:t>
            </a:r>
            <a:r>
              <a:rPr lang="en-US" altLang="zh-CN" dirty="0"/>
              <a:t>. </a:t>
            </a:r>
            <a:r>
              <a:rPr lang="zh-CN" altLang="en-US" dirty="0"/>
              <a:t>加速器</a:t>
            </a:r>
            <a:r>
              <a:rPr lang="zh-CN" altLang="en-US" dirty="0">
                <a:solidFill>
                  <a:srgbClr val="0000FF"/>
                </a:solidFill>
                <a:latin typeface="华文楷体" panose="02010600040101010101" pitchFamily="2" charset="-122"/>
                <a:ea typeface="华文楷体" panose="02010600040101010101" pitchFamily="2" charset="-122"/>
              </a:rPr>
              <a:t>中子源</a:t>
            </a:r>
            <a:r>
              <a:rPr lang="en-US" altLang="zh-CN" dirty="0">
                <a:solidFill>
                  <a:srgbClr val="0000FF"/>
                </a:solidFill>
                <a:latin typeface="华文楷体" panose="02010600040101010101" pitchFamily="2" charset="-122"/>
                <a:ea typeface="华文楷体" panose="02010600040101010101" pitchFamily="2" charset="-122"/>
              </a:rPr>
              <a:t>——</a:t>
            </a:r>
            <a:r>
              <a:rPr lang="zh-CN" altLang="en-US" dirty="0">
                <a:solidFill>
                  <a:schemeClr val="accent5">
                    <a:lumMod val="50000"/>
                  </a:schemeClr>
                </a:solidFill>
                <a:latin typeface="华文楷体" panose="02010600040101010101" pitchFamily="2" charset="-122"/>
                <a:ea typeface="华文楷体" panose="02010600040101010101" pitchFamily="2" charset="-122"/>
              </a:rPr>
              <a:t>结合能</a:t>
            </a:r>
            <a:r>
              <a:rPr lang="en-US" altLang="zh-CN" dirty="0">
                <a:solidFill>
                  <a:schemeClr val="accent5">
                    <a:lumMod val="50000"/>
                  </a:schemeClr>
                </a:solidFill>
                <a:latin typeface="华文楷体" panose="02010600040101010101" pitchFamily="2" charset="-122"/>
                <a:ea typeface="华文楷体" panose="02010600040101010101" pitchFamily="2" charset="-122"/>
              </a:rPr>
              <a:t>+</a:t>
            </a:r>
            <a:r>
              <a:rPr lang="zh-CN" altLang="en-US" dirty="0">
                <a:solidFill>
                  <a:schemeClr val="accent5">
                    <a:lumMod val="50000"/>
                  </a:schemeClr>
                </a:solidFill>
                <a:latin typeface="华文楷体" panose="02010600040101010101" pitchFamily="2" charset="-122"/>
                <a:ea typeface="华文楷体" panose="02010600040101010101" pitchFamily="2" charset="-122"/>
              </a:rPr>
              <a:t>相对运动动能</a:t>
            </a:r>
          </a:p>
        </p:txBody>
      </p:sp>
      <p:sp>
        <p:nvSpPr>
          <p:cNvPr id="19" name="内容占位符 18">
            <a:extLst>
              <a:ext uri="{FF2B5EF4-FFF2-40B4-BE49-F238E27FC236}">
                <a16:creationId xmlns:a16="http://schemas.microsoft.com/office/drawing/2014/main" id="{3DD6B0AC-1C2F-434F-874C-7924919B1171}"/>
              </a:ext>
            </a:extLst>
          </p:cNvPr>
          <p:cNvSpPr>
            <a:spLocks noGrp="1"/>
          </p:cNvSpPr>
          <p:nvPr>
            <p:ph idx="14"/>
          </p:nvPr>
        </p:nvSpPr>
        <p:spPr>
          <a:solidFill>
            <a:schemeClr val="accent6">
              <a:lumMod val="20000"/>
              <a:lumOff val="80000"/>
            </a:schemeClr>
          </a:solidFill>
        </p:spPr>
        <p:txBody>
          <a:bodyPr>
            <a:normAutofit fontScale="92500" lnSpcReduction="10000"/>
          </a:bodyPr>
          <a:lstStyle/>
          <a:p>
            <a:r>
              <a:rPr lang="en-US" altLang="zh-CN" dirty="0"/>
              <a:t>13.2 </a:t>
            </a:r>
            <a:r>
              <a:rPr lang="zh-CN" altLang="en-US" dirty="0"/>
              <a:t>中子源</a:t>
            </a:r>
          </a:p>
        </p:txBody>
      </p:sp>
      <p:sp>
        <p:nvSpPr>
          <p:cNvPr id="6" name="内容占位符 5">
            <a:extLst>
              <a:ext uri="{FF2B5EF4-FFF2-40B4-BE49-F238E27FC236}">
                <a16:creationId xmlns:a16="http://schemas.microsoft.com/office/drawing/2014/main" id="{DFC9482B-17E7-4324-AE08-AD71FAF84E7A}"/>
              </a:ext>
            </a:extLst>
          </p:cNvPr>
          <p:cNvSpPr>
            <a:spLocks noGrp="1"/>
          </p:cNvSpPr>
          <p:nvPr>
            <p:ph idx="16"/>
          </p:nvPr>
        </p:nvSpPr>
        <p:spPr>
          <a:xfrm>
            <a:off x="9136400" y="1"/>
            <a:ext cx="3055600" cy="284671"/>
          </a:xfrm>
          <a:solidFill>
            <a:srgbClr val="FFFF00"/>
          </a:solidFill>
        </p:spPr>
        <p:txBody>
          <a:bodyPr>
            <a:normAutofit fontScale="92500" lnSpcReduction="10000"/>
          </a:bodyPr>
          <a:lstStyle/>
          <a:p>
            <a:r>
              <a:rPr lang="zh-CN" altLang="en-US" dirty="0"/>
              <a:t>中国散裂中子源（</a:t>
            </a:r>
            <a:r>
              <a:rPr lang="en-US" altLang="zh-CN" dirty="0"/>
              <a:t>2018</a:t>
            </a:r>
            <a:r>
              <a:rPr lang="zh-CN" altLang="en-US" dirty="0"/>
              <a:t>年建成）</a:t>
            </a:r>
          </a:p>
        </p:txBody>
      </p:sp>
      <p:pic>
        <p:nvPicPr>
          <p:cNvPr id="10" name="Picture 2" descr="http://csns.ihep.ac.cn/csns1.jpg">
            <a:extLst>
              <a:ext uri="{FF2B5EF4-FFF2-40B4-BE49-F238E27FC236}">
                <a16:creationId xmlns:a16="http://schemas.microsoft.com/office/drawing/2014/main" id="{CB2DA944-8B7F-4B73-BE0C-B750AC8EAFE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4952"/>
          <a:stretch/>
        </p:blipFill>
        <p:spPr bwMode="auto">
          <a:xfrm>
            <a:off x="404546" y="543776"/>
            <a:ext cx="4606841" cy="3033062"/>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5" name="表格 14">
            <a:extLst>
              <a:ext uri="{FF2B5EF4-FFF2-40B4-BE49-F238E27FC236}">
                <a16:creationId xmlns:a16="http://schemas.microsoft.com/office/drawing/2014/main" id="{6A37940A-2416-4F16-ABDB-AF05F1A53BE0}"/>
              </a:ext>
            </a:extLst>
          </p:cNvPr>
          <p:cNvGraphicFramePr>
            <a:graphicFrameLocks noGrp="1"/>
          </p:cNvGraphicFramePr>
          <p:nvPr>
            <p:extLst>
              <p:ext uri="{D42A27DB-BD31-4B8C-83A1-F6EECF244321}">
                <p14:modId xmlns:p14="http://schemas.microsoft.com/office/powerpoint/2010/main" val="3901646747"/>
              </p:ext>
            </p:extLst>
          </p:nvPr>
        </p:nvGraphicFramePr>
        <p:xfrm>
          <a:off x="5416206" y="615906"/>
          <a:ext cx="6786793" cy="1068705"/>
        </p:xfrm>
        <a:graphic>
          <a:graphicData uri="http://schemas.openxmlformats.org/drawingml/2006/table">
            <a:tbl>
              <a:tblPr/>
              <a:tblGrid>
                <a:gridCol w="878946">
                  <a:extLst>
                    <a:ext uri="{9D8B030D-6E8A-4147-A177-3AD203B41FA5}">
                      <a16:colId xmlns:a16="http://schemas.microsoft.com/office/drawing/2014/main" val="20000"/>
                    </a:ext>
                  </a:extLst>
                </a:gridCol>
                <a:gridCol w="1468617">
                  <a:extLst>
                    <a:ext uri="{9D8B030D-6E8A-4147-A177-3AD203B41FA5}">
                      <a16:colId xmlns:a16="http://schemas.microsoft.com/office/drawing/2014/main" val="20001"/>
                    </a:ext>
                  </a:extLst>
                </a:gridCol>
                <a:gridCol w="923450">
                  <a:extLst>
                    <a:ext uri="{9D8B030D-6E8A-4147-A177-3AD203B41FA5}">
                      <a16:colId xmlns:a16="http://schemas.microsoft.com/office/drawing/2014/main" val="20002"/>
                    </a:ext>
                  </a:extLst>
                </a:gridCol>
                <a:gridCol w="1001330">
                  <a:extLst>
                    <a:ext uri="{9D8B030D-6E8A-4147-A177-3AD203B41FA5}">
                      <a16:colId xmlns:a16="http://schemas.microsoft.com/office/drawing/2014/main" val="20003"/>
                    </a:ext>
                  </a:extLst>
                </a:gridCol>
                <a:gridCol w="1539621">
                  <a:extLst>
                    <a:ext uri="{9D8B030D-6E8A-4147-A177-3AD203B41FA5}">
                      <a16:colId xmlns:a16="http://schemas.microsoft.com/office/drawing/2014/main" val="20004"/>
                    </a:ext>
                  </a:extLst>
                </a:gridCol>
                <a:gridCol w="974829">
                  <a:extLst>
                    <a:ext uri="{9D8B030D-6E8A-4147-A177-3AD203B41FA5}">
                      <a16:colId xmlns:a16="http://schemas.microsoft.com/office/drawing/2014/main" val="20005"/>
                    </a:ext>
                  </a:extLst>
                </a:gridCol>
              </a:tblGrid>
              <a:tr h="438150">
                <a:tc>
                  <a:txBody>
                    <a:bodyPr/>
                    <a:lstStyle/>
                    <a:p>
                      <a:pPr algn="ctr">
                        <a:lnSpc>
                          <a:spcPct val="150000"/>
                        </a:lnSpc>
                      </a:pPr>
                      <a:r>
                        <a:rPr lang="zh-CN" altLang="en-US" sz="1600" dirty="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束流功率 </a:t>
                      </a:r>
                      <a:br>
                        <a:rPr lang="zh-CN" altLang="en-US" sz="1600" dirty="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br>
                      <a:r>
                        <a:rPr lang="en-US" altLang="zh-CN" sz="1600" dirty="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a:t>
                      </a:r>
                      <a:r>
                        <a:rPr lang="en-US" sz="1600" dirty="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kW)</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pPr>
                      <a:r>
                        <a:rPr lang="zh-CN" altLang="en-US" sz="1600" dirty="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脉冲重复频率 </a:t>
                      </a:r>
                      <a:br>
                        <a:rPr lang="zh-CN" altLang="en-US" sz="1600" dirty="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br>
                      <a:r>
                        <a:rPr lang="en-US" altLang="zh-CN" sz="1600" dirty="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(Hz)</a:t>
                      </a:r>
                      <a:endParaRPr lang="zh-CN" altLang="en-US" sz="1600" dirty="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pPr>
                      <a:r>
                        <a:rPr lang="zh-CN" altLang="en-US" sz="1600" dirty="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平均流强 </a:t>
                      </a:r>
                      <a:br>
                        <a:rPr lang="zh-CN" altLang="en-US" sz="1600" dirty="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br>
                      <a:r>
                        <a:rPr lang="en-US" altLang="zh-CN" sz="1600" dirty="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a:t>
                      </a:r>
                      <a:r>
                        <a:rPr lang="el-GR" sz="1600" dirty="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μ</a:t>
                      </a:r>
                      <a:r>
                        <a:rPr lang="en-US" sz="1600" dirty="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A)</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pPr>
                      <a:r>
                        <a:rPr lang="zh-CN" altLang="en-US" sz="1600" b="1" dirty="0">
                          <a:solidFill>
                            <a:srgbClr val="FF0000"/>
                          </a:solidFill>
                          <a:effectLst/>
                          <a:latin typeface="Times New Roman" panose="02020603050405020304" pitchFamily="18" charset="0"/>
                          <a:ea typeface="楷体" panose="02010609060101010101" pitchFamily="49" charset="-122"/>
                          <a:cs typeface="Times New Roman" panose="02020603050405020304" pitchFamily="18" charset="0"/>
                        </a:rPr>
                        <a:t>束流能量 </a:t>
                      </a:r>
                      <a:br>
                        <a:rPr lang="zh-CN" altLang="en-US" sz="1600" b="1" dirty="0">
                          <a:solidFill>
                            <a:srgbClr val="FF0000"/>
                          </a:solidFill>
                          <a:effectLst/>
                          <a:latin typeface="Times New Roman" panose="02020603050405020304" pitchFamily="18" charset="0"/>
                          <a:ea typeface="楷体" panose="02010609060101010101" pitchFamily="49" charset="-122"/>
                          <a:cs typeface="Times New Roman" panose="02020603050405020304" pitchFamily="18" charset="0"/>
                        </a:rPr>
                      </a:br>
                      <a:r>
                        <a:rPr lang="en-US" altLang="zh-CN" sz="1600" b="1" dirty="0">
                          <a:solidFill>
                            <a:srgbClr val="FF0000"/>
                          </a:solidFill>
                          <a:effectLst/>
                          <a:latin typeface="Times New Roman" panose="02020603050405020304" pitchFamily="18" charset="0"/>
                          <a:ea typeface="楷体" panose="02010609060101010101" pitchFamily="49" charset="-122"/>
                          <a:cs typeface="Times New Roman" panose="02020603050405020304" pitchFamily="18" charset="0"/>
                        </a:rPr>
                        <a:t>(</a:t>
                      </a:r>
                      <a:r>
                        <a:rPr lang="en-US" sz="1600" b="1" dirty="0" err="1">
                          <a:solidFill>
                            <a:srgbClr val="FF0000"/>
                          </a:solidFill>
                          <a:effectLst/>
                          <a:latin typeface="Times New Roman" panose="02020603050405020304" pitchFamily="18" charset="0"/>
                          <a:ea typeface="楷体" panose="02010609060101010101" pitchFamily="49" charset="-122"/>
                          <a:cs typeface="Times New Roman" panose="02020603050405020304" pitchFamily="18" charset="0"/>
                        </a:rPr>
                        <a:t>GeV</a:t>
                      </a:r>
                      <a:r>
                        <a:rPr lang="en-US" sz="1600" b="1" dirty="0">
                          <a:solidFill>
                            <a:srgbClr val="FF0000"/>
                          </a:solidFill>
                          <a:effectLst/>
                          <a:latin typeface="Times New Roman" panose="02020603050405020304" pitchFamily="18" charset="0"/>
                          <a:ea typeface="楷体" panose="02010609060101010101" pitchFamily="49" charset="-122"/>
                          <a:cs typeface="Times New Roman" panose="02020603050405020304" pitchFamily="18" charset="0"/>
                        </a:rPr>
                        <a:t>)</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pPr>
                      <a:r>
                        <a:rPr lang="pt-BR" sz="1600" dirty="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最高中子效率 </a:t>
                      </a:r>
                      <a:br>
                        <a:rPr lang="pt-BR" sz="1600" dirty="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br>
                      <a:r>
                        <a:rPr lang="pt-BR" sz="1600" dirty="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(n/proton/sr)</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pPr>
                      <a:r>
                        <a:rPr lang="zh-CN" altLang="en-US" sz="1600" dirty="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谱仪数目</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81000">
                <a:tc>
                  <a:txBody>
                    <a:bodyPr/>
                    <a:lstStyle/>
                    <a:p>
                      <a:pPr algn="ctr">
                        <a:lnSpc>
                          <a:spcPct val="150000"/>
                        </a:lnSpc>
                      </a:pPr>
                      <a:r>
                        <a:rPr lang="en-US" altLang="zh-CN" sz="160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100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pPr>
                      <a:r>
                        <a:rPr lang="en-US" altLang="zh-CN" sz="160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25</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pPr>
                      <a:r>
                        <a:rPr lang="en-US" altLang="zh-CN" sz="160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63</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pPr>
                      <a:r>
                        <a:rPr lang="en-US" altLang="zh-CN" sz="1600" b="1" dirty="0">
                          <a:solidFill>
                            <a:srgbClr val="FF0000"/>
                          </a:solidFill>
                          <a:effectLst/>
                          <a:latin typeface="Times New Roman" panose="02020603050405020304" pitchFamily="18" charset="0"/>
                          <a:ea typeface="楷体" panose="02010609060101010101" pitchFamily="49" charset="-122"/>
                          <a:cs typeface="Times New Roman" panose="02020603050405020304" pitchFamily="18" charset="0"/>
                        </a:rPr>
                        <a:t>1.6</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pPr>
                      <a:r>
                        <a:rPr lang="en-US" altLang="zh-CN" sz="160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5×10</a:t>
                      </a:r>
                      <a:r>
                        <a:rPr lang="en-US" altLang="zh-CN" sz="1600" baseline="3000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-3</a:t>
                      </a:r>
                      <a:endParaRPr lang="zh-CN" altLang="en-US" sz="160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pPr>
                      <a:r>
                        <a:rPr lang="en-US" altLang="zh-CN" sz="1600" dirty="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3</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16" name="矩形 15">
            <a:extLst>
              <a:ext uri="{FF2B5EF4-FFF2-40B4-BE49-F238E27FC236}">
                <a16:creationId xmlns:a16="http://schemas.microsoft.com/office/drawing/2014/main" id="{7FB2BE36-8953-4BDE-BBB3-9918858DAD74}"/>
              </a:ext>
            </a:extLst>
          </p:cNvPr>
          <p:cNvSpPr/>
          <p:nvPr/>
        </p:nvSpPr>
        <p:spPr>
          <a:xfrm>
            <a:off x="5851613" y="1918284"/>
            <a:ext cx="5727031" cy="400110"/>
          </a:xfrm>
          <a:prstGeom prst="rect">
            <a:avLst/>
          </a:prstGeom>
          <a:solidFill>
            <a:srgbClr val="FFFF00"/>
          </a:solidFill>
          <a:ln>
            <a:solidFill>
              <a:schemeClr val="bg1">
                <a:lumMod val="75000"/>
              </a:schemeClr>
            </a:solidFill>
          </a:ln>
        </p:spPr>
        <p:txBody>
          <a:bodyPr wrap="square">
            <a:spAutoFit/>
          </a:bodyPr>
          <a:lstStyle/>
          <a:p>
            <a:pPr algn="ctr"/>
            <a:r>
              <a:rPr lang="en-US" altLang="zh-CN" sz="2000" dirty="0"/>
              <a:t>CSNS</a:t>
            </a:r>
            <a:r>
              <a:rPr lang="zh-CN" altLang="en-US" sz="2000" dirty="0"/>
              <a:t>设计有效脉冲中子注量率：</a:t>
            </a:r>
            <a:r>
              <a:rPr lang="en-US" altLang="zh-CN" sz="2000" b="1" dirty="0">
                <a:solidFill>
                  <a:srgbClr val="FF0000"/>
                </a:solidFill>
              </a:rPr>
              <a:t>2.0×10</a:t>
            </a:r>
            <a:r>
              <a:rPr lang="en-US" altLang="zh-CN" sz="2000" b="1" baseline="30000" dirty="0">
                <a:solidFill>
                  <a:srgbClr val="FF0000"/>
                </a:solidFill>
              </a:rPr>
              <a:t>16</a:t>
            </a:r>
            <a:r>
              <a:rPr lang="en-US" altLang="zh-CN" sz="2000" b="1" dirty="0">
                <a:solidFill>
                  <a:srgbClr val="FF0000"/>
                </a:solidFill>
              </a:rPr>
              <a:t>/cm</a:t>
            </a:r>
            <a:r>
              <a:rPr lang="en-US" altLang="zh-CN" sz="2000" b="1" baseline="30000" dirty="0">
                <a:solidFill>
                  <a:srgbClr val="FF0000"/>
                </a:solidFill>
              </a:rPr>
              <a:t>2</a:t>
            </a:r>
            <a:r>
              <a:rPr lang="en-US" altLang="zh-CN" sz="2000" b="1" dirty="0">
                <a:solidFill>
                  <a:srgbClr val="FF0000"/>
                </a:solidFill>
              </a:rPr>
              <a:t>/s</a:t>
            </a:r>
            <a:endParaRPr lang="zh-CN" altLang="en-US" sz="2000" b="1" dirty="0">
              <a:solidFill>
                <a:srgbClr val="FF0000"/>
              </a:solidFill>
            </a:endParaRPr>
          </a:p>
        </p:txBody>
      </p:sp>
      <p:pic>
        <p:nvPicPr>
          <p:cNvPr id="17" name="图片 16">
            <a:extLst>
              <a:ext uri="{FF2B5EF4-FFF2-40B4-BE49-F238E27FC236}">
                <a16:creationId xmlns:a16="http://schemas.microsoft.com/office/drawing/2014/main" id="{43630952-C00B-4713-8D43-AFFB40BF6EE5}"/>
              </a:ext>
            </a:extLst>
          </p:cNvPr>
          <p:cNvPicPr>
            <a:picLocks noChangeAspect="1"/>
          </p:cNvPicPr>
          <p:nvPr/>
        </p:nvPicPr>
        <p:blipFill>
          <a:blip r:embed="rId4"/>
          <a:stretch>
            <a:fillRect/>
          </a:stretch>
        </p:blipFill>
        <p:spPr>
          <a:xfrm>
            <a:off x="8404179" y="3582309"/>
            <a:ext cx="3783197" cy="3163948"/>
          </a:xfrm>
          <a:prstGeom prst="rect">
            <a:avLst/>
          </a:prstGeom>
        </p:spPr>
      </p:pic>
      <p:pic>
        <p:nvPicPr>
          <p:cNvPr id="18" name="图片 17">
            <a:extLst>
              <a:ext uri="{FF2B5EF4-FFF2-40B4-BE49-F238E27FC236}">
                <a16:creationId xmlns:a16="http://schemas.microsoft.com/office/drawing/2014/main" id="{59512754-0020-412A-B7AF-8FB37EDD8164}"/>
              </a:ext>
            </a:extLst>
          </p:cNvPr>
          <p:cNvPicPr>
            <a:picLocks noChangeAspect="1"/>
          </p:cNvPicPr>
          <p:nvPr/>
        </p:nvPicPr>
        <p:blipFill>
          <a:blip r:embed="rId5"/>
          <a:stretch>
            <a:fillRect/>
          </a:stretch>
        </p:blipFill>
        <p:spPr>
          <a:xfrm>
            <a:off x="0" y="3674924"/>
            <a:ext cx="4196183" cy="2558899"/>
          </a:xfrm>
          <a:prstGeom prst="rect">
            <a:avLst/>
          </a:prstGeom>
        </p:spPr>
      </p:pic>
      <p:graphicFrame>
        <p:nvGraphicFramePr>
          <p:cNvPr id="20" name="对象 19">
            <a:extLst>
              <a:ext uri="{FF2B5EF4-FFF2-40B4-BE49-F238E27FC236}">
                <a16:creationId xmlns:a16="http://schemas.microsoft.com/office/drawing/2014/main" id="{D950F773-F913-4DC1-B602-C77643C5F2E4}"/>
              </a:ext>
            </a:extLst>
          </p:cNvPr>
          <p:cNvGraphicFramePr>
            <a:graphicFrameLocks noChangeAspect="1"/>
          </p:cNvGraphicFramePr>
          <p:nvPr>
            <p:extLst>
              <p:ext uri="{D42A27DB-BD31-4B8C-83A1-F6EECF244321}">
                <p14:modId xmlns:p14="http://schemas.microsoft.com/office/powerpoint/2010/main" val="3122640445"/>
              </p:ext>
            </p:extLst>
          </p:nvPr>
        </p:nvGraphicFramePr>
        <p:xfrm>
          <a:off x="6061871" y="2593165"/>
          <a:ext cx="5490452" cy="533745"/>
        </p:xfrm>
        <a:graphic>
          <a:graphicData uri="http://schemas.openxmlformats.org/presentationml/2006/ole">
            <mc:AlternateContent xmlns:mc="http://schemas.openxmlformats.org/markup-compatibility/2006">
              <mc:Choice xmlns:v="urn:schemas-microsoft-com:vml" Requires="v">
                <p:oleObj spid="_x0000_s455754" name="Equation" r:id="rId6" imgW="2349360" imgH="228600" progId="Equation.DSMT4">
                  <p:embed/>
                </p:oleObj>
              </mc:Choice>
              <mc:Fallback>
                <p:oleObj name="Equation" r:id="rId6" imgW="2349360" imgH="228600" progId="Equation.DSMT4">
                  <p:embed/>
                  <p:pic>
                    <p:nvPicPr>
                      <p:cNvPr id="26" name="对象 25"/>
                      <p:cNvPicPr>
                        <a:picLocks noChangeAspect="1" noChangeArrowheads="1"/>
                      </p:cNvPicPr>
                      <p:nvPr/>
                    </p:nvPicPr>
                    <p:blipFill>
                      <a:blip r:embed="rId7"/>
                      <a:srcRect/>
                      <a:stretch>
                        <a:fillRect/>
                      </a:stretch>
                    </p:blipFill>
                    <p:spPr bwMode="auto">
                      <a:xfrm>
                        <a:off x="6061871" y="2593165"/>
                        <a:ext cx="5490452" cy="533745"/>
                      </a:xfrm>
                      <a:prstGeom prst="rect">
                        <a:avLst/>
                      </a:prstGeom>
                      <a:solidFill>
                        <a:srgbClr val="FFFF00"/>
                      </a:solidFill>
                      <a:ln>
                        <a:solidFill>
                          <a:schemeClr val="accent1"/>
                        </a:solidFill>
                      </a:ln>
                    </p:spPr>
                  </p:pic>
                </p:oleObj>
              </mc:Fallback>
            </mc:AlternateContent>
          </a:graphicData>
        </a:graphic>
      </p:graphicFrame>
      <p:pic>
        <p:nvPicPr>
          <p:cNvPr id="21" name="图片 20">
            <a:extLst>
              <a:ext uri="{FF2B5EF4-FFF2-40B4-BE49-F238E27FC236}">
                <a16:creationId xmlns:a16="http://schemas.microsoft.com/office/drawing/2014/main" id="{6C52BCE7-D2E6-40E9-9140-EFFE82373684}"/>
              </a:ext>
            </a:extLst>
          </p:cNvPr>
          <p:cNvPicPr>
            <a:picLocks noChangeAspect="1"/>
          </p:cNvPicPr>
          <p:nvPr/>
        </p:nvPicPr>
        <p:blipFill>
          <a:blip r:embed="rId8"/>
          <a:stretch>
            <a:fillRect/>
          </a:stretch>
        </p:blipFill>
        <p:spPr>
          <a:xfrm>
            <a:off x="3982445" y="3706474"/>
            <a:ext cx="4593553" cy="2607750"/>
          </a:xfrm>
          <a:prstGeom prst="rect">
            <a:avLst/>
          </a:prstGeom>
        </p:spPr>
      </p:pic>
      <p:sp>
        <p:nvSpPr>
          <p:cNvPr id="22" name="文本框 21">
            <a:extLst>
              <a:ext uri="{FF2B5EF4-FFF2-40B4-BE49-F238E27FC236}">
                <a16:creationId xmlns:a16="http://schemas.microsoft.com/office/drawing/2014/main" id="{00E4EE8C-8861-47B3-B821-395A494EE479}"/>
              </a:ext>
            </a:extLst>
          </p:cNvPr>
          <p:cNvSpPr txBox="1"/>
          <p:nvPr/>
        </p:nvSpPr>
        <p:spPr>
          <a:xfrm>
            <a:off x="10488488" y="3599851"/>
            <a:ext cx="1481496" cy="369332"/>
          </a:xfrm>
          <a:prstGeom prst="rect">
            <a:avLst/>
          </a:prstGeom>
          <a:noFill/>
        </p:spPr>
        <p:txBody>
          <a:bodyPr wrap="none" rtlCol="0">
            <a:spAutoFit/>
          </a:bodyPr>
          <a:lstStyle/>
          <a:p>
            <a:r>
              <a:rPr lang="zh-CN" altLang="en-US" dirty="0"/>
              <a:t>厚度</a:t>
            </a:r>
            <a:r>
              <a:rPr lang="en-US" altLang="zh-CN" dirty="0"/>
              <a:t>&gt;570mm</a:t>
            </a:r>
            <a:endParaRPr lang="zh-CN" altLang="en-US" dirty="0"/>
          </a:p>
        </p:txBody>
      </p:sp>
    </p:spTree>
    <p:extLst>
      <p:ext uri="{BB962C8B-B14F-4D97-AF65-F5344CB8AC3E}">
        <p14:creationId xmlns:p14="http://schemas.microsoft.com/office/powerpoint/2010/main" val="1271534127"/>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6D3457FC-C129-4ADC-BFF7-D471A09643CB}"/>
              </a:ext>
            </a:extLst>
          </p:cNvPr>
          <p:cNvSpPr>
            <a:spLocks noGrp="1"/>
          </p:cNvSpPr>
          <p:nvPr>
            <p:ph idx="13"/>
          </p:nvPr>
        </p:nvSpPr>
        <p:spPr>
          <a:xfrm>
            <a:off x="1" y="1"/>
            <a:ext cx="2540482" cy="284671"/>
          </a:xfrm>
          <a:solidFill>
            <a:schemeClr val="bg1">
              <a:lumMod val="95000"/>
            </a:schemeClr>
          </a:solidFill>
        </p:spPr>
        <p:txBody>
          <a:bodyPr>
            <a:normAutofit fontScale="92500" lnSpcReduction="10000"/>
          </a:bodyPr>
          <a:lstStyle/>
          <a:p>
            <a:r>
              <a:rPr lang="zh-CN" altLang="en-US" dirty="0"/>
              <a:t>第十三章 中子及中子的探测</a:t>
            </a:r>
          </a:p>
        </p:txBody>
      </p:sp>
      <p:sp>
        <p:nvSpPr>
          <p:cNvPr id="4" name="内容占位符 3">
            <a:extLst>
              <a:ext uri="{FF2B5EF4-FFF2-40B4-BE49-F238E27FC236}">
                <a16:creationId xmlns:a16="http://schemas.microsoft.com/office/drawing/2014/main" id="{DC5E45C6-3C27-4CD6-87A4-686E0452789C}"/>
              </a:ext>
            </a:extLst>
          </p:cNvPr>
          <p:cNvSpPr>
            <a:spLocks noGrp="1"/>
          </p:cNvSpPr>
          <p:nvPr>
            <p:ph idx="15"/>
          </p:nvPr>
        </p:nvSpPr>
        <p:spPr>
          <a:xfrm>
            <a:off x="5170096" y="1"/>
            <a:ext cx="4481421" cy="284671"/>
          </a:xfrm>
          <a:solidFill>
            <a:srgbClr val="3366FF"/>
          </a:solidFill>
        </p:spPr>
        <p:txBody>
          <a:bodyPr>
            <a:normAutofit fontScale="92500" lnSpcReduction="10000"/>
          </a:bodyPr>
          <a:lstStyle/>
          <a:p>
            <a:r>
              <a:rPr lang="zh-CN" altLang="en-US" dirty="0">
                <a:solidFill>
                  <a:srgbClr val="FFFF00"/>
                </a:solidFill>
              </a:rPr>
              <a:t>小结：单位功率下的中子产额</a:t>
            </a:r>
          </a:p>
        </p:txBody>
      </p:sp>
      <p:sp>
        <p:nvSpPr>
          <p:cNvPr id="19" name="内容占位符 18">
            <a:extLst>
              <a:ext uri="{FF2B5EF4-FFF2-40B4-BE49-F238E27FC236}">
                <a16:creationId xmlns:a16="http://schemas.microsoft.com/office/drawing/2014/main" id="{3DD6B0AC-1C2F-434F-874C-7924919B1171}"/>
              </a:ext>
            </a:extLst>
          </p:cNvPr>
          <p:cNvSpPr>
            <a:spLocks noGrp="1"/>
          </p:cNvSpPr>
          <p:nvPr>
            <p:ph idx="14"/>
          </p:nvPr>
        </p:nvSpPr>
        <p:spPr>
          <a:solidFill>
            <a:schemeClr val="accent6">
              <a:lumMod val="20000"/>
              <a:lumOff val="80000"/>
            </a:schemeClr>
          </a:solidFill>
        </p:spPr>
        <p:txBody>
          <a:bodyPr>
            <a:normAutofit fontScale="92500" lnSpcReduction="10000"/>
          </a:bodyPr>
          <a:lstStyle/>
          <a:p>
            <a:r>
              <a:rPr lang="en-US" altLang="zh-CN" dirty="0"/>
              <a:t>13.2 </a:t>
            </a:r>
            <a:r>
              <a:rPr lang="zh-CN" altLang="en-US" dirty="0"/>
              <a:t>中子源</a:t>
            </a:r>
          </a:p>
        </p:txBody>
      </p:sp>
      <p:pic>
        <p:nvPicPr>
          <p:cNvPr id="14" name="图片 13">
            <a:extLst>
              <a:ext uri="{FF2B5EF4-FFF2-40B4-BE49-F238E27FC236}">
                <a16:creationId xmlns:a16="http://schemas.microsoft.com/office/drawing/2014/main" id="{9401F523-BF1C-4FD7-AC53-37FA1260A1C5}"/>
              </a:ext>
            </a:extLst>
          </p:cNvPr>
          <p:cNvPicPr>
            <a:picLocks noChangeAspect="1"/>
          </p:cNvPicPr>
          <p:nvPr/>
        </p:nvPicPr>
        <p:blipFill>
          <a:blip r:embed="rId2"/>
          <a:stretch>
            <a:fillRect/>
          </a:stretch>
        </p:blipFill>
        <p:spPr>
          <a:xfrm>
            <a:off x="1415480" y="683493"/>
            <a:ext cx="9169080" cy="6048674"/>
          </a:xfrm>
          <a:prstGeom prst="rect">
            <a:avLst/>
          </a:prstGeom>
        </p:spPr>
      </p:pic>
      <p:sp>
        <p:nvSpPr>
          <p:cNvPr id="5" name="内容占位符 4">
            <a:extLst>
              <a:ext uri="{FF2B5EF4-FFF2-40B4-BE49-F238E27FC236}">
                <a16:creationId xmlns:a16="http://schemas.microsoft.com/office/drawing/2014/main" id="{23CA11C4-11E5-4513-AA70-0AE3DF08D912}"/>
              </a:ext>
            </a:extLst>
          </p:cNvPr>
          <p:cNvSpPr>
            <a:spLocks noGrp="1"/>
          </p:cNvSpPr>
          <p:nvPr>
            <p:ph idx="16"/>
          </p:nvPr>
        </p:nvSpPr>
        <p:spPr/>
        <p:txBody>
          <a:bodyPr>
            <a:normAutofit fontScale="92500" lnSpcReduction="10000"/>
          </a:bodyPr>
          <a:lstStyle/>
          <a:p>
            <a:endParaRPr lang="zh-CN" altLang="en-US"/>
          </a:p>
        </p:txBody>
      </p:sp>
    </p:spTree>
    <p:extLst>
      <p:ext uri="{BB962C8B-B14F-4D97-AF65-F5344CB8AC3E}">
        <p14:creationId xmlns:p14="http://schemas.microsoft.com/office/powerpoint/2010/main" val="2373029830"/>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6D3457FC-C129-4ADC-BFF7-D471A09643CB}"/>
              </a:ext>
            </a:extLst>
          </p:cNvPr>
          <p:cNvSpPr>
            <a:spLocks noGrp="1"/>
          </p:cNvSpPr>
          <p:nvPr>
            <p:ph idx="13"/>
          </p:nvPr>
        </p:nvSpPr>
        <p:spPr>
          <a:xfrm>
            <a:off x="1" y="1"/>
            <a:ext cx="2540482" cy="284671"/>
          </a:xfrm>
          <a:solidFill>
            <a:schemeClr val="bg1">
              <a:lumMod val="95000"/>
            </a:schemeClr>
          </a:solidFill>
        </p:spPr>
        <p:txBody>
          <a:bodyPr>
            <a:normAutofit fontScale="92500" lnSpcReduction="10000"/>
          </a:bodyPr>
          <a:lstStyle/>
          <a:p>
            <a:r>
              <a:rPr lang="zh-CN" altLang="en-US" dirty="0"/>
              <a:t>第十三章 中子及中子的探测</a:t>
            </a:r>
          </a:p>
        </p:txBody>
      </p:sp>
      <p:sp>
        <p:nvSpPr>
          <p:cNvPr id="4" name="内容占位符 3">
            <a:extLst>
              <a:ext uri="{FF2B5EF4-FFF2-40B4-BE49-F238E27FC236}">
                <a16:creationId xmlns:a16="http://schemas.microsoft.com/office/drawing/2014/main" id="{DC5E45C6-3C27-4CD6-87A4-686E0452789C}"/>
              </a:ext>
            </a:extLst>
          </p:cNvPr>
          <p:cNvSpPr>
            <a:spLocks noGrp="1"/>
          </p:cNvSpPr>
          <p:nvPr>
            <p:ph idx="15"/>
          </p:nvPr>
        </p:nvSpPr>
        <p:spPr/>
        <p:txBody>
          <a:bodyPr>
            <a:normAutofit fontScale="92500" lnSpcReduction="10000"/>
          </a:bodyPr>
          <a:lstStyle/>
          <a:p>
            <a:endParaRPr lang="zh-CN" altLang="en-US"/>
          </a:p>
        </p:txBody>
      </p:sp>
      <p:sp>
        <p:nvSpPr>
          <p:cNvPr id="5" name="内容占位符 4">
            <a:extLst>
              <a:ext uri="{FF2B5EF4-FFF2-40B4-BE49-F238E27FC236}">
                <a16:creationId xmlns:a16="http://schemas.microsoft.com/office/drawing/2014/main" id="{76A525C7-698F-42F7-9977-03E53AEE0BC1}"/>
              </a:ext>
            </a:extLst>
          </p:cNvPr>
          <p:cNvSpPr>
            <a:spLocks noGrp="1"/>
          </p:cNvSpPr>
          <p:nvPr>
            <p:ph idx="16"/>
          </p:nvPr>
        </p:nvSpPr>
        <p:spPr/>
        <p:txBody>
          <a:bodyPr>
            <a:normAutofit fontScale="92500" lnSpcReduction="10000"/>
          </a:bodyPr>
          <a:lstStyle/>
          <a:p>
            <a:endParaRPr lang="zh-CN" altLang="en-US"/>
          </a:p>
        </p:txBody>
      </p:sp>
      <p:sp>
        <p:nvSpPr>
          <p:cNvPr id="19" name="内容占位符 18">
            <a:extLst>
              <a:ext uri="{FF2B5EF4-FFF2-40B4-BE49-F238E27FC236}">
                <a16:creationId xmlns:a16="http://schemas.microsoft.com/office/drawing/2014/main" id="{3DD6B0AC-1C2F-434F-874C-7924919B1171}"/>
              </a:ext>
            </a:extLst>
          </p:cNvPr>
          <p:cNvSpPr>
            <a:spLocks noGrp="1"/>
          </p:cNvSpPr>
          <p:nvPr>
            <p:ph idx="14"/>
          </p:nvPr>
        </p:nvSpPr>
        <p:spPr>
          <a:solidFill>
            <a:srgbClr val="FFFF00"/>
          </a:solidFill>
        </p:spPr>
        <p:txBody>
          <a:bodyPr>
            <a:normAutofit fontScale="92500" lnSpcReduction="10000"/>
          </a:bodyPr>
          <a:lstStyle/>
          <a:p>
            <a:r>
              <a:rPr lang="en-US" altLang="zh-CN" dirty="0"/>
              <a:t>13.3 </a:t>
            </a:r>
            <a:r>
              <a:rPr lang="zh-CN" altLang="en-US" dirty="0"/>
              <a:t>中子与物质的相互作用</a:t>
            </a:r>
          </a:p>
        </p:txBody>
      </p:sp>
      <p:sp>
        <p:nvSpPr>
          <p:cNvPr id="9" name="Rectangle 12">
            <a:extLst>
              <a:ext uri="{FF2B5EF4-FFF2-40B4-BE49-F238E27FC236}">
                <a16:creationId xmlns:a16="http://schemas.microsoft.com/office/drawing/2014/main" id="{CD1BECF3-E69C-4A70-931D-04AA79C1FA31}"/>
              </a:ext>
            </a:extLst>
          </p:cNvPr>
          <p:cNvSpPr txBox="1">
            <a:spLocks noChangeArrowheads="1"/>
          </p:cNvSpPr>
          <p:nvPr/>
        </p:nvSpPr>
        <p:spPr bwMode="auto">
          <a:xfrm>
            <a:off x="2927648" y="1340768"/>
            <a:ext cx="5799832" cy="3816350"/>
          </a:xfrm>
          <a:prstGeom prst="rect">
            <a:avLst/>
          </a:prstGeom>
          <a:noFill/>
          <a:ln w="38100" cap="flat" cmpd="dbl" algn="ctr">
            <a:solidFill>
              <a:srgbClr val="66FF33"/>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10000"/>
              </a:lnSpc>
              <a:spcBef>
                <a:spcPct val="20000"/>
              </a:spcBef>
              <a:spcAft>
                <a:spcPct val="0"/>
              </a:spcAft>
              <a:buClrTx/>
              <a:buSzTx/>
              <a:buFontTx/>
              <a:buNone/>
              <a:tabLst/>
              <a:defRPr/>
            </a:pPr>
            <a:r>
              <a:rPr kumimoji="0" lang="en-US" altLang="zh-CN" sz="3200" b="1" i="0" u="none" strike="noStrike" kern="0" cap="none" spc="0" normalizeH="0" baseline="0" noProof="0" dirty="0">
                <a:ln>
                  <a:noFill/>
                </a:ln>
                <a:solidFill>
                  <a:srgbClr val="808080"/>
                </a:solidFill>
                <a:effectLst/>
                <a:uLnTx/>
                <a:uFillTx/>
                <a:latin typeface="黑体" panose="02010609060101010101" pitchFamily="49" charset="-122"/>
                <a:ea typeface="黑体" panose="02010609060101010101" pitchFamily="49" charset="-122"/>
              </a:rPr>
              <a:t>§13.1 </a:t>
            </a:r>
            <a:r>
              <a:rPr kumimoji="0" lang="zh-CN" altLang="en-US" sz="3200" b="1" i="0" u="none" strike="noStrike" kern="0" cap="none" spc="0" normalizeH="0" baseline="0" noProof="0" dirty="0">
                <a:ln>
                  <a:noFill/>
                </a:ln>
                <a:solidFill>
                  <a:srgbClr val="808080"/>
                </a:solidFill>
                <a:effectLst/>
                <a:uLnTx/>
                <a:uFillTx/>
                <a:latin typeface="黑体" panose="02010609060101010101" pitchFamily="49" charset="-122"/>
                <a:ea typeface="黑体" panose="02010609060101010101" pitchFamily="49" charset="-122"/>
              </a:rPr>
              <a:t>中子的基本知识</a:t>
            </a:r>
          </a:p>
          <a:p>
            <a:pPr marL="342900" marR="0" lvl="0" indent="-342900" algn="l" defTabSz="914400" rtl="0" eaLnBrk="1" fontAlgn="base" latinLnBrk="0" hangingPunct="1">
              <a:lnSpc>
                <a:spcPct val="110000"/>
              </a:lnSpc>
              <a:spcBef>
                <a:spcPct val="20000"/>
              </a:spcBef>
              <a:spcAft>
                <a:spcPct val="0"/>
              </a:spcAft>
              <a:buClrTx/>
              <a:buSzTx/>
              <a:buFontTx/>
              <a:buNone/>
              <a:tabLst/>
              <a:defRPr/>
            </a:pPr>
            <a:r>
              <a:rPr kumimoji="0" lang="en-US" altLang="zh-CN" sz="3200" b="1" i="0" u="none" strike="noStrike" kern="0" cap="none" spc="0" normalizeH="0" baseline="0" noProof="0" dirty="0">
                <a:ln>
                  <a:noFill/>
                </a:ln>
                <a:solidFill>
                  <a:srgbClr val="0000FF"/>
                </a:solidFill>
                <a:effectLst>
                  <a:outerShdw blurRad="38100" dist="38100" dir="2700000" algn="tl">
                    <a:srgbClr val="C0C0C0"/>
                  </a:outerShdw>
                </a:effectLst>
                <a:uLnTx/>
                <a:uFillTx/>
                <a:latin typeface="黑体" panose="02010609060101010101" pitchFamily="49" charset="-122"/>
                <a:ea typeface="黑体" panose="02010609060101010101" pitchFamily="49" charset="-122"/>
              </a:rPr>
              <a:t>§13.2 </a:t>
            </a:r>
            <a:r>
              <a:rPr kumimoji="0" lang="zh-CN" altLang="en-US" sz="3200" b="1" i="0" u="none" strike="noStrike" kern="0" cap="none" spc="0" normalizeH="0" baseline="0" noProof="0" dirty="0">
                <a:ln>
                  <a:noFill/>
                </a:ln>
                <a:solidFill>
                  <a:srgbClr val="0000FF"/>
                </a:solidFill>
                <a:effectLst>
                  <a:outerShdw blurRad="38100" dist="38100" dir="2700000" algn="tl">
                    <a:srgbClr val="C0C0C0"/>
                  </a:outerShdw>
                </a:effectLst>
                <a:uLnTx/>
                <a:uFillTx/>
                <a:latin typeface="黑体" panose="02010609060101010101" pitchFamily="49" charset="-122"/>
                <a:ea typeface="黑体" panose="02010609060101010101" pitchFamily="49" charset="-122"/>
              </a:rPr>
              <a:t>中子源</a:t>
            </a:r>
          </a:p>
          <a:p>
            <a:pPr marL="342900" marR="0" lvl="0" indent="-342900" algn="l" defTabSz="914400" rtl="0" eaLnBrk="1" fontAlgn="base" latinLnBrk="0" hangingPunct="1">
              <a:lnSpc>
                <a:spcPct val="110000"/>
              </a:lnSpc>
              <a:spcBef>
                <a:spcPct val="20000"/>
              </a:spcBef>
              <a:spcAft>
                <a:spcPct val="0"/>
              </a:spcAft>
              <a:buClrTx/>
              <a:buSzTx/>
              <a:buFontTx/>
              <a:buNone/>
              <a:tabLst/>
              <a:defRPr/>
            </a:pPr>
            <a:r>
              <a:rPr kumimoji="0" lang="en-US" altLang="zh-CN" sz="3200" b="1" i="0" u="none" strike="noStrike" kern="0" cap="none" spc="0" normalizeH="0" baseline="0" noProof="0" dirty="0">
                <a:ln>
                  <a:noFill/>
                </a:ln>
                <a:solidFill>
                  <a:srgbClr val="FF0000"/>
                </a:solidFill>
                <a:effectLst>
                  <a:outerShdw blurRad="38100" dist="38100" dir="2700000" algn="tl">
                    <a:srgbClr val="C0C0C0"/>
                  </a:outerShdw>
                </a:effectLst>
                <a:uLnTx/>
                <a:uFillTx/>
                <a:latin typeface="黑体" panose="02010609060101010101" pitchFamily="49" charset="-122"/>
                <a:ea typeface="黑体" panose="02010609060101010101" pitchFamily="49" charset="-122"/>
              </a:rPr>
              <a:t>§13.3 </a:t>
            </a:r>
            <a:r>
              <a:rPr kumimoji="0" lang="zh-CN" altLang="en-US" sz="3200" b="1" i="0" u="none" strike="noStrike" kern="0" cap="none" spc="0" normalizeH="0" baseline="0" noProof="0" dirty="0">
                <a:ln>
                  <a:noFill/>
                </a:ln>
                <a:solidFill>
                  <a:srgbClr val="FF0000"/>
                </a:solidFill>
                <a:effectLst>
                  <a:outerShdw blurRad="38100" dist="38100" dir="2700000" algn="tl">
                    <a:srgbClr val="C0C0C0"/>
                  </a:outerShdw>
                </a:effectLst>
                <a:uLnTx/>
                <a:uFillTx/>
                <a:latin typeface="黑体" panose="02010609060101010101" pitchFamily="49" charset="-122"/>
                <a:ea typeface="黑体" panose="02010609060101010101" pitchFamily="49" charset="-122"/>
              </a:rPr>
              <a:t>中子与物质的相互作用</a:t>
            </a:r>
          </a:p>
          <a:p>
            <a:pPr marL="342900" marR="0" lvl="0" indent="-342900" algn="l" defTabSz="914400" rtl="0" eaLnBrk="1" fontAlgn="base" latinLnBrk="0" hangingPunct="1">
              <a:lnSpc>
                <a:spcPct val="110000"/>
              </a:lnSpc>
              <a:spcBef>
                <a:spcPct val="20000"/>
              </a:spcBef>
              <a:spcAft>
                <a:spcPct val="0"/>
              </a:spcAft>
              <a:buClrTx/>
              <a:buSzTx/>
              <a:buFontTx/>
              <a:buNone/>
              <a:tabLst/>
              <a:defRPr/>
            </a:pPr>
            <a:r>
              <a:rPr kumimoji="0" lang="en-US" altLang="zh-CN" sz="3200" b="1" i="0" u="none" strike="noStrike" kern="0" cap="none" spc="0" normalizeH="0" baseline="0" noProof="0" dirty="0">
                <a:ln>
                  <a:noFill/>
                </a:ln>
                <a:solidFill>
                  <a:srgbClr val="0000FF"/>
                </a:solidFill>
                <a:effectLst>
                  <a:outerShdw blurRad="38100" dist="38100" dir="2700000" algn="tl">
                    <a:srgbClr val="C0C0C0"/>
                  </a:outerShdw>
                </a:effectLst>
                <a:uLnTx/>
                <a:uFillTx/>
                <a:latin typeface="黑体" panose="02010609060101010101" pitchFamily="49" charset="-122"/>
                <a:ea typeface="黑体" panose="02010609060101010101" pitchFamily="49" charset="-122"/>
              </a:rPr>
              <a:t>§13.4 </a:t>
            </a:r>
            <a:r>
              <a:rPr kumimoji="0" lang="zh-CN" altLang="en-US" sz="3200" b="1" i="0" u="none" strike="noStrike" kern="0" cap="none" spc="0" normalizeH="0" baseline="0" noProof="0" dirty="0">
                <a:ln>
                  <a:noFill/>
                </a:ln>
                <a:solidFill>
                  <a:srgbClr val="0000FF"/>
                </a:solidFill>
                <a:effectLst>
                  <a:outerShdw blurRad="38100" dist="38100" dir="2700000" algn="tl">
                    <a:srgbClr val="C0C0C0"/>
                  </a:outerShdw>
                </a:effectLst>
                <a:uLnTx/>
                <a:uFillTx/>
                <a:latin typeface="黑体" panose="02010609060101010101" pitchFamily="49" charset="-122"/>
                <a:ea typeface="黑体" panose="02010609060101010101" pitchFamily="49" charset="-122"/>
              </a:rPr>
              <a:t>中子的探测</a:t>
            </a:r>
          </a:p>
          <a:p>
            <a:pPr marL="342900" marR="0" lvl="0" indent="-342900" algn="l" defTabSz="914400" rtl="0" eaLnBrk="1" fontAlgn="base" latinLnBrk="0" hangingPunct="1">
              <a:lnSpc>
                <a:spcPct val="110000"/>
              </a:lnSpc>
              <a:spcBef>
                <a:spcPct val="20000"/>
              </a:spcBef>
              <a:spcAft>
                <a:spcPct val="0"/>
              </a:spcAft>
              <a:buClrTx/>
              <a:buSzTx/>
              <a:buFontTx/>
              <a:buNone/>
              <a:tabLst/>
              <a:defRPr/>
            </a:pPr>
            <a:r>
              <a:rPr kumimoji="0" lang="en-US" altLang="zh-CN" sz="3200" b="1" i="0" u="none" strike="noStrike" kern="0" cap="none" spc="0" normalizeH="0" baseline="0" noProof="0" dirty="0">
                <a:ln>
                  <a:noFill/>
                </a:ln>
                <a:solidFill>
                  <a:srgbClr val="808080"/>
                </a:solidFill>
                <a:effectLst/>
                <a:uLnTx/>
                <a:uFillTx/>
                <a:latin typeface="黑体" panose="02010609060101010101" pitchFamily="49" charset="-122"/>
                <a:ea typeface="黑体" panose="02010609060101010101" pitchFamily="49" charset="-122"/>
              </a:rPr>
              <a:t>§13.5 </a:t>
            </a:r>
            <a:r>
              <a:rPr kumimoji="0" lang="zh-CN" altLang="en-US" sz="3200" b="1" i="0" u="none" strike="noStrike" kern="0" cap="none" spc="0" normalizeH="0" baseline="0" noProof="0" dirty="0">
                <a:ln>
                  <a:noFill/>
                </a:ln>
                <a:solidFill>
                  <a:srgbClr val="808080"/>
                </a:solidFill>
                <a:effectLst/>
                <a:uLnTx/>
                <a:uFillTx/>
                <a:latin typeface="黑体" panose="02010609060101010101" pitchFamily="49" charset="-122"/>
                <a:ea typeface="黑体" panose="02010609060101010101" pitchFamily="49" charset="-122"/>
              </a:rPr>
              <a:t>中子的应用</a:t>
            </a:r>
          </a:p>
          <a:p>
            <a:pPr marL="342900" marR="0" lvl="0" indent="-342900" algn="l" defTabSz="914400" rtl="0" eaLnBrk="1" fontAlgn="base" latinLnBrk="0" hangingPunct="1">
              <a:lnSpc>
                <a:spcPct val="110000"/>
              </a:lnSpc>
              <a:spcBef>
                <a:spcPct val="20000"/>
              </a:spcBef>
              <a:spcAft>
                <a:spcPct val="0"/>
              </a:spcAft>
              <a:buClrTx/>
              <a:buSzTx/>
              <a:buFontTx/>
              <a:buNone/>
              <a:tabLst/>
              <a:defRPr/>
            </a:pPr>
            <a:r>
              <a:rPr kumimoji="0" lang="en-US" altLang="zh-CN" sz="3200" b="1" i="0" u="none" strike="noStrike" kern="0" cap="none" spc="0" normalizeH="0" baseline="0" noProof="0" dirty="0">
                <a:ln>
                  <a:noFill/>
                </a:ln>
                <a:solidFill>
                  <a:srgbClr val="808080"/>
                </a:solidFill>
                <a:effectLst/>
                <a:uLnTx/>
                <a:uFillTx/>
                <a:latin typeface="黑体" panose="02010609060101010101" pitchFamily="49" charset="-122"/>
                <a:ea typeface="黑体" panose="02010609060101010101" pitchFamily="49" charset="-122"/>
              </a:rPr>
              <a:t>§13.6 </a:t>
            </a:r>
            <a:r>
              <a:rPr kumimoji="0" lang="zh-CN" altLang="en-US" sz="3200" b="1" i="0" u="none" strike="noStrike" kern="0" cap="none" spc="0" normalizeH="0" baseline="0" noProof="0" dirty="0">
                <a:ln>
                  <a:noFill/>
                </a:ln>
                <a:solidFill>
                  <a:srgbClr val="808080"/>
                </a:solidFill>
                <a:effectLst/>
                <a:uLnTx/>
                <a:uFillTx/>
                <a:latin typeface="黑体" panose="02010609060101010101" pitchFamily="49" charset="-122"/>
                <a:ea typeface="黑体" panose="02010609060101010101" pitchFamily="49" charset="-122"/>
              </a:rPr>
              <a:t>中子的防护</a:t>
            </a:r>
          </a:p>
        </p:txBody>
      </p:sp>
      <p:sp>
        <p:nvSpPr>
          <p:cNvPr id="10" name="Text Box 13">
            <a:extLst>
              <a:ext uri="{FF2B5EF4-FFF2-40B4-BE49-F238E27FC236}">
                <a16:creationId xmlns:a16="http://schemas.microsoft.com/office/drawing/2014/main" id="{0AFC5022-F8F2-4B77-A93A-4420630B62C7}"/>
              </a:ext>
            </a:extLst>
          </p:cNvPr>
          <p:cNvSpPr txBox="1">
            <a:spLocks noChangeArrowheads="1"/>
          </p:cNvSpPr>
          <p:nvPr/>
        </p:nvSpPr>
        <p:spPr bwMode="auto">
          <a:xfrm>
            <a:off x="2422823" y="2636168"/>
            <a:ext cx="504825"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50000"/>
              </a:spcBef>
              <a:spcAft>
                <a:spcPct val="0"/>
              </a:spcAft>
              <a:defRPr/>
            </a:pPr>
            <a:r>
              <a:rPr lang="en-US" altLang="zh-CN" sz="3200" b="1" dirty="0">
                <a:solidFill>
                  <a:srgbClr val="FF0000"/>
                </a:solidFill>
                <a:effectLst>
                  <a:outerShdw blurRad="38100" dist="38100" dir="2700000" algn="tl">
                    <a:srgbClr val="C0C0C0"/>
                  </a:outerShdw>
                </a:effectLst>
                <a:latin typeface="Arial" charset="0"/>
                <a:ea typeface="黑体" pitchFamily="49" charset="-122"/>
                <a:cs typeface="Arial" charset="0"/>
              </a:rPr>
              <a:t>√</a:t>
            </a:r>
          </a:p>
        </p:txBody>
      </p:sp>
    </p:spTree>
    <p:extLst>
      <p:ext uri="{BB962C8B-B14F-4D97-AF65-F5344CB8AC3E}">
        <p14:creationId xmlns:p14="http://schemas.microsoft.com/office/powerpoint/2010/main" val="533190845"/>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91F4F6D-94C8-442F-BB22-68C900A8EF7A}"/>
              </a:ext>
            </a:extLst>
          </p:cNvPr>
          <p:cNvSpPr>
            <a:spLocks noGrp="1"/>
          </p:cNvSpPr>
          <p:nvPr>
            <p:ph idx="13"/>
          </p:nvPr>
        </p:nvSpPr>
        <p:spPr>
          <a:solidFill>
            <a:schemeClr val="bg1">
              <a:lumMod val="95000"/>
            </a:schemeClr>
          </a:solidFill>
        </p:spPr>
        <p:txBody>
          <a:bodyPr>
            <a:normAutofit fontScale="92500" lnSpcReduction="10000"/>
          </a:bodyPr>
          <a:lstStyle/>
          <a:p>
            <a:r>
              <a:rPr lang="zh-CN" altLang="en-US" dirty="0"/>
              <a:t>第十二章 辐射测量方法</a:t>
            </a:r>
          </a:p>
        </p:txBody>
      </p:sp>
      <p:sp>
        <p:nvSpPr>
          <p:cNvPr id="3" name="内容占位符 2">
            <a:extLst>
              <a:ext uri="{FF2B5EF4-FFF2-40B4-BE49-F238E27FC236}">
                <a16:creationId xmlns:a16="http://schemas.microsoft.com/office/drawing/2014/main" id="{A75CAED3-680C-4758-9290-D7F83464047C}"/>
              </a:ext>
            </a:extLst>
          </p:cNvPr>
          <p:cNvSpPr>
            <a:spLocks noGrp="1"/>
          </p:cNvSpPr>
          <p:nvPr>
            <p:ph idx="14"/>
          </p:nvPr>
        </p:nvSpPr>
        <p:spPr>
          <a:solidFill>
            <a:schemeClr val="accent6">
              <a:lumMod val="20000"/>
              <a:lumOff val="80000"/>
            </a:schemeClr>
          </a:solidFill>
          <a:ln>
            <a:solidFill>
              <a:schemeClr val="bg1"/>
            </a:solidFill>
          </a:ln>
          <a:effectLst>
            <a:outerShdw blurRad="50800" dist="38100" dir="5400000" algn="t" rotWithShape="0">
              <a:prstClr val="black">
                <a:alpha val="40000"/>
              </a:prstClr>
            </a:outerShdw>
          </a:effectLst>
        </p:spPr>
        <p:txBody>
          <a:bodyPr vert="horz" lIns="91440" tIns="45720" rIns="91440" bIns="45720" rtlCol="0">
            <a:normAutofit fontScale="92500" lnSpcReduction="10000"/>
          </a:bodyPr>
          <a:lstStyle/>
          <a:p>
            <a:r>
              <a:rPr lang="en-US" altLang="zh-CN" dirty="0"/>
              <a:t>12.3 </a:t>
            </a:r>
            <a:r>
              <a:rPr lang="zh-CN" altLang="en-US" dirty="0"/>
              <a:t>能量测量</a:t>
            </a:r>
          </a:p>
        </p:txBody>
      </p:sp>
      <p:sp>
        <p:nvSpPr>
          <p:cNvPr id="4" name="内容占位符 3">
            <a:extLst>
              <a:ext uri="{FF2B5EF4-FFF2-40B4-BE49-F238E27FC236}">
                <a16:creationId xmlns:a16="http://schemas.microsoft.com/office/drawing/2014/main" id="{8CB15751-05D1-4CAC-9F8C-D89B3F972815}"/>
              </a:ext>
            </a:extLst>
          </p:cNvPr>
          <p:cNvSpPr>
            <a:spLocks noGrp="1"/>
          </p:cNvSpPr>
          <p:nvPr>
            <p:ph idx="15"/>
          </p:nvPr>
        </p:nvSpPr>
        <p:spPr>
          <a:xfrm>
            <a:off x="5170096" y="1"/>
            <a:ext cx="1887753" cy="284671"/>
          </a:xfrm>
          <a:solidFill>
            <a:schemeClr val="accent4">
              <a:lumMod val="20000"/>
              <a:lumOff val="80000"/>
            </a:schemeClr>
          </a:solidFill>
        </p:spPr>
        <p:txBody>
          <a:bodyPr>
            <a:normAutofit fontScale="92500" lnSpcReduction="10000"/>
          </a:bodyPr>
          <a:lstStyle/>
          <a:p>
            <a:r>
              <a:rPr lang="zh-CN" altLang="en-US" dirty="0"/>
              <a:t>一</a:t>
            </a:r>
            <a:r>
              <a:rPr lang="en-US" altLang="zh-CN" dirty="0"/>
              <a:t>. </a:t>
            </a:r>
            <a:r>
              <a:rPr lang="zh-CN" altLang="en-US" dirty="0"/>
              <a:t>能谱测量概述</a:t>
            </a:r>
          </a:p>
        </p:txBody>
      </p:sp>
      <p:sp>
        <p:nvSpPr>
          <p:cNvPr id="5" name="内容占位符 4">
            <a:extLst>
              <a:ext uri="{FF2B5EF4-FFF2-40B4-BE49-F238E27FC236}">
                <a16:creationId xmlns:a16="http://schemas.microsoft.com/office/drawing/2014/main" id="{11945179-D347-469A-BD26-573A3C1F72AD}"/>
              </a:ext>
            </a:extLst>
          </p:cNvPr>
          <p:cNvSpPr>
            <a:spLocks noGrp="1"/>
          </p:cNvSpPr>
          <p:nvPr>
            <p:ph idx="16"/>
          </p:nvPr>
        </p:nvSpPr>
        <p:spPr>
          <a:xfrm>
            <a:off x="7093792" y="1"/>
            <a:ext cx="2126408" cy="284671"/>
          </a:xfrm>
          <a:solidFill>
            <a:srgbClr val="FFFF00"/>
          </a:solidFill>
        </p:spPr>
        <p:txBody>
          <a:bodyPr>
            <a:normAutofit fontScale="92500" lnSpcReduction="10000"/>
          </a:bodyPr>
          <a:lstStyle/>
          <a:p>
            <a:r>
              <a:rPr lang="zh-CN" altLang="en-US" dirty="0"/>
              <a:t>但能谱不是直接得到的</a:t>
            </a:r>
          </a:p>
        </p:txBody>
      </p:sp>
      <p:grpSp>
        <p:nvGrpSpPr>
          <p:cNvPr id="32" name="Group 29">
            <a:extLst>
              <a:ext uri="{FF2B5EF4-FFF2-40B4-BE49-F238E27FC236}">
                <a16:creationId xmlns:a16="http://schemas.microsoft.com/office/drawing/2014/main" id="{1A0EC666-92C0-48B6-9F26-8520EF43C0F2}"/>
              </a:ext>
            </a:extLst>
          </p:cNvPr>
          <p:cNvGrpSpPr>
            <a:grpSpLocks/>
          </p:cNvGrpSpPr>
          <p:nvPr/>
        </p:nvGrpSpPr>
        <p:grpSpPr bwMode="auto">
          <a:xfrm>
            <a:off x="758577" y="5317559"/>
            <a:ext cx="3684588" cy="528638"/>
            <a:chOff x="106" y="3149"/>
            <a:chExt cx="2321" cy="333"/>
          </a:xfrm>
        </p:grpSpPr>
        <p:sp>
          <p:nvSpPr>
            <p:cNvPr id="33" name="Text Box 30">
              <a:extLst>
                <a:ext uri="{FF2B5EF4-FFF2-40B4-BE49-F238E27FC236}">
                  <a16:creationId xmlns:a16="http://schemas.microsoft.com/office/drawing/2014/main" id="{F1B054CC-4C50-4A33-B5F7-55B05D77C970}"/>
                </a:ext>
              </a:extLst>
            </p:cNvPr>
            <p:cNvSpPr txBox="1">
              <a:spLocks noChangeArrowheads="1"/>
            </p:cNvSpPr>
            <p:nvPr/>
          </p:nvSpPr>
          <p:spPr bwMode="auto">
            <a:xfrm>
              <a:off x="106" y="3155"/>
              <a:ext cx="1179"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a:solidFill>
                    <a:schemeClr val="tx1"/>
                  </a:solidFill>
                  <a:latin typeface="Times New Roman" pitchFamily="18" charset="0"/>
                  <a:ea typeface="华文仿宋" pitchFamily="2" charset="-122"/>
                </a:defRPr>
              </a:lvl1pPr>
              <a:lvl2pPr marL="742950" indent="-285750" eaLnBrk="0" hangingPunct="0">
                <a:defRPr kumimoji="1">
                  <a:solidFill>
                    <a:schemeClr val="tx1"/>
                  </a:solidFill>
                  <a:latin typeface="Times New Roman" pitchFamily="18" charset="0"/>
                  <a:ea typeface="华文仿宋" pitchFamily="2" charset="-122"/>
                </a:defRPr>
              </a:lvl2pPr>
              <a:lvl3pPr marL="1143000" indent="-228600" eaLnBrk="0" hangingPunct="0">
                <a:defRPr kumimoji="1">
                  <a:solidFill>
                    <a:schemeClr val="tx1"/>
                  </a:solidFill>
                  <a:latin typeface="Times New Roman" pitchFamily="18" charset="0"/>
                  <a:ea typeface="华文仿宋" pitchFamily="2" charset="-122"/>
                </a:defRPr>
              </a:lvl3pPr>
              <a:lvl4pPr marL="1600200" indent="-228600" eaLnBrk="0" hangingPunct="0">
                <a:defRPr kumimoji="1">
                  <a:solidFill>
                    <a:schemeClr val="tx1"/>
                  </a:solidFill>
                  <a:latin typeface="Times New Roman" pitchFamily="18" charset="0"/>
                  <a:ea typeface="华文仿宋" pitchFamily="2" charset="-122"/>
                </a:defRPr>
              </a:lvl4pPr>
              <a:lvl5pPr marL="2057400" indent="-228600" eaLnBrk="0" hangingPunct="0">
                <a:defRPr kumimoji="1">
                  <a:solidFill>
                    <a:schemeClr val="tx1"/>
                  </a:solidFill>
                  <a:latin typeface="Times New Roman" pitchFamily="18" charset="0"/>
                  <a:ea typeface="华文仿宋" pitchFamily="2" charset="-122"/>
                </a:defRPr>
              </a:lvl5pPr>
              <a:lvl6pPr marL="2514600" indent="-228600" eaLnBrk="0" fontAlgn="base" hangingPunct="0">
                <a:spcBef>
                  <a:spcPct val="20000"/>
                </a:spcBef>
                <a:spcAft>
                  <a:spcPct val="0"/>
                </a:spcAft>
                <a:defRPr kumimoji="1">
                  <a:solidFill>
                    <a:schemeClr val="tx1"/>
                  </a:solidFill>
                  <a:latin typeface="Times New Roman" pitchFamily="18" charset="0"/>
                  <a:ea typeface="华文仿宋" pitchFamily="2" charset="-122"/>
                </a:defRPr>
              </a:lvl6pPr>
              <a:lvl7pPr marL="2971800" indent="-228600" eaLnBrk="0" fontAlgn="base" hangingPunct="0">
                <a:spcBef>
                  <a:spcPct val="20000"/>
                </a:spcBef>
                <a:spcAft>
                  <a:spcPct val="0"/>
                </a:spcAft>
                <a:defRPr kumimoji="1">
                  <a:solidFill>
                    <a:schemeClr val="tx1"/>
                  </a:solidFill>
                  <a:latin typeface="Times New Roman" pitchFamily="18" charset="0"/>
                  <a:ea typeface="华文仿宋" pitchFamily="2" charset="-122"/>
                </a:defRPr>
              </a:lvl7pPr>
              <a:lvl8pPr marL="3429000" indent="-228600" eaLnBrk="0" fontAlgn="base" hangingPunct="0">
                <a:spcBef>
                  <a:spcPct val="20000"/>
                </a:spcBef>
                <a:spcAft>
                  <a:spcPct val="0"/>
                </a:spcAft>
                <a:defRPr kumimoji="1">
                  <a:solidFill>
                    <a:schemeClr val="tx1"/>
                  </a:solidFill>
                  <a:latin typeface="Times New Roman" pitchFamily="18" charset="0"/>
                  <a:ea typeface="华文仿宋" pitchFamily="2" charset="-122"/>
                </a:defRPr>
              </a:lvl8pPr>
              <a:lvl9pPr marL="3886200" indent="-228600" eaLnBrk="0" fontAlgn="base" hangingPunct="0">
                <a:spcBef>
                  <a:spcPct val="20000"/>
                </a:spcBef>
                <a:spcAft>
                  <a:spcPct val="0"/>
                </a:spcAft>
                <a:defRPr kumimoji="1">
                  <a:solidFill>
                    <a:schemeClr val="tx1"/>
                  </a:solidFill>
                  <a:latin typeface="Times New Roman" pitchFamily="18" charset="0"/>
                  <a:ea typeface="华文仿宋" pitchFamily="2" charset="-122"/>
                </a:defRPr>
              </a:lvl9pPr>
            </a:lstStyle>
            <a:p>
              <a:pPr eaLnBrk="1" hangingPunct="1">
                <a:spcBef>
                  <a:spcPct val="10000"/>
                </a:spcBef>
              </a:pPr>
              <a:r>
                <a:rPr lang="zh-CN" altLang="en-US" sz="2800" b="1" dirty="0">
                  <a:solidFill>
                    <a:srgbClr val="0000FF"/>
                  </a:solidFill>
                  <a:latin typeface="楷体" panose="02010609060101010101" pitchFamily="49" charset="-122"/>
                  <a:ea typeface="楷体" panose="02010609060101010101" pitchFamily="49" charset="-122"/>
                </a:rPr>
                <a:t>能量刻度：</a:t>
              </a:r>
            </a:p>
          </p:txBody>
        </p:sp>
        <p:graphicFrame>
          <p:nvGraphicFramePr>
            <p:cNvPr id="34" name="Object 31">
              <a:extLst>
                <a:ext uri="{FF2B5EF4-FFF2-40B4-BE49-F238E27FC236}">
                  <a16:creationId xmlns:a16="http://schemas.microsoft.com/office/drawing/2014/main" id="{36116E01-C66F-4A5D-B450-B818D1917D98}"/>
                </a:ext>
              </a:extLst>
            </p:cNvPr>
            <p:cNvGraphicFramePr>
              <a:graphicFrameLocks noChangeAspect="1"/>
            </p:cNvGraphicFramePr>
            <p:nvPr/>
          </p:nvGraphicFramePr>
          <p:xfrm>
            <a:off x="1346" y="3149"/>
            <a:ext cx="1081" cy="291"/>
          </p:xfrm>
          <a:graphic>
            <a:graphicData uri="http://schemas.openxmlformats.org/presentationml/2006/ole">
              <mc:AlternateContent xmlns:mc="http://schemas.openxmlformats.org/markup-compatibility/2006">
                <mc:Choice xmlns:v="urn:schemas-microsoft-com:vml" Requires="v">
                  <p:oleObj spid="_x0000_s488464" name="Equation" r:id="rId3" imgW="660240" imgH="177480" progId="Equation.DSMT4">
                    <p:embed/>
                  </p:oleObj>
                </mc:Choice>
                <mc:Fallback>
                  <p:oleObj name="Equation" r:id="rId3" imgW="660240" imgH="177480" progId="Equation.DSMT4">
                    <p:embed/>
                    <p:pic>
                      <p:nvPicPr>
                        <p:cNvPr id="34" name="Object 31">
                          <a:extLst>
                            <a:ext uri="{FF2B5EF4-FFF2-40B4-BE49-F238E27FC236}">
                              <a16:creationId xmlns:a16="http://schemas.microsoft.com/office/drawing/2014/main" id="{36116E01-C66F-4A5D-B450-B818D1917D98}"/>
                            </a:ext>
                          </a:extLst>
                        </p:cNvPr>
                        <p:cNvPicPr>
                          <a:picLocks noChangeAspect="1" noChangeArrowheads="1"/>
                        </p:cNvPicPr>
                        <p:nvPr/>
                      </p:nvPicPr>
                      <p:blipFill>
                        <a:blip r:embed="rId4"/>
                        <a:srcRect/>
                        <a:stretch>
                          <a:fillRect/>
                        </a:stretch>
                      </p:blipFill>
                      <p:spPr bwMode="auto">
                        <a:xfrm>
                          <a:off x="1346" y="3149"/>
                          <a:ext cx="1081"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35" name="Group 32">
            <a:extLst>
              <a:ext uri="{FF2B5EF4-FFF2-40B4-BE49-F238E27FC236}">
                <a16:creationId xmlns:a16="http://schemas.microsoft.com/office/drawing/2014/main" id="{60CBE11F-CA5D-4605-A5AC-A48575A7D404}"/>
              </a:ext>
            </a:extLst>
          </p:cNvPr>
          <p:cNvGrpSpPr>
            <a:grpSpLocks/>
          </p:cNvGrpSpPr>
          <p:nvPr/>
        </p:nvGrpSpPr>
        <p:grpSpPr bwMode="auto">
          <a:xfrm>
            <a:off x="1695202" y="5785872"/>
            <a:ext cx="4054475" cy="627063"/>
            <a:chOff x="696" y="3528"/>
            <a:chExt cx="2554" cy="395"/>
          </a:xfrm>
        </p:grpSpPr>
        <p:sp>
          <p:nvSpPr>
            <p:cNvPr id="36" name="Text Box 33">
              <a:extLst>
                <a:ext uri="{FF2B5EF4-FFF2-40B4-BE49-F238E27FC236}">
                  <a16:creationId xmlns:a16="http://schemas.microsoft.com/office/drawing/2014/main" id="{90627990-D6FE-4F01-B358-68E9129FF87E}"/>
                </a:ext>
              </a:extLst>
            </p:cNvPr>
            <p:cNvSpPr txBox="1">
              <a:spLocks noChangeArrowheads="1"/>
            </p:cNvSpPr>
            <p:nvPr/>
          </p:nvSpPr>
          <p:spPr bwMode="auto">
            <a:xfrm>
              <a:off x="696" y="3583"/>
              <a:ext cx="589"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a:solidFill>
                    <a:schemeClr val="tx1"/>
                  </a:solidFill>
                  <a:latin typeface="Times New Roman" pitchFamily="18" charset="0"/>
                  <a:ea typeface="华文仿宋" pitchFamily="2" charset="-122"/>
                </a:defRPr>
              </a:lvl1pPr>
              <a:lvl2pPr marL="742950" indent="-285750" eaLnBrk="0" hangingPunct="0">
                <a:defRPr kumimoji="1">
                  <a:solidFill>
                    <a:schemeClr val="tx1"/>
                  </a:solidFill>
                  <a:latin typeface="Times New Roman" pitchFamily="18" charset="0"/>
                  <a:ea typeface="华文仿宋" pitchFamily="2" charset="-122"/>
                </a:defRPr>
              </a:lvl2pPr>
              <a:lvl3pPr marL="1143000" indent="-228600" eaLnBrk="0" hangingPunct="0">
                <a:defRPr kumimoji="1">
                  <a:solidFill>
                    <a:schemeClr val="tx1"/>
                  </a:solidFill>
                  <a:latin typeface="Times New Roman" pitchFamily="18" charset="0"/>
                  <a:ea typeface="华文仿宋" pitchFamily="2" charset="-122"/>
                </a:defRPr>
              </a:lvl3pPr>
              <a:lvl4pPr marL="1600200" indent="-228600" eaLnBrk="0" hangingPunct="0">
                <a:defRPr kumimoji="1">
                  <a:solidFill>
                    <a:schemeClr val="tx1"/>
                  </a:solidFill>
                  <a:latin typeface="Times New Roman" pitchFamily="18" charset="0"/>
                  <a:ea typeface="华文仿宋" pitchFamily="2" charset="-122"/>
                </a:defRPr>
              </a:lvl4pPr>
              <a:lvl5pPr marL="2057400" indent="-228600" eaLnBrk="0" hangingPunct="0">
                <a:defRPr kumimoji="1">
                  <a:solidFill>
                    <a:schemeClr val="tx1"/>
                  </a:solidFill>
                  <a:latin typeface="Times New Roman" pitchFamily="18" charset="0"/>
                  <a:ea typeface="华文仿宋" pitchFamily="2" charset="-122"/>
                </a:defRPr>
              </a:lvl5pPr>
              <a:lvl6pPr marL="2514600" indent="-228600" eaLnBrk="0" fontAlgn="base" hangingPunct="0">
                <a:spcBef>
                  <a:spcPct val="20000"/>
                </a:spcBef>
                <a:spcAft>
                  <a:spcPct val="0"/>
                </a:spcAft>
                <a:defRPr kumimoji="1">
                  <a:solidFill>
                    <a:schemeClr val="tx1"/>
                  </a:solidFill>
                  <a:latin typeface="Times New Roman" pitchFamily="18" charset="0"/>
                  <a:ea typeface="华文仿宋" pitchFamily="2" charset="-122"/>
                </a:defRPr>
              </a:lvl6pPr>
              <a:lvl7pPr marL="2971800" indent="-228600" eaLnBrk="0" fontAlgn="base" hangingPunct="0">
                <a:spcBef>
                  <a:spcPct val="20000"/>
                </a:spcBef>
                <a:spcAft>
                  <a:spcPct val="0"/>
                </a:spcAft>
                <a:defRPr kumimoji="1">
                  <a:solidFill>
                    <a:schemeClr val="tx1"/>
                  </a:solidFill>
                  <a:latin typeface="Times New Roman" pitchFamily="18" charset="0"/>
                  <a:ea typeface="华文仿宋" pitchFamily="2" charset="-122"/>
                </a:defRPr>
              </a:lvl7pPr>
              <a:lvl8pPr marL="3429000" indent="-228600" eaLnBrk="0" fontAlgn="base" hangingPunct="0">
                <a:spcBef>
                  <a:spcPct val="20000"/>
                </a:spcBef>
                <a:spcAft>
                  <a:spcPct val="0"/>
                </a:spcAft>
                <a:defRPr kumimoji="1">
                  <a:solidFill>
                    <a:schemeClr val="tx1"/>
                  </a:solidFill>
                  <a:latin typeface="Times New Roman" pitchFamily="18" charset="0"/>
                  <a:ea typeface="华文仿宋" pitchFamily="2" charset="-122"/>
                </a:defRPr>
              </a:lvl8pPr>
              <a:lvl9pPr marL="3886200" indent="-228600" eaLnBrk="0" fontAlgn="base" hangingPunct="0">
                <a:spcBef>
                  <a:spcPct val="20000"/>
                </a:spcBef>
                <a:spcAft>
                  <a:spcPct val="0"/>
                </a:spcAft>
                <a:defRPr kumimoji="1">
                  <a:solidFill>
                    <a:schemeClr val="tx1"/>
                  </a:solidFill>
                  <a:latin typeface="Times New Roman" pitchFamily="18" charset="0"/>
                  <a:ea typeface="华文仿宋" pitchFamily="2" charset="-122"/>
                </a:defRPr>
              </a:lvl9pPr>
            </a:lstStyle>
            <a:p>
              <a:pPr eaLnBrk="1" hangingPunct="1">
                <a:spcBef>
                  <a:spcPct val="10000"/>
                </a:spcBef>
              </a:pPr>
              <a:r>
                <a:rPr lang="zh-CN" altLang="en-US" sz="2800" b="1" dirty="0">
                  <a:solidFill>
                    <a:srgbClr val="0000FF"/>
                  </a:solidFill>
                  <a:latin typeface="楷体" panose="02010609060101010101" pitchFamily="49" charset="-122"/>
                  <a:ea typeface="楷体" panose="02010609060101010101" pitchFamily="49" charset="-122"/>
                </a:rPr>
                <a:t>或：</a:t>
              </a:r>
            </a:p>
          </p:txBody>
        </p:sp>
        <p:graphicFrame>
          <p:nvGraphicFramePr>
            <p:cNvPr id="37" name="Object 34">
              <a:extLst>
                <a:ext uri="{FF2B5EF4-FFF2-40B4-BE49-F238E27FC236}">
                  <a16:creationId xmlns:a16="http://schemas.microsoft.com/office/drawing/2014/main" id="{A366B832-0A92-49C6-804E-790061420318}"/>
                </a:ext>
              </a:extLst>
            </p:cNvPr>
            <p:cNvGraphicFramePr>
              <a:graphicFrameLocks noChangeAspect="1"/>
            </p:cNvGraphicFramePr>
            <p:nvPr/>
          </p:nvGraphicFramePr>
          <p:xfrm>
            <a:off x="1357" y="3528"/>
            <a:ext cx="1893" cy="395"/>
          </p:xfrm>
          <a:graphic>
            <a:graphicData uri="http://schemas.openxmlformats.org/presentationml/2006/ole">
              <mc:AlternateContent xmlns:mc="http://schemas.openxmlformats.org/markup-compatibility/2006">
                <mc:Choice xmlns:v="urn:schemas-microsoft-com:vml" Requires="v">
                  <p:oleObj spid="_x0000_s488465" name="Equation" r:id="rId5" imgW="1155600" imgH="241200" progId="Equation.DSMT4">
                    <p:embed/>
                  </p:oleObj>
                </mc:Choice>
                <mc:Fallback>
                  <p:oleObj name="Equation" r:id="rId5" imgW="1155600" imgH="241200" progId="Equation.DSMT4">
                    <p:embed/>
                    <p:pic>
                      <p:nvPicPr>
                        <p:cNvPr id="37" name="Object 34">
                          <a:extLst>
                            <a:ext uri="{FF2B5EF4-FFF2-40B4-BE49-F238E27FC236}">
                              <a16:creationId xmlns:a16="http://schemas.microsoft.com/office/drawing/2014/main" id="{A366B832-0A92-49C6-804E-790061420318}"/>
                            </a:ext>
                          </a:extLst>
                        </p:cNvPr>
                        <p:cNvPicPr>
                          <a:picLocks noChangeAspect="1" noChangeArrowheads="1"/>
                        </p:cNvPicPr>
                        <p:nvPr/>
                      </p:nvPicPr>
                      <p:blipFill>
                        <a:blip r:embed="rId6"/>
                        <a:srcRect/>
                        <a:stretch>
                          <a:fillRect/>
                        </a:stretch>
                      </p:blipFill>
                      <p:spPr bwMode="auto">
                        <a:xfrm>
                          <a:off x="1357" y="3528"/>
                          <a:ext cx="1893" cy="3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pic>
        <p:nvPicPr>
          <p:cNvPr id="38" name="Picture 35" descr="Calibrat">
            <a:extLst>
              <a:ext uri="{FF2B5EF4-FFF2-40B4-BE49-F238E27FC236}">
                <a16:creationId xmlns:a16="http://schemas.microsoft.com/office/drawing/2014/main" id="{10ACF29C-685D-42DA-B6BE-12410536B0A5}"/>
              </a:ext>
            </a:extLst>
          </p:cNvPr>
          <p:cNvPicPr>
            <a:picLocks noChangeAspect="1" noChangeArrowheads="1"/>
          </p:cNvPicPr>
          <p:nvPr/>
        </p:nvPicPr>
        <p:blipFill>
          <a:blip r:embed="rId7">
            <a:lum contrast="18000"/>
            <a:extLst>
              <a:ext uri="{28A0092B-C50C-407E-A947-70E740481C1C}">
                <a14:useLocalDpi xmlns:a14="http://schemas.microsoft.com/office/drawing/2010/main" val="0"/>
              </a:ext>
            </a:extLst>
          </a:blip>
          <a:srcRect/>
          <a:stretch>
            <a:fillRect/>
          </a:stretch>
        </p:blipFill>
        <p:spPr bwMode="auto">
          <a:xfrm>
            <a:off x="6442324" y="4114236"/>
            <a:ext cx="3200400" cy="2652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9" name="Group 36">
            <a:extLst>
              <a:ext uri="{FF2B5EF4-FFF2-40B4-BE49-F238E27FC236}">
                <a16:creationId xmlns:a16="http://schemas.microsoft.com/office/drawing/2014/main" id="{80C9D68A-9CD6-4AAD-B2F5-B8F2AB51E746}"/>
              </a:ext>
            </a:extLst>
          </p:cNvPr>
          <p:cNvGrpSpPr>
            <a:grpSpLocks/>
          </p:cNvGrpSpPr>
          <p:nvPr/>
        </p:nvGrpSpPr>
        <p:grpSpPr bwMode="auto">
          <a:xfrm>
            <a:off x="7161460" y="4176151"/>
            <a:ext cx="2232025" cy="1863726"/>
            <a:chOff x="4197" y="2688"/>
            <a:chExt cx="1406" cy="1174"/>
          </a:xfrm>
        </p:grpSpPr>
        <p:grpSp>
          <p:nvGrpSpPr>
            <p:cNvPr id="40" name="Group 37">
              <a:extLst>
                <a:ext uri="{FF2B5EF4-FFF2-40B4-BE49-F238E27FC236}">
                  <a16:creationId xmlns:a16="http://schemas.microsoft.com/office/drawing/2014/main" id="{A6C30A50-7988-47C5-8434-380D75E7A1B4}"/>
                </a:ext>
              </a:extLst>
            </p:cNvPr>
            <p:cNvGrpSpPr>
              <a:grpSpLocks/>
            </p:cNvGrpSpPr>
            <p:nvPr/>
          </p:nvGrpSpPr>
          <p:grpSpPr bwMode="auto">
            <a:xfrm>
              <a:off x="4200" y="2928"/>
              <a:ext cx="1200" cy="864"/>
              <a:chOff x="4200" y="2928"/>
              <a:chExt cx="1200" cy="864"/>
            </a:xfrm>
          </p:grpSpPr>
          <p:sp>
            <p:nvSpPr>
              <p:cNvPr id="45" name="Line 38">
                <a:extLst>
                  <a:ext uri="{FF2B5EF4-FFF2-40B4-BE49-F238E27FC236}">
                    <a16:creationId xmlns:a16="http://schemas.microsoft.com/office/drawing/2014/main" id="{F03F5B4A-5DF7-4ECF-9C73-8334488BD03A}"/>
                  </a:ext>
                </a:extLst>
              </p:cNvPr>
              <p:cNvSpPr>
                <a:spLocks noChangeShapeType="1"/>
              </p:cNvSpPr>
              <p:nvPr/>
            </p:nvSpPr>
            <p:spPr bwMode="auto">
              <a:xfrm>
                <a:off x="4200" y="2928"/>
                <a:ext cx="1200" cy="0"/>
              </a:xfrm>
              <a:prstGeom prst="line">
                <a:avLst/>
              </a:prstGeom>
              <a:noFill/>
              <a:ln w="12700">
                <a:solidFill>
                  <a:srgbClr val="FF0000"/>
                </a:solidFill>
                <a:prstDash val="lg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6" name="Line 39">
                <a:extLst>
                  <a:ext uri="{FF2B5EF4-FFF2-40B4-BE49-F238E27FC236}">
                    <a16:creationId xmlns:a16="http://schemas.microsoft.com/office/drawing/2014/main" id="{3FFF6156-108D-4905-BDBB-3D348D0BE49B}"/>
                  </a:ext>
                </a:extLst>
              </p:cNvPr>
              <p:cNvSpPr>
                <a:spLocks noChangeShapeType="1"/>
              </p:cNvSpPr>
              <p:nvPr/>
            </p:nvSpPr>
            <p:spPr bwMode="auto">
              <a:xfrm flipV="1">
                <a:off x="5397" y="2928"/>
                <a:ext cx="0" cy="864"/>
              </a:xfrm>
              <a:prstGeom prst="line">
                <a:avLst/>
              </a:prstGeom>
              <a:noFill/>
              <a:ln w="12700">
                <a:solidFill>
                  <a:srgbClr val="FF0000"/>
                </a:solidFill>
                <a:prstDash val="lg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 name="Line 40">
                <a:extLst>
                  <a:ext uri="{FF2B5EF4-FFF2-40B4-BE49-F238E27FC236}">
                    <a16:creationId xmlns:a16="http://schemas.microsoft.com/office/drawing/2014/main" id="{4D1267A0-5227-4D42-80BA-C1C225541C54}"/>
                  </a:ext>
                </a:extLst>
              </p:cNvPr>
              <p:cNvSpPr>
                <a:spLocks noChangeShapeType="1"/>
              </p:cNvSpPr>
              <p:nvPr/>
            </p:nvSpPr>
            <p:spPr bwMode="auto">
              <a:xfrm flipV="1">
                <a:off x="4581" y="3552"/>
                <a:ext cx="0" cy="240"/>
              </a:xfrm>
              <a:prstGeom prst="line">
                <a:avLst/>
              </a:prstGeom>
              <a:noFill/>
              <a:ln w="12700">
                <a:solidFill>
                  <a:srgbClr val="FF0000"/>
                </a:solidFill>
                <a:prstDash val="lg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8" name="Line 41">
                <a:extLst>
                  <a:ext uri="{FF2B5EF4-FFF2-40B4-BE49-F238E27FC236}">
                    <a16:creationId xmlns:a16="http://schemas.microsoft.com/office/drawing/2014/main" id="{9B2D9505-19D6-4FB8-AD90-C1D745521DB8}"/>
                  </a:ext>
                </a:extLst>
              </p:cNvPr>
              <p:cNvSpPr>
                <a:spLocks noChangeShapeType="1"/>
              </p:cNvSpPr>
              <p:nvPr/>
            </p:nvSpPr>
            <p:spPr bwMode="auto">
              <a:xfrm>
                <a:off x="4200" y="3552"/>
                <a:ext cx="381" cy="0"/>
              </a:xfrm>
              <a:prstGeom prst="line">
                <a:avLst/>
              </a:prstGeom>
              <a:noFill/>
              <a:ln w="12700">
                <a:solidFill>
                  <a:srgbClr val="FF0000"/>
                </a:solidFill>
                <a:prstDash val="lg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aphicFrame>
          <p:nvGraphicFramePr>
            <p:cNvPr id="41" name="Object 42">
              <a:extLst>
                <a:ext uri="{FF2B5EF4-FFF2-40B4-BE49-F238E27FC236}">
                  <a16:creationId xmlns:a16="http://schemas.microsoft.com/office/drawing/2014/main" id="{0B6DDED7-34CC-4C64-9FF4-EE7FF70002CD}"/>
                </a:ext>
              </a:extLst>
            </p:cNvPr>
            <p:cNvGraphicFramePr>
              <a:graphicFrameLocks noChangeAspect="1"/>
            </p:cNvGraphicFramePr>
            <p:nvPr/>
          </p:nvGraphicFramePr>
          <p:xfrm>
            <a:off x="5395" y="3574"/>
            <a:ext cx="208" cy="288"/>
          </p:xfrm>
          <a:graphic>
            <a:graphicData uri="http://schemas.openxmlformats.org/presentationml/2006/ole">
              <mc:AlternateContent xmlns:mc="http://schemas.openxmlformats.org/markup-compatibility/2006">
                <mc:Choice xmlns:v="urn:schemas-microsoft-com:vml" Requires="v">
                  <p:oleObj spid="_x0000_s488466" name="Equation" r:id="rId8" imgW="164880" imgH="228600" progId="Equation.DSMT4">
                    <p:embed/>
                  </p:oleObj>
                </mc:Choice>
                <mc:Fallback>
                  <p:oleObj name="Equation" r:id="rId8" imgW="164880" imgH="228600" progId="Equation.DSMT4">
                    <p:embed/>
                    <p:pic>
                      <p:nvPicPr>
                        <p:cNvPr id="41" name="Object 42">
                          <a:extLst>
                            <a:ext uri="{FF2B5EF4-FFF2-40B4-BE49-F238E27FC236}">
                              <a16:creationId xmlns:a16="http://schemas.microsoft.com/office/drawing/2014/main" id="{0B6DDED7-34CC-4C64-9FF4-EE7FF70002CD}"/>
                            </a:ext>
                          </a:extLst>
                        </p:cNvPr>
                        <p:cNvPicPr>
                          <a:picLocks noChangeAspect="1" noChangeArrowheads="1"/>
                        </p:cNvPicPr>
                        <p:nvPr/>
                      </p:nvPicPr>
                      <p:blipFill>
                        <a:blip r:embed="rId9"/>
                        <a:srcRect/>
                        <a:stretch>
                          <a:fillRect/>
                        </a:stretch>
                      </p:blipFill>
                      <p:spPr bwMode="auto">
                        <a:xfrm>
                          <a:off x="5395" y="3574"/>
                          <a:ext cx="2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2" name="Object 43">
              <a:extLst>
                <a:ext uri="{FF2B5EF4-FFF2-40B4-BE49-F238E27FC236}">
                  <a16:creationId xmlns:a16="http://schemas.microsoft.com/office/drawing/2014/main" id="{BD2A92A9-FE9D-4AF7-8819-8D85BC560956}"/>
                </a:ext>
              </a:extLst>
            </p:cNvPr>
            <p:cNvGraphicFramePr>
              <a:graphicFrameLocks noChangeAspect="1"/>
            </p:cNvGraphicFramePr>
            <p:nvPr/>
          </p:nvGraphicFramePr>
          <p:xfrm>
            <a:off x="4581" y="3573"/>
            <a:ext cx="192" cy="288"/>
          </p:xfrm>
          <a:graphic>
            <a:graphicData uri="http://schemas.openxmlformats.org/presentationml/2006/ole">
              <mc:AlternateContent xmlns:mc="http://schemas.openxmlformats.org/markup-compatibility/2006">
                <mc:Choice xmlns:v="urn:schemas-microsoft-com:vml" Requires="v">
                  <p:oleObj spid="_x0000_s488467" name="Equation" r:id="rId10" imgW="152280" imgH="228600" progId="Equation.DSMT4">
                    <p:embed/>
                  </p:oleObj>
                </mc:Choice>
                <mc:Fallback>
                  <p:oleObj name="Equation" r:id="rId10" imgW="152280" imgH="228600" progId="Equation.DSMT4">
                    <p:embed/>
                    <p:pic>
                      <p:nvPicPr>
                        <p:cNvPr id="42" name="Object 43">
                          <a:extLst>
                            <a:ext uri="{FF2B5EF4-FFF2-40B4-BE49-F238E27FC236}">
                              <a16:creationId xmlns:a16="http://schemas.microsoft.com/office/drawing/2014/main" id="{BD2A92A9-FE9D-4AF7-8819-8D85BC560956}"/>
                            </a:ext>
                          </a:extLst>
                        </p:cNvPr>
                        <p:cNvPicPr>
                          <a:picLocks noChangeAspect="1" noChangeArrowheads="1"/>
                        </p:cNvPicPr>
                        <p:nvPr/>
                      </p:nvPicPr>
                      <p:blipFill>
                        <a:blip r:embed="rId11"/>
                        <a:srcRect/>
                        <a:stretch>
                          <a:fillRect/>
                        </a:stretch>
                      </p:blipFill>
                      <p:spPr bwMode="auto">
                        <a:xfrm>
                          <a:off x="4581" y="3573"/>
                          <a:ext cx="19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3" name="Object 44">
              <a:extLst>
                <a:ext uri="{FF2B5EF4-FFF2-40B4-BE49-F238E27FC236}">
                  <a16:creationId xmlns:a16="http://schemas.microsoft.com/office/drawing/2014/main" id="{7C9EC0D4-252C-4FF9-B9AE-9FA3BAAD2715}"/>
                </a:ext>
              </a:extLst>
            </p:cNvPr>
            <p:cNvGraphicFramePr>
              <a:graphicFrameLocks noChangeAspect="1"/>
            </p:cNvGraphicFramePr>
            <p:nvPr/>
          </p:nvGraphicFramePr>
          <p:xfrm>
            <a:off x="4200" y="2688"/>
            <a:ext cx="240" cy="288"/>
          </p:xfrm>
          <a:graphic>
            <a:graphicData uri="http://schemas.openxmlformats.org/presentationml/2006/ole">
              <mc:AlternateContent xmlns:mc="http://schemas.openxmlformats.org/markup-compatibility/2006">
                <mc:Choice xmlns:v="urn:schemas-microsoft-com:vml" Requires="v">
                  <p:oleObj spid="_x0000_s488468" name="Equation" r:id="rId12" imgW="190440" imgH="228600" progId="Equation.DSMT4">
                    <p:embed/>
                  </p:oleObj>
                </mc:Choice>
                <mc:Fallback>
                  <p:oleObj name="Equation" r:id="rId12" imgW="190440" imgH="228600" progId="Equation.DSMT4">
                    <p:embed/>
                    <p:pic>
                      <p:nvPicPr>
                        <p:cNvPr id="43" name="Object 44">
                          <a:extLst>
                            <a:ext uri="{FF2B5EF4-FFF2-40B4-BE49-F238E27FC236}">
                              <a16:creationId xmlns:a16="http://schemas.microsoft.com/office/drawing/2014/main" id="{7C9EC0D4-252C-4FF9-B9AE-9FA3BAAD2715}"/>
                            </a:ext>
                          </a:extLst>
                        </p:cNvPr>
                        <p:cNvPicPr>
                          <a:picLocks noChangeAspect="1" noChangeArrowheads="1"/>
                        </p:cNvPicPr>
                        <p:nvPr/>
                      </p:nvPicPr>
                      <p:blipFill>
                        <a:blip r:embed="rId13"/>
                        <a:srcRect/>
                        <a:stretch>
                          <a:fillRect/>
                        </a:stretch>
                      </p:blipFill>
                      <p:spPr bwMode="auto">
                        <a:xfrm>
                          <a:off x="4200" y="2688"/>
                          <a:ext cx="24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4" name="Object 45">
              <a:extLst>
                <a:ext uri="{FF2B5EF4-FFF2-40B4-BE49-F238E27FC236}">
                  <a16:creationId xmlns:a16="http://schemas.microsoft.com/office/drawing/2014/main" id="{7037D749-0621-402F-BED6-CC9825DE816D}"/>
                </a:ext>
              </a:extLst>
            </p:cNvPr>
            <p:cNvGraphicFramePr>
              <a:graphicFrameLocks noChangeAspect="1"/>
            </p:cNvGraphicFramePr>
            <p:nvPr/>
          </p:nvGraphicFramePr>
          <p:xfrm>
            <a:off x="4197" y="3276"/>
            <a:ext cx="224" cy="288"/>
          </p:xfrm>
          <a:graphic>
            <a:graphicData uri="http://schemas.openxmlformats.org/presentationml/2006/ole">
              <mc:AlternateContent xmlns:mc="http://schemas.openxmlformats.org/markup-compatibility/2006">
                <mc:Choice xmlns:v="urn:schemas-microsoft-com:vml" Requires="v">
                  <p:oleObj spid="_x0000_s488469" name="Equation" r:id="rId14" imgW="177480" imgH="228600" progId="Equation.DSMT4">
                    <p:embed/>
                  </p:oleObj>
                </mc:Choice>
                <mc:Fallback>
                  <p:oleObj name="Equation" r:id="rId14" imgW="177480" imgH="228600" progId="Equation.DSMT4">
                    <p:embed/>
                    <p:pic>
                      <p:nvPicPr>
                        <p:cNvPr id="44" name="Object 45">
                          <a:extLst>
                            <a:ext uri="{FF2B5EF4-FFF2-40B4-BE49-F238E27FC236}">
                              <a16:creationId xmlns:a16="http://schemas.microsoft.com/office/drawing/2014/main" id="{7037D749-0621-402F-BED6-CC9825DE816D}"/>
                            </a:ext>
                          </a:extLst>
                        </p:cNvPr>
                        <p:cNvPicPr>
                          <a:picLocks noChangeAspect="1" noChangeArrowheads="1"/>
                        </p:cNvPicPr>
                        <p:nvPr/>
                      </p:nvPicPr>
                      <p:blipFill>
                        <a:blip r:embed="rId15"/>
                        <a:srcRect/>
                        <a:stretch>
                          <a:fillRect/>
                        </a:stretch>
                      </p:blipFill>
                      <p:spPr bwMode="auto">
                        <a:xfrm>
                          <a:off x="4197" y="3276"/>
                          <a:ext cx="22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aphicFrame>
        <p:nvGraphicFramePr>
          <p:cNvPr id="49" name="Object 28">
            <a:extLst>
              <a:ext uri="{FF2B5EF4-FFF2-40B4-BE49-F238E27FC236}">
                <a16:creationId xmlns:a16="http://schemas.microsoft.com/office/drawing/2014/main" id="{34AD9B37-852E-4373-9116-BE645AA2BDC4}"/>
              </a:ext>
            </a:extLst>
          </p:cNvPr>
          <p:cNvGraphicFramePr>
            <a:graphicFrameLocks noChangeAspect="1"/>
          </p:cNvGraphicFramePr>
          <p:nvPr/>
        </p:nvGraphicFramePr>
        <p:xfrm>
          <a:off x="3206973" y="935013"/>
          <a:ext cx="1485900" cy="3925887"/>
        </p:xfrm>
        <a:graphic>
          <a:graphicData uri="http://schemas.openxmlformats.org/presentationml/2006/ole">
            <mc:AlternateContent xmlns:mc="http://schemas.openxmlformats.org/markup-compatibility/2006">
              <mc:Choice xmlns:v="urn:schemas-microsoft-com:vml" Requires="v">
                <p:oleObj spid="_x0000_s488470" name="Equation" r:id="rId16" imgW="571320" imgH="1511280" progId="Equation.DSMT4">
                  <p:embed/>
                </p:oleObj>
              </mc:Choice>
              <mc:Fallback>
                <p:oleObj name="Equation" r:id="rId16" imgW="571320" imgH="1511280" progId="Equation.DSMT4">
                  <p:embed/>
                  <p:pic>
                    <p:nvPicPr>
                      <p:cNvPr id="49" name="Object 28">
                        <a:extLst>
                          <a:ext uri="{FF2B5EF4-FFF2-40B4-BE49-F238E27FC236}">
                            <a16:creationId xmlns:a16="http://schemas.microsoft.com/office/drawing/2014/main" id="{34AD9B37-852E-4373-9116-BE645AA2BDC4}"/>
                          </a:ext>
                        </a:extLst>
                      </p:cNvPr>
                      <p:cNvPicPr>
                        <a:picLocks noChangeAspect="1" noChangeArrowheads="1"/>
                      </p:cNvPicPr>
                      <p:nvPr/>
                    </p:nvPicPr>
                    <p:blipFill>
                      <a:blip r:embed="rId17"/>
                      <a:srcRect/>
                      <a:stretch>
                        <a:fillRect/>
                      </a:stretch>
                    </p:blipFill>
                    <p:spPr bwMode="auto">
                      <a:xfrm>
                        <a:off x="3206973" y="935013"/>
                        <a:ext cx="1485900" cy="3925887"/>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50" name="Picture 60" descr="能量刻度">
            <a:extLst>
              <a:ext uri="{FF2B5EF4-FFF2-40B4-BE49-F238E27FC236}">
                <a16:creationId xmlns:a16="http://schemas.microsoft.com/office/drawing/2014/main" id="{2AD85438-ABEE-41A4-9F70-14F0F24F3EC6}"/>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l="12337" t="8888" r="8104" b="4111"/>
          <a:stretch>
            <a:fillRect/>
          </a:stretch>
        </p:blipFill>
        <p:spPr bwMode="auto">
          <a:xfrm>
            <a:off x="5299345" y="392340"/>
            <a:ext cx="4187556" cy="35357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 name="Text Box 54">
            <a:extLst>
              <a:ext uri="{FF2B5EF4-FFF2-40B4-BE49-F238E27FC236}">
                <a16:creationId xmlns:a16="http://schemas.microsoft.com/office/drawing/2014/main" id="{08DE08FA-3F9E-4404-9246-396A5966D8C4}"/>
              </a:ext>
            </a:extLst>
          </p:cNvPr>
          <p:cNvSpPr txBox="1">
            <a:spLocks noChangeArrowheads="1"/>
          </p:cNvSpPr>
          <p:nvPr/>
        </p:nvSpPr>
        <p:spPr bwMode="auto">
          <a:xfrm>
            <a:off x="1047502" y="1295052"/>
            <a:ext cx="1689886" cy="461665"/>
          </a:xfrm>
          <a:prstGeom prst="rect">
            <a:avLst/>
          </a:prstGeom>
          <a:solidFill>
            <a:srgbClr val="FFFF00"/>
          </a:solidFill>
          <a:ln w="19050"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2057400" indent="-2057400" eaLnBrk="0" hangingPunct="0">
              <a:defRPr kumimoji="1">
                <a:solidFill>
                  <a:schemeClr val="tx1"/>
                </a:solidFill>
                <a:latin typeface="Times New Roman" pitchFamily="18" charset="0"/>
                <a:ea typeface="华文仿宋" pitchFamily="2" charset="-122"/>
              </a:defRPr>
            </a:lvl1pPr>
            <a:lvl2pPr marL="742950" indent="-285750" eaLnBrk="0" hangingPunct="0">
              <a:defRPr kumimoji="1">
                <a:solidFill>
                  <a:schemeClr val="tx1"/>
                </a:solidFill>
                <a:latin typeface="Times New Roman" pitchFamily="18" charset="0"/>
                <a:ea typeface="华文仿宋" pitchFamily="2" charset="-122"/>
              </a:defRPr>
            </a:lvl2pPr>
            <a:lvl3pPr marL="1143000" indent="-228600" eaLnBrk="0" hangingPunct="0">
              <a:defRPr kumimoji="1">
                <a:solidFill>
                  <a:schemeClr val="tx1"/>
                </a:solidFill>
                <a:latin typeface="Times New Roman" pitchFamily="18" charset="0"/>
                <a:ea typeface="华文仿宋" pitchFamily="2" charset="-122"/>
              </a:defRPr>
            </a:lvl3pPr>
            <a:lvl4pPr marL="1600200" indent="-228600" eaLnBrk="0" hangingPunct="0">
              <a:defRPr kumimoji="1">
                <a:solidFill>
                  <a:schemeClr val="tx1"/>
                </a:solidFill>
                <a:latin typeface="Times New Roman" pitchFamily="18" charset="0"/>
                <a:ea typeface="华文仿宋" pitchFamily="2" charset="-122"/>
              </a:defRPr>
            </a:lvl4pPr>
            <a:lvl5pPr marL="2057400" indent="-228600" eaLnBrk="0" hangingPunct="0">
              <a:defRPr kumimoji="1">
                <a:solidFill>
                  <a:schemeClr val="tx1"/>
                </a:solidFill>
                <a:latin typeface="Times New Roman" pitchFamily="18" charset="0"/>
                <a:ea typeface="华文仿宋" pitchFamily="2" charset="-122"/>
              </a:defRPr>
            </a:lvl5pPr>
            <a:lvl6pPr marL="2514600" indent="-228600" eaLnBrk="0" fontAlgn="base" hangingPunct="0">
              <a:spcBef>
                <a:spcPct val="20000"/>
              </a:spcBef>
              <a:spcAft>
                <a:spcPct val="0"/>
              </a:spcAft>
              <a:defRPr kumimoji="1">
                <a:solidFill>
                  <a:schemeClr val="tx1"/>
                </a:solidFill>
                <a:latin typeface="Times New Roman" pitchFamily="18" charset="0"/>
                <a:ea typeface="华文仿宋" pitchFamily="2" charset="-122"/>
              </a:defRPr>
            </a:lvl6pPr>
            <a:lvl7pPr marL="2971800" indent="-228600" eaLnBrk="0" fontAlgn="base" hangingPunct="0">
              <a:spcBef>
                <a:spcPct val="20000"/>
              </a:spcBef>
              <a:spcAft>
                <a:spcPct val="0"/>
              </a:spcAft>
              <a:defRPr kumimoji="1">
                <a:solidFill>
                  <a:schemeClr val="tx1"/>
                </a:solidFill>
                <a:latin typeface="Times New Roman" pitchFamily="18" charset="0"/>
                <a:ea typeface="华文仿宋" pitchFamily="2" charset="-122"/>
              </a:defRPr>
            </a:lvl7pPr>
            <a:lvl8pPr marL="3429000" indent="-228600" eaLnBrk="0" fontAlgn="base" hangingPunct="0">
              <a:spcBef>
                <a:spcPct val="20000"/>
              </a:spcBef>
              <a:spcAft>
                <a:spcPct val="0"/>
              </a:spcAft>
              <a:defRPr kumimoji="1">
                <a:solidFill>
                  <a:schemeClr val="tx1"/>
                </a:solidFill>
                <a:latin typeface="Times New Roman" pitchFamily="18" charset="0"/>
                <a:ea typeface="华文仿宋" pitchFamily="2" charset="-122"/>
              </a:defRPr>
            </a:lvl8pPr>
            <a:lvl9pPr marL="3886200" indent="-228600" eaLnBrk="0" fontAlgn="base" hangingPunct="0">
              <a:spcBef>
                <a:spcPct val="20000"/>
              </a:spcBef>
              <a:spcAft>
                <a:spcPct val="0"/>
              </a:spcAft>
              <a:defRPr kumimoji="1">
                <a:solidFill>
                  <a:schemeClr val="tx1"/>
                </a:solidFill>
                <a:latin typeface="Times New Roman" pitchFamily="18" charset="0"/>
                <a:ea typeface="华文仿宋" pitchFamily="2" charset="-122"/>
              </a:defRPr>
            </a:lvl9pPr>
          </a:lstStyle>
          <a:p>
            <a:pPr eaLnBrk="1" hangingPunct="1"/>
            <a:r>
              <a:rPr lang="zh-CN" altLang="en-US" sz="2400" dirty="0">
                <a:solidFill>
                  <a:srgbClr val="FF0000"/>
                </a:solidFill>
                <a:latin typeface="黑体" panose="02010609060101010101" pitchFamily="49" charset="-122"/>
                <a:ea typeface="黑体" panose="02010609060101010101" pitchFamily="49" charset="-122"/>
              </a:rPr>
              <a:t>计数</a:t>
            </a:r>
            <a:r>
              <a:rPr lang="en-US" altLang="zh-CN" sz="2400" b="1" dirty="0"/>
              <a:t>vs</a:t>
            </a:r>
            <a:r>
              <a:rPr lang="zh-CN" altLang="en-US" sz="2400" dirty="0">
                <a:solidFill>
                  <a:srgbClr val="FF0000"/>
                </a:solidFill>
                <a:latin typeface="黑体" panose="02010609060101010101" pitchFamily="49" charset="-122"/>
                <a:ea typeface="黑体" panose="02010609060101010101" pitchFamily="49" charset="-122"/>
              </a:rPr>
              <a:t>能量</a:t>
            </a:r>
          </a:p>
        </p:txBody>
      </p:sp>
      <p:sp>
        <p:nvSpPr>
          <p:cNvPr id="52" name="Text Box 54">
            <a:extLst>
              <a:ext uri="{FF2B5EF4-FFF2-40B4-BE49-F238E27FC236}">
                <a16:creationId xmlns:a16="http://schemas.microsoft.com/office/drawing/2014/main" id="{9047FFDB-1A67-4994-AEFB-B9A905EA43B0}"/>
              </a:ext>
            </a:extLst>
          </p:cNvPr>
          <p:cNvSpPr txBox="1">
            <a:spLocks noChangeArrowheads="1"/>
          </p:cNvSpPr>
          <p:nvPr/>
        </p:nvSpPr>
        <p:spPr bwMode="auto">
          <a:xfrm>
            <a:off x="1069256" y="2951237"/>
            <a:ext cx="1689886" cy="461665"/>
          </a:xfrm>
          <a:prstGeom prst="rect">
            <a:avLst/>
          </a:prstGeom>
          <a:solidFill>
            <a:srgbClr val="FFFF00"/>
          </a:solidFill>
          <a:ln w="19050"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2057400" indent="-2057400" eaLnBrk="0" hangingPunct="0">
              <a:defRPr kumimoji="1">
                <a:solidFill>
                  <a:schemeClr val="tx1"/>
                </a:solidFill>
                <a:latin typeface="Times New Roman" pitchFamily="18" charset="0"/>
                <a:ea typeface="华文仿宋" pitchFamily="2" charset="-122"/>
              </a:defRPr>
            </a:lvl1pPr>
            <a:lvl2pPr marL="742950" indent="-285750" eaLnBrk="0" hangingPunct="0">
              <a:defRPr kumimoji="1">
                <a:solidFill>
                  <a:schemeClr val="tx1"/>
                </a:solidFill>
                <a:latin typeface="Times New Roman" pitchFamily="18" charset="0"/>
                <a:ea typeface="华文仿宋" pitchFamily="2" charset="-122"/>
              </a:defRPr>
            </a:lvl2pPr>
            <a:lvl3pPr marL="1143000" indent="-228600" eaLnBrk="0" hangingPunct="0">
              <a:defRPr kumimoji="1">
                <a:solidFill>
                  <a:schemeClr val="tx1"/>
                </a:solidFill>
                <a:latin typeface="Times New Roman" pitchFamily="18" charset="0"/>
                <a:ea typeface="华文仿宋" pitchFamily="2" charset="-122"/>
              </a:defRPr>
            </a:lvl3pPr>
            <a:lvl4pPr marL="1600200" indent="-228600" eaLnBrk="0" hangingPunct="0">
              <a:defRPr kumimoji="1">
                <a:solidFill>
                  <a:schemeClr val="tx1"/>
                </a:solidFill>
                <a:latin typeface="Times New Roman" pitchFamily="18" charset="0"/>
                <a:ea typeface="华文仿宋" pitchFamily="2" charset="-122"/>
              </a:defRPr>
            </a:lvl4pPr>
            <a:lvl5pPr marL="2057400" indent="-228600" eaLnBrk="0" hangingPunct="0">
              <a:defRPr kumimoji="1">
                <a:solidFill>
                  <a:schemeClr val="tx1"/>
                </a:solidFill>
                <a:latin typeface="Times New Roman" pitchFamily="18" charset="0"/>
                <a:ea typeface="华文仿宋" pitchFamily="2" charset="-122"/>
              </a:defRPr>
            </a:lvl5pPr>
            <a:lvl6pPr marL="2514600" indent="-228600" eaLnBrk="0" fontAlgn="base" hangingPunct="0">
              <a:spcBef>
                <a:spcPct val="20000"/>
              </a:spcBef>
              <a:spcAft>
                <a:spcPct val="0"/>
              </a:spcAft>
              <a:defRPr kumimoji="1">
                <a:solidFill>
                  <a:schemeClr val="tx1"/>
                </a:solidFill>
                <a:latin typeface="Times New Roman" pitchFamily="18" charset="0"/>
                <a:ea typeface="华文仿宋" pitchFamily="2" charset="-122"/>
              </a:defRPr>
            </a:lvl6pPr>
            <a:lvl7pPr marL="2971800" indent="-228600" eaLnBrk="0" fontAlgn="base" hangingPunct="0">
              <a:spcBef>
                <a:spcPct val="20000"/>
              </a:spcBef>
              <a:spcAft>
                <a:spcPct val="0"/>
              </a:spcAft>
              <a:defRPr kumimoji="1">
                <a:solidFill>
                  <a:schemeClr val="tx1"/>
                </a:solidFill>
                <a:latin typeface="Times New Roman" pitchFamily="18" charset="0"/>
                <a:ea typeface="华文仿宋" pitchFamily="2" charset="-122"/>
              </a:defRPr>
            </a:lvl7pPr>
            <a:lvl8pPr marL="3429000" indent="-228600" eaLnBrk="0" fontAlgn="base" hangingPunct="0">
              <a:spcBef>
                <a:spcPct val="20000"/>
              </a:spcBef>
              <a:spcAft>
                <a:spcPct val="0"/>
              </a:spcAft>
              <a:defRPr kumimoji="1">
                <a:solidFill>
                  <a:schemeClr val="tx1"/>
                </a:solidFill>
                <a:latin typeface="Times New Roman" pitchFamily="18" charset="0"/>
                <a:ea typeface="华文仿宋" pitchFamily="2" charset="-122"/>
              </a:defRPr>
            </a:lvl8pPr>
            <a:lvl9pPr marL="3886200" indent="-228600" eaLnBrk="0" fontAlgn="base" hangingPunct="0">
              <a:spcBef>
                <a:spcPct val="20000"/>
              </a:spcBef>
              <a:spcAft>
                <a:spcPct val="0"/>
              </a:spcAft>
              <a:defRPr kumimoji="1">
                <a:solidFill>
                  <a:schemeClr val="tx1"/>
                </a:solidFill>
                <a:latin typeface="Times New Roman" pitchFamily="18" charset="0"/>
                <a:ea typeface="华文仿宋" pitchFamily="2" charset="-122"/>
              </a:defRPr>
            </a:lvl9pPr>
          </a:lstStyle>
          <a:p>
            <a:pPr eaLnBrk="1" hangingPunct="1"/>
            <a:r>
              <a:rPr lang="zh-CN" altLang="en-US" sz="2400" dirty="0">
                <a:solidFill>
                  <a:srgbClr val="FF0000"/>
                </a:solidFill>
                <a:latin typeface="黑体" panose="02010609060101010101" pitchFamily="49" charset="-122"/>
                <a:ea typeface="黑体" panose="02010609060101010101" pitchFamily="49" charset="-122"/>
              </a:rPr>
              <a:t>计数</a:t>
            </a:r>
            <a:r>
              <a:rPr lang="en-US" altLang="zh-CN" sz="2400" b="1" dirty="0"/>
              <a:t>vs</a:t>
            </a:r>
            <a:r>
              <a:rPr lang="zh-CN" altLang="en-US" sz="2400" dirty="0">
                <a:solidFill>
                  <a:srgbClr val="FF0000"/>
                </a:solidFill>
                <a:latin typeface="黑体" panose="02010609060101010101" pitchFamily="49" charset="-122"/>
                <a:ea typeface="黑体" panose="02010609060101010101" pitchFamily="49" charset="-122"/>
              </a:rPr>
              <a:t>幅度</a:t>
            </a:r>
          </a:p>
        </p:txBody>
      </p:sp>
      <p:sp>
        <p:nvSpPr>
          <p:cNvPr id="53" name="Text Box 54">
            <a:extLst>
              <a:ext uri="{FF2B5EF4-FFF2-40B4-BE49-F238E27FC236}">
                <a16:creationId xmlns:a16="http://schemas.microsoft.com/office/drawing/2014/main" id="{7EADA6D2-44BD-480A-9098-923485C7725F}"/>
              </a:ext>
            </a:extLst>
          </p:cNvPr>
          <p:cNvSpPr txBox="1">
            <a:spLocks noChangeArrowheads="1"/>
          </p:cNvSpPr>
          <p:nvPr/>
        </p:nvSpPr>
        <p:spPr bwMode="auto">
          <a:xfrm>
            <a:off x="1137597" y="4300265"/>
            <a:ext cx="1689886" cy="461665"/>
          </a:xfrm>
          <a:prstGeom prst="rect">
            <a:avLst/>
          </a:prstGeom>
          <a:solidFill>
            <a:srgbClr val="FFFF00"/>
          </a:solidFill>
          <a:ln w="19050"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2057400" indent="-2057400" eaLnBrk="0" hangingPunct="0">
              <a:defRPr kumimoji="1">
                <a:solidFill>
                  <a:schemeClr val="tx1"/>
                </a:solidFill>
                <a:latin typeface="Times New Roman" pitchFamily="18" charset="0"/>
                <a:ea typeface="华文仿宋" pitchFamily="2" charset="-122"/>
              </a:defRPr>
            </a:lvl1pPr>
            <a:lvl2pPr marL="742950" indent="-285750" eaLnBrk="0" hangingPunct="0">
              <a:defRPr kumimoji="1">
                <a:solidFill>
                  <a:schemeClr val="tx1"/>
                </a:solidFill>
                <a:latin typeface="Times New Roman" pitchFamily="18" charset="0"/>
                <a:ea typeface="华文仿宋" pitchFamily="2" charset="-122"/>
              </a:defRPr>
            </a:lvl2pPr>
            <a:lvl3pPr marL="1143000" indent="-228600" eaLnBrk="0" hangingPunct="0">
              <a:defRPr kumimoji="1">
                <a:solidFill>
                  <a:schemeClr val="tx1"/>
                </a:solidFill>
                <a:latin typeface="Times New Roman" pitchFamily="18" charset="0"/>
                <a:ea typeface="华文仿宋" pitchFamily="2" charset="-122"/>
              </a:defRPr>
            </a:lvl3pPr>
            <a:lvl4pPr marL="1600200" indent="-228600" eaLnBrk="0" hangingPunct="0">
              <a:defRPr kumimoji="1">
                <a:solidFill>
                  <a:schemeClr val="tx1"/>
                </a:solidFill>
                <a:latin typeface="Times New Roman" pitchFamily="18" charset="0"/>
                <a:ea typeface="华文仿宋" pitchFamily="2" charset="-122"/>
              </a:defRPr>
            </a:lvl4pPr>
            <a:lvl5pPr marL="2057400" indent="-228600" eaLnBrk="0" hangingPunct="0">
              <a:defRPr kumimoji="1">
                <a:solidFill>
                  <a:schemeClr val="tx1"/>
                </a:solidFill>
                <a:latin typeface="Times New Roman" pitchFamily="18" charset="0"/>
                <a:ea typeface="华文仿宋" pitchFamily="2" charset="-122"/>
              </a:defRPr>
            </a:lvl5pPr>
            <a:lvl6pPr marL="2514600" indent="-228600" eaLnBrk="0" fontAlgn="base" hangingPunct="0">
              <a:spcBef>
                <a:spcPct val="20000"/>
              </a:spcBef>
              <a:spcAft>
                <a:spcPct val="0"/>
              </a:spcAft>
              <a:defRPr kumimoji="1">
                <a:solidFill>
                  <a:schemeClr val="tx1"/>
                </a:solidFill>
                <a:latin typeface="Times New Roman" pitchFamily="18" charset="0"/>
                <a:ea typeface="华文仿宋" pitchFamily="2" charset="-122"/>
              </a:defRPr>
            </a:lvl6pPr>
            <a:lvl7pPr marL="2971800" indent="-228600" eaLnBrk="0" fontAlgn="base" hangingPunct="0">
              <a:spcBef>
                <a:spcPct val="20000"/>
              </a:spcBef>
              <a:spcAft>
                <a:spcPct val="0"/>
              </a:spcAft>
              <a:defRPr kumimoji="1">
                <a:solidFill>
                  <a:schemeClr val="tx1"/>
                </a:solidFill>
                <a:latin typeface="Times New Roman" pitchFamily="18" charset="0"/>
                <a:ea typeface="华文仿宋" pitchFamily="2" charset="-122"/>
              </a:defRPr>
            </a:lvl7pPr>
            <a:lvl8pPr marL="3429000" indent="-228600" eaLnBrk="0" fontAlgn="base" hangingPunct="0">
              <a:spcBef>
                <a:spcPct val="20000"/>
              </a:spcBef>
              <a:spcAft>
                <a:spcPct val="0"/>
              </a:spcAft>
              <a:defRPr kumimoji="1">
                <a:solidFill>
                  <a:schemeClr val="tx1"/>
                </a:solidFill>
                <a:latin typeface="Times New Roman" pitchFamily="18" charset="0"/>
                <a:ea typeface="华文仿宋" pitchFamily="2" charset="-122"/>
              </a:defRPr>
            </a:lvl8pPr>
            <a:lvl9pPr marL="3886200" indent="-228600" eaLnBrk="0" fontAlgn="base" hangingPunct="0">
              <a:spcBef>
                <a:spcPct val="20000"/>
              </a:spcBef>
              <a:spcAft>
                <a:spcPct val="0"/>
              </a:spcAft>
              <a:defRPr kumimoji="1">
                <a:solidFill>
                  <a:schemeClr val="tx1"/>
                </a:solidFill>
                <a:latin typeface="Times New Roman" pitchFamily="18" charset="0"/>
                <a:ea typeface="华文仿宋" pitchFamily="2" charset="-122"/>
              </a:defRPr>
            </a:lvl9pPr>
          </a:lstStyle>
          <a:p>
            <a:pPr eaLnBrk="1" hangingPunct="1"/>
            <a:r>
              <a:rPr lang="zh-CN" altLang="en-US" sz="2400" dirty="0">
                <a:solidFill>
                  <a:srgbClr val="FF0000"/>
                </a:solidFill>
                <a:latin typeface="黑体" panose="02010609060101010101" pitchFamily="49" charset="-122"/>
                <a:ea typeface="黑体" panose="02010609060101010101" pitchFamily="49" charset="-122"/>
              </a:rPr>
              <a:t>计数</a:t>
            </a:r>
            <a:r>
              <a:rPr lang="en-US" altLang="zh-CN" sz="2400" b="1" dirty="0"/>
              <a:t>vs</a:t>
            </a:r>
            <a:r>
              <a:rPr lang="zh-CN" altLang="en-US" sz="2400" dirty="0">
                <a:solidFill>
                  <a:srgbClr val="FF0000"/>
                </a:solidFill>
                <a:latin typeface="黑体" panose="02010609060101010101" pitchFamily="49" charset="-122"/>
                <a:ea typeface="黑体" panose="02010609060101010101" pitchFamily="49" charset="-122"/>
              </a:rPr>
              <a:t>道址</a:t>
            </a:r>
          </a:p>
        </p:txBody>
      </p:sp>
      <p:sp>
        <p:nvSpPr>
          <p:cNvPr id="54" name="内容占位符 4">
            <a:extLst>
              <a:ext uri="{FF2B5EF4-FFF2-40B4-BE49-F238E27FC236}">
                <a16:creationId xmlns:a16="http://schemas.microsoft.com/office/drawing/2014/main" id="{7590B31B-C4DD-4686-B872-5AF60FB63815}"/>
              </a:ext>
            </a:extLst>
          </p:cNvPr>
          <p:cNvSpPr txBox="1">
            <a:spLocks/>
          </p:cNvSpPr>
          <p:nvPr/>
        </p:nvSpPr>
        <p:spPr>
          <a:xfrm>
            <a:off x="9220200" y="14615"/>
            <a:ext cx="2971800" cy="284671"/>
          </a:xfrm>
          <a:prstGeom prst="rect">
            <a:avLst/>
          </a:prstGeom>
          <a:solidFill>
            <a:srgbClr val="003366"/>
          </a:solidFill>
          <a:ln>
            <a:solidFill>
              <a:schemeClr val="bg1"/>
            </a:solidFill>
          </a:ln>
          <a:effectLst>
            <a:outerShdw blurRad="50800" dist="38100" dir="5400000" algn="t" rotWithShape="0">
              <a:prstClr val="black">
                <a:alpha val="40000"/>
              </a:prstClr>
            </a:outerShdw>
          </a:effectLst>
        </p:spPr>
        <p:txBody>
          <a:bodyPr vert="horz" lIns="91440" tIns="45720" rIns="91440" bIns="45720" rtlCol="0">
            <a:normAutofit fontScale="92500" lnSpcReduction="10000"/>
          </a:bodyPr>
          <a:lstStyle>
            <a:defPPr>
              <a:defRPr lang="zh-CN"/>
            </a:defPPr>
            <a:lvl1pPr indent="0">
              <a:lnSpc>
                <a:spcPct val="90000"/>
              </a:lnSpc>
              <a:spcBef>
                <a:spcPts val="1000"/>
              </a:spcBef>
              <a:buFontTx/>
              <a:buNone/>
              <a:defRPr sz="1600" b="1">
                <a:solidFill>
                  <a:srgbClr val="FFFF00"/>
                </a:solidFill>
                <a:latin typeface="华文楷体" panose="02010600040101010101" pitchFamily="2" charset="-122"/>
                <a:ea typeface="华文楷体" panose="02010600040101010101" pitchFamily="2" charset="-122"/>
              </a:defRPr>
            </a:lvl1pPr>
            <a:lvl2pPr indent="0">
              <a:lnSpc>
                <a:spcPct val="90000"/>
              </a:lnSpc>
              <a:spcBef>
                <a:spcPts val="500"/>
              </a:spcBef>
              <a:buFontTx/>
              <a:buNone/>
              <a:defRPr sz="2400">
                <a:latin typeface="华文宋体" panose="02010600040101010101" pitchFamily="2" charset="-122"/>
                <a:ea typeface="华文宋体" panose="02010600040101010101" pitchFamily="2" charset="-122"/>
              </a:defRPr>
            </a:lvl2pPr>
            <a:lvl3pPr indent="0">
              <a:lnSpc>
                <a:spcPct val="90000"/>
              </a:lnSpc>
              <a:spcBef>
                <a:spcPts val="500"/>
              </a:spcBef>
              <a:buFontTx/>
              <a:buNone/>
              <a:defRPr sz="2000">
                <a:latin typeface="华文宋体" panose="02010600040101010101" pitchFamily="2" charset="-122"/>
                <a:ea typeface="华文宋体" panose="02010600040101010101" pitchFamily="2" charset="-122"/>
              </a:defRPr>
            </a:lvl3pPr>
            <a:lvl4pPr indent="0">
              <a:lnSpc>
                <a:spcPct val="90000"/>
              </a:lnSpc>
              <a:spcBef>
                <a:spcPts val="500"/>
              </a:spcBef>
              <a:buFontTx/>
              <a:buNone/>
              <a:defRPr>
                <a:latin typeface="华文宋体" panose="02010600040101010101" pitchFamily="2" charset="-122"/>
                <a:ea typeface="华文宋体" panose="02010600040101010101" pitchFamily="2" charset="-122"/>
              </a:defRPr>
            </a:lvl4pPr>
            <a:lvl5pPr indent="0">
              <a:lnSpc>
                <a:spcPct val="90000"/>
              </a:lnSpc>
              <a:spcBef>
                <a:spcPts val="500"/>
              </a:spcBef>
              <a:buFontTx/>
              <a:buNone/>
              <a:defRPr>
                <a:latin typeface="华文宋体" panose="02010600040101010101" pitchFamily="2" charset="-122"/>
                <a:ea typeface="华文宋体" panose="02010600040101010101" pitchFamily="2"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zh-CN" altLang="en-US" dirty="0"/>
              <a:t>需要经过一个刻度的过程</a:t>
            </a:r>
          </a:p>
        </p:txBody>
      </p:sp>
    </p:spTree>
    <p:extLst>
      <p:ext uri="{BB962C8B-B14F-4D97-AF65-F5344CB8AC3E}">
        <p14:creationId xmlns:p14="http://schemas.microsoft.com/office/powerpoint/2010/main" val="1250801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left)">
                                      <p:cBhvr>
                                        <p:cTn id="7" dur="500"/>
                                        <p:tgtEl>
                                          <p:spTgt spid="3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8"/>
                                        </p:tgtEl>
                                        <p:attrNameLst>
                                          <p:attrName>style.visibility</p:attrName>
                                        </p:attrNameLst>
                                      </p:cBhvr>
                                      <p:to>
                                        <p:strVal val="visible"/>
                                      </p:to>
                                    </p:set>
                                    <p:animEffect transition="in" filter="wipe(left)">
                                      <p:cBhvr>
                                        <p:cTn id="12" dur="500"/>
                                        <p:tgtEl>
                                          <p:spTgt spid="38"/>
                                        </p:tgtEl>
                                      </p:cBhvr>
                                    </p:animEffect>
                                  </p:childTnLst>
                                </p:cTn>
                              </p:par>
                            </p:childTnLst>
                          </p:cTn>
                        </p:par>
                        <p:par>
                          <p:cTn id="13" fill="hold">
                            <p:stCondLst>
                              <p:cond delay="500"/>
                            </p:stCondLst>
                            <p:childTnLst>
                              <p:par>
                                <p:cTn id="14" presetID="22" presetClass="entr" presetSubtype="8" fill="hold" nodeType="afterEffect">
                                  <p:stCondLst>
                                    <p:cond delay="0"/>
                                  </p:stCondLst>
                                  <p:childTnLst>
                                    <p:set>
                                      <p:cBhvr>
                                        <p:cTn id="15" dur="1" fill="hold">
                                          <p:stCondLst>
                                            <p:cond delay="0"/>
                                          </p:stCondLst>
                                        </p:cTn>
                                        <p:tgtEl>
                                          <p:spTgt spid="39"/>
                                        </p:tgtEl>
                                        <p:attrNameLst>
                                          <p:attrName>style.visibility</p:attrName>
                                        </p:attrNameLst>
                                      </p:cBhvr>
                                      <p:to>
                                        <p:strVal val="visible"/>
                                      </p:to>
                                    </p:set>
                                    <p:animEffect transition="in" filter="wipe(left)">
                                      <p:cBhvr>
                                        <p:cTn id="16" dur="500"/>
                                        <p:tgtEl>
                                          <p:spTgt spid="39"/>
                                        </p:tgtEl>
                                      </p:cBhvr>
                                    </p:animEffect>
                                  </p:childTnLst>
                                </p:cTn>
                              </p:par>
                            </p:childTnLst>
                          </p:cTn>
                        </p:par>
                        <p:par>
                          <p:cTn id="17" fill="hold">
                            <p:stCondLst>
                              <p:cond delay="1000"/>
                            </p:stCondLst>
                            <p:childTnLst>
                              <p:par>
                                <p:cTn id="18" presetID="22" presetClass="entr" presetSubtype="8" fill="hold" nodeType="afterEffect">
                                  <p:stCondLst>
                                    <p:cond delay="0"/>
                                  </p:stCondLst>
                                  <p:childTnLst>
                                    <p:set>
                                      <p:cBhvr>
                                        <p:cTn id="19" dur="1" fill="hold">
                                          <p:stCondLst>
                                            <p:cond delay="0"/>
                                          </p:stCondLst>
                                        </p:cTn>
                                        <p:tgtEl>
                                          <p:spTgt spid="35"/>
                                        </p:tgtEl>
                                        <p:attrNameLst>
                                          <p:attrName>style.visibility</p:attrName>
                                        </p:attrNameLst>
                                      </p:cBhvr>
                                      <p:to>
                                        <p:strVal val="visible"/>
                                      </p:to>
                                    </p:set>
                                    <p:animEffect transition="in" filter="wipe(left)">
                                      <p:cBhvr>
                                        <p:cTn id="20"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6D3457FC-C129-4ADC-BFF7-D471A09643CB}"/>
              </a:ext>
            </a:extLst>
          </p:cNvPr>
          <p:cNvSpPr>
            <a:spLocks noGrp="1"/>
          </p:cNvSpPr>
          <p:nvPr>
            <p:ph idx="13"/>
          </p:nvPr>
        </p:nvSpPr>
        <p:spPr>
          <a:xfrm>
            <a:off x="1" y="1"/>
            <a:ext cx="2540482" cy="284671"/>
          </a:xfrm>
          <a:solidFill>
            <a:schemeClr val="bg1">
              <a:lumMod val="95000"/>
            </a:schemeClr>
          </a:solidFill>
        </p:spPr>
        <p:txBody>
          <a:bodyPr>
            <a:normAutofit fontScale="92500" lnSpcReduction="10000"/>
          </a:bodyPr>
          <a:lstStyle/>
          <a:p>
            <a:r>
              <a:rPr lang="zh-CN" altLang="en-US" dirty="0"/>
              <a:t>第十三章 中子及中子的探测</a:t>
            </a:r>
          </a:p>
        </p:txBody>
      </p:sp>
      <p:sp>
        <p:nvSpPr>
          <p:cNvPr id="4" name="内容占位符 3">
            <a:extLst>
              <a:ext uri="{FF2B5EF4-FFF2-40B4-BE49-F238E27FC236}">
                <a16:creationId xmlns:a16="http://schemas.microsoft.com/office/drawing/2014/main" id="{DC5E45C6-3C27-4CD6-87A4-686E0452789C}"/>
              </a:ext>
            </a:extLst>
          </p:cNvPr>
          <p:cNvSpPr>
            <a:spLocks noGrp="1"/>
          </p:cNvSpPr>
          <p:nvPr>
            <p:ph idx="15"/>
          </p:nvPr>
        </p:nvSpPr>
        <p:spPr>
          <a:solidFill>
            <a:srgbClr val="FFFF00"/>
          </a:solidFill>
        </p:spPr>
        <p:txBody>
          <a:bodyPr>
            <a:normAutofit fontScale="92500" lnSpcReduction="10000"/>
          </a:bodyPr>
          <a:lstStyle/>
          <a:p>
            <a:r>
              <a:rPr lang="zh-CN" altLang="en-US" dirty="0"/>
              <a:t>四种相互作用</a:t>
            </a:r>
          </a:p>
        </p:txBody>
      </p:sp>
      <p:sp>
        <p:nvSpPr>
          <p:cNvPr id="5" name="内容占位符 4">
            <a:extLst>
              <a:ext uri="{FF2B5EF4-FFF2-40B4-BE49-F238E27FC236}">
                <a16:creationId xmlns:a16="http://schemas.microsoft.com/office/drawing/2014/main" id="{76A525C7-698F-42F7-9977-03E53AEE0BC1}"/>
              </a:ext>
            </a:extLst>
          </p:cNvPr>
          <p:cNvSpPr>
            <a:spLocks noGrp="1"/>
          </p:cNvSpPr>
          <p:nvPr>
            <p:ph idx="16"/>
          </p:nvPr>
        </p:nvSpPr>
        <p:spPr/>
        <p:txBody>
          <a:bodyPr>
            <a:normAutofit fontScale="92500" lnSpcReduction="10000"/>
          </a:bodyPr>
          <a:lstStyle/>
          <a:p>
            <a:endParaRPr lang="zh-CN" altLang="en-US"/>
          </a:p>
        </p:txBody>
      </p:sp>
      <p:sp>
        <p:nvSpPr>
          <p:cNvPr id="19" name="内容占位符 18">
            <a:extLst>
              <a:ext uri="{FF2B5EF4-FFF2-40B4-BE49-F238E27FC236}">
                <a16:creationId xmlns:a16="http://schemas.microsoft.com/office/drawing/2014/main" id="{3DD6B0AC-1C2F-434F-874C-7924919B1171}"/>
              </a:ext>
            </a:extLst>
          </p:cNvPr>
          <p:cNvSpPr>
            <a:spLocks noGrp="1"/>
          </p:cNvSpPr>
          <p:nvPr>
            <p:ph idx="14"/>
          </p:nvPr>
        </p:nvSpPr>
        <p:spPr>
          <a:solidFill>
            <a:schemeClr val="accent6">
              <a:lumMod val="20000"/>
              <a:lumOff val="80000"/>
            </a:schemeClr>
          </a:solidFill>
        </p:spPr>
        <p:txBody>
          <a:bodyPr>
            <a:normAutofit fontScale="92500" lnSpcReduction="10000"/>
          </a:bodyPr>
          <a:lstStyle/>
          <a:p>
            <a:r>
              <a:rPr lang="en-US" altLang="zh-CN" dirty="0"/>
              <a:t>13.3 </a:t>
            </a:r>
            <a:r>
              <a:rPr lang="zh-CN" altLang="en-US" dirty="0"/>
              <a:t>中子与物质的相互作用</a:t>
            </a:r>
          </a:p>
        </p:txBody>
      </p:sp>
      <mc:AlternateContent xmlns:mc="http://schemas.openxmlformats.org/markup-compatibility/2006" xmlns:a14="http://schemas.microsoft.com/office/drawing/2010/main">
        <mc:Choice Requires="a14">
          <p:sp>
            <p:nvSpPr>
              <p:cNvPr id="8" name="内容占位符 2">
                <a:extLst>
                  <a:ext uri="{FF2B5EF4-FFF2-40B4-BE49-F238E27FC236}">
                    <a16:creationId xmlns:a16="http://schemas.microsoft.com/office/drawing/2014/main" id="{9688127D-D01F-4966-9538-9F17EEBDCF81}"/>
                  </a:ext>
                </a:extLst>
              </p:cNvPr>
              <p:cNvSpPr txBox="1">
                <a:spLocks/>
              </p:cNvSpPr>
              <p:nvPr/>
            </p:nvSpPr>
            <p:spPr>
              <a:xfrm>
                <a:off x="237861" y="561886"/>
                <a:ext cx="11605795" cy="5734227"/>
              </a:xfrm>
              <a:prstGeom prst="rect">
                <a:avLst/>
              </a:prstGeom>
            </p:spPr>
            <p:txBody>
              <a:bodyPr>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200000"/>
                  </a:lnSpc>
                  <a:spcAft>
                    <a:spcPts val="600"/>
                  </a:spcAft>
                  <a:buFont typeface="Webdings" pitchFamily="18" charset="2"/>
                  <a:buChar char="s"/>
                </a:pPr>
                <a:r>
                  <a:rPr lang="zh-CN" altLang="en-US" sz="2000" dirty="0">
                    <a:solidFill>
                      <a:srgbClr val="3333FF"/>
                    </a:solidFill>
                    <a:latin typeface="Times New Roman" panose="02020603050405020304" pitchFamily="18" charset="0"/>
                    <a:ea typeface="黑体" pitchFamily="49" charset="-122"/>
                    <a:cs typeface="Times New Roman" panose="02020603050405020304" pitchFamily="18" charset="0"/>
                  </a:rPr>
                  <a:t>引力作用</a:t>
                </a:r>
                <a:r>
                  <a:rPr lang="en-US" altLang="zh-CN" sz="2000" dirty="0">
                    <a:latin typeface="Times New Roman" panose="02020603050405020304" pitchFamily="18" charset="0"/>
                    <a:ea typeface="华文仿宋" pitchFamily="2" charset="-122"/>
                    <a:cs typeface="Times New Roman" panose="02020603050405020304" pitchFamily="18" charset="0"/>
                  </a:rPr>
                  <a:t>——</a:t>
                </a:r>
                <a:r>
                  <a:rPr lang="zh-CN" altLang="en-US" sz="2000" dirty="0">
                    <a:latin typeface="Times New Roman" panose="02020603050405020304" pitchFamily="18" charset="0"/>
                    <a:ea typeface="华文仿宋" pitchFamily="2" charset="-122"/>
                    <a:cs typeface="Times New Roman" panose="02020603050405020304" pitchFamily="18" charset="0"/>
                  </a:rPr>
                  <a:t>对中子（</a:t>
                </a:r>
                <a:r>
                  <a:rPr lang="zh-CN" altLang="en-US" sz="2000" dirty="0">
                    <a:latin typeface="Times New Roman" panose="02020603050405020304" pitchFamily="18" charset="0"/>
                    <a:ea typeface="楷体" pitchFamily="49" charset="-122"/>
                    <a:cs typeface="Times New Roman" panose="02020603050405020304" pitchFamily="18" charset="0"/>
                  </a:rPr>
                  <a:t>除了超冷中子，</a:t>
                </a:r>
                <a:r>
                  <a:rPr lang="en-US" altLang="zh-CN" sz="2000" dirty="0">
                    <a:latin typeface="Times New Roman" panose="02020603050405020304" pitchFamily="18" charset="0"/>
                    <a:ea typeface="楷体" pitchFamily="49" charset="-122"/>
                    <a:cs typeface="Times New Roman" panose="02020603050405020304" pitchFamily="18" charset="0"/>
                  </a:rPr>
                  <a:t>5m/</a:t>
                </a:r>
                <a:r>
                  <a:rPr lang="en-US" altLang="zh-CN" sz="2000" dirty="0">
                    <a:latin typeface="Times New Roman" panose="02020603050405020304" pitchFamily="18" charset="0"/>
                    <a:ea typeface="华文仿宋" pitchFamily="2" charset="-122"/>
                    <a:cs typeface="Times New Roman" panose="02020603050405020304" pitchFamily="18" charset="0"/>
                  </a:rPr>
                  <a:t>s</a:t>
                </a:r>
                <a:r>
                  <a:rPr lang="zh-CN" altLang="en-US" sz="2000" dirty="0">
                    <a:latin typeface="Times New Roman" panose="02020603050405020304" pitchFamily="18" charset="0"/>
                    <a:ea typeface="华文仿宋" pitchFamily="2" charset="-122"/>
                    <a:cs typeface="Times New Roman" panose="02020603050405020304" pitchFamily="18" charset="0"/>
                  </a:rPr>
                  <a:t>）的影响很小，可以忽略其对探测过程的贡献</a:t>
                </a:r>
                <a:r>
                  <a:rPr lang="en-US" altLang="zh-CN" sz="2000" dirty="0">
                    <a:latin typeface="Times New Roman" panose="02020603050405020304" pitchFamily="18" charset="0"/>
                    <a:ea typeface="华文仿宋" pitchFamily="2" charset="-122"/>
                    <a:cs typeface="Times New Roman" panose="02020603050405020304" pitchFamily="18" charset="0"/>
                  </a:rPr>
                  <a:t>;</a:t>
                </a:r>
              </a:p>
              <a:p>
                <a:pPr>
                  <a:lnSpc>
                    <a:spcPct val="200000"/>
                  </a:lnSpc>
                  <a:spcAft>
                    <a:spcPts val="600"/>
                  </a:spcAft>
                  <a:buFont typeface="Webdings" pitchFamily="18" charset="2"/>
                  <a:buChar char="s"/>
                </a:pPr>
                <a:r>
                  <a:rPr lang="zh-CN" altLang="en-US" sz="2000" dirty="0">
                    <a:solidFill>
                      <a:srgbClr val="3333FF"/>
                    </a:solidFill>
                    <a:latin typeface="Times New Roman" panose="02020603050405020304" pitchFamily="18" charset="0"/>
                    <a:ea typeface="黑体" pitchFamily="49" charset="-122"/>
                    <a:cs typeface="Times New Roman" panose="02020603050405020304" pitchFamily="18" charset="0"/>
                  </a:rPr>
                  <a:t>弱相互作用</a:t>
                </a:r>
                <a:r>
                  <a:rPr lang="en-US" altLang="zh-CN" sz="2000" dirty="0">
                    <a:latin typeface="Times New Roman" panose="02020603050405020304" pitchFamily="18" charset="0"/>
                    <a:ea typeface="华文仿宋" pitchFamily="2" charset="-122"/>
                    <a:cs typeface="Times New Roman" panose="02020603050405020304" pitchFamily="18" charset="0"/>
                  </a:rPr>
                  <a:t>——</a:t>
                </a:r>
                <a:r>
                  <a:rPr lang="zh-CN" altLang="en-US" sz="2000" dirty="0">
                    <a:latin typeface="Times New Roman" panose="02020603050405020304" pitchFamily="18" charset="0"/>
                    <a:ea typeface="华文仿宋" pitchFamily="2" charset="-122"/>
                    <a:cs typeface="Times New Roman" panose="02020603050405020304" pitchFamily="18" charset="0"/>
                  </a:rPr>
                  <a:t>对中子的影响表现为中子的衰变：</a:t>
                </a:r>
                <a:endParaRPr lang="en-US" altLang="zh-CN" sz="2000" dirty="0">
                  <a:latin typeface="Times New Roman" panose="02020603050405020304" pitchFamily="18" charset="0"/>
                  <a:ea typeface="华文仿宋" pitchFamily="2" charset="-122"/>
                  <a:cs typeface="Times New Roman" panose="02020603050405020304" pitchFamily="18" charset="0"/>
                </a:endParaRPr>
              </a:p>
              <a:p>
                <a:pPr marL="57150" indent="0">
                  <a:lnSpc>
                    <a:spcPct val="200000"/>
                  </a:lnSpc>
                  <a:spcAft>
                    <a:spcPts val="600"/>
                  </a:spcAft>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altLang="zh-CN" sz="2000" i="1">
                          <a:latin typeface="Cambria Math"/>
                          <a:ea typeface="华文仿宋" pitchFamily="2" charset="-122"/>
                        </a:rPr>
                        <m:t>𝑛</m:t>
                      </m:r>
                      <m:groupChr>
                        <m:groupChrPr>
                          <m:chr m:val="→"/>
                          <m:vertJc m:val="bot"/>
                          <m:ctrlPr>
                            <a:rPr lang="en-US" altLang="zh-CN" sz="2000" i="1">
                              <a:latin typeface="Cambria Math" panose="02040503050406030204" pitchFamily="18" charset="0"/>
                              <a:ea typeface="华文仿宋" pitchFamily="2" charset="-122"/>
                            </a:rPr>
                          </m:ctrlPr>
                        </m:groupChrPr>
                        <m:e>
                          <m:sSub>
                            <m:sSubPr>
                              <m:ctrlPr>
                                <a:rPr lang="en-US" altLang="zh-CN" sz="2000" i="1">
                                  <a:latin typeface="Cambria Math" panose="02040503050406030204" pitchFamily="18" charset="0"/>
                                  <a:ea typeface="华文仿宋" pitchFamily="2" charset="-122"/>
                                </a:rPr>
                              </m:ctrlPr>
                            </m:sSubPr>
                            <m:e>
                              <m:r>
                                <a:rPr lang="en-US" altLang="zh-CN" sz="2000" i="1">
                                  <a:latin typeface="Cambria Math"/>
                                  <a:ea typeface="华文仿宋" pitchFamily="2" charset="-122"/>
                                </a:rPr>
                                <m:t>𝑇</m:t>
                              </m:r>
                            </m:e>
                            <m:sub>
                              <m:f>
                                <m:fPr>
                                  <m:type m:val="skw"/>
                                  <m:ctrlPr>
                                    <a:rPr lang="en-US" altLang="zh-CN" sz="2000" i="1">
                                      <a:latin typeface="Cambria Math" panose="02040503050406030204" pitchFamily="18" charset="0"/>
                                      <a:ea typeface="华文仿宋" pitchFamily="2" charset="-122"/>
                                    </a:rPr>
                                  </m:ctrlPr>
                                </m:fPr>
                                <m:num>
                                  <m:r>
                                    <a:rPr lang="en-US" altLang="zh-CN" sz="2000" i="1">
                                      <a:latin typeface="Cambria Math"/>
                                      <a:ea typeface="华文仿宋" pitchFamily="2" charset="-122"/>
                                    </a:rPr>
                                    <m:t>1</m:t>
                                  </m:r>
                                </m:num>
                                <m:den>
                                  <m:r>
                                    <a:rPr lang="en-US" altLang="zh-CN" sz="2000" i="1">
                                      <a:latin typeface="Cambria Math"/>
                                      <a:ea typeface="华文仿宋" pitchFamily="2" charset="-122"/>
                                    </a:rPr>
                                    <m:t>2</m:t>
                                  </m:r>
                                </m:den>
                              </m:f>
                            </m:sub>
                          </m:sSub>
                          <m:r>
                            <m:rPr>
                              <m:brk m:alnAt="2"/>
                            </m:rPr>
                            <a:rPr lang="en-US" altLang="zh-CN" sz="2000" i="1">
                              <a:latin typeface="Cambria Math"/>
                              <a:ea typeface="华文仿宋" pitchFamily="2" charset="-122"/>
                            </a:rPr>
                            <m:t>=</m:t>
                          </m:r>
                          <m:r>
                            <a:rPr lang="en-US" altLang="zh-CN" sz="2000" i="1">
                              <a:latin typeface="Cambria Math"/>
                              <a:ea typeface="华文仿宋" pitchFamily="2" charset="-122"/>
                            </a:rPr>
                            <m:t>10.2</m:t>
                          </m:r>
                          <m:r>
                            <a:rPr lang="en-US" altLang="zh-CN" sz="2000" i="1">
                              <a:latin typeface="Cambria Math"/>
                              <a:ea typeface="华文仿宋" pitchFamily="2" charset="-122"/>
                            </a:rPr>
                            <m:t>𝑚𝑖𝑛𝑠</m:t>
                          </m:r>
                        </m:e>
                      </m:groupChr>
                      <m:r>
                        <a:rPr lang="en-US" altLang="zh-CN" sz="2000" i="1">
                          <a:latin typeface="Cambria Math"/>
                          <a:ea typeface="华文仿宋" pitchFamily="2" charset="-122"/>
                        </a:rPr>
                        <m:t>𝑝</m:t>
                      </m:r>
                      <m:r>
                        <a:rPr lang="en-US" altLang="zh-CN" sz="2000" i="1">
                          <a:latin typeface="Cambria Math"/>
                          <a:ea typeface="华文仿宋" pitchFamily="2" charset="-122"/>
                        </a:rPr>
                        <m:t>+</m:t>
                      </m:r>
                      <m:sSup>
                        <m:sSupPr>
                          <m:ctrlPr>
                            <a:rPr lang="en-US" altLang="zh-CN" sz="2000" i="1">
                              <a:latin typeface="Cambria Math" panose="02040503050406030204" pitchFamily="18" charset="0"/>
                              <a:ea typeface="华文仿宋" pitchFamily="2" charset="-122"/>
                            </a:rPr>
                          </m:ctrlPr>
                        </m:sSupPr>
                        <m:e>
                          <m:r>
                            <a:rPr lang="en-US" altLang="zh-CN" sz="2000" i="1">
                              <a:latin typeface="Cambria Math"/>
                              <a:ea typeface="华文仿宋" pitchFamily="2" charset="-122"/>
                            </a:rPr>
                            <m:t>𝑒</m:t>
                          </m:r>
                        </m:e>
                        <m:sup>
                          <m:r>
                            <a:rPr lang="en-US" altLang="zh-CN" sz="2000" i="1">
                              <a:latin typeface="Cambria Math"/>
                              <a:ea typeface="华文仿宋" pitchFamily="2" charset="-122"/>
                            </a:rPr>
                            <m:t>−</m:t>
                          </m:r>
                        </m:sup>
                      </m:sSup>
                      <m:r>
                        <a:rPr lang="en-US" altLang="zh-CN" sz="2000" i="1">
                          <a:latin typeface="Cambria Math"/>
                          <a:ea typeface="华文仿宋" pitchFamily="2" charset="-122"/>
                        </a:rPr>
                        <m:t>+</m:t>
                      </m:r>
                      <m:acc>
                        <m:accPr>
                          <m:chr m:val="̃"/>
                          <m:ctrlPr>
                            <a:rPr lang="en-US" altLang="zh-CN" sz="2000" i="1">
                              <a:latin typeface="Cambria Math" panose="02040503050406030204" pitchFamily="18" charset="0"/>
                              <a:ea typeface="华文仿宋" pitchFamily="2" charset="-122"/>
                            </a:rPr>
                          </m:ctrlPr>
                        </m:accPr>
                        <m:e>
                          <m:sSub>
                            <m:sSubPr>
                              <m:ctrlPr>
                                <a:rPr lang="en-US" altLang="zh-CN" sz="2000" i="1">
                                  <a:latin typeface="Cambria Math" panose="02040503050406030204" pitchFamily="18" charset="0"/>
                                  <a:ea typeface="华文仿宋" pitchFamily="2" charset="-122"/>
                                </a:rPr>
                              </m:ctrlPr>
                            </m:sSubPr>
                            <m:e>
                              <m:r>
                                <a:rPr lang="zh-CN" altLang="en-US" sz="2000" i="1">
                                  <a:latin typeface="Cambria Math"/>
                                  <a:ea typeface="华文仿宋" pitchFamily="2" charset="-122"/>
                                </a:rPr>
                                <m:t>𝜈</m:t>
                              </m:r>
                            </m:e>
                            <m:sub>
                              <m:r>
                                <a:rPr lang="en-US" altLang="zh-CN" sz="2000" i="1">
                                  <a:latin typeface="Cambria Math"/>
                                  <a:ea typeface="华文仿宋" pitchFamily="2" charset="-122"/>
                                </a:rPr>
                                <m:t>𝑒</m:t>
                              </m:r>
                            </m:sub>
                          </m:sSub>
                        </m:e>
                      </m:acc>
                    </m:oMath>
                  </m:oMathPara>
                </a14:m>
                <a:endParaRPr lang="en-US" altLang="zh-CN" sz="2000" dirty="0">
                  <a:latin typeface="Times New Roman" panose="02020603050405020304" pitchFamily="18" charset="0"/>
                  <a:ea typeface="华文仿宋" pitchFamily="2" charset="-122"/>
                  <a:cs typeface="Times New Roman" panose="02020603050405020304" pitchFamily="18" charset="0"/>
                </a:endParaRPr>
              </a:p>
              <a:p>
                <a:pPr>
                  <a:lnSpc>
                    <a:spcPct val="200000"/>
                  </a:lnSpc>
                  <a:spcAft>
                    <a:spcPts val="600"/>
                  </a:spcAft>
                  <a:buFont typeface="Webdings" pitchFamily="18" charset="2"/>
                  <a:buChar char="s"/>
                </a:pPr>
                <a:r>
                  <a:rPr lang="zh-CN" altLang="en-US" sz="2000" dirty="0">
                    <a:solidFill>
                      <a:srgbClr val="3333FF"/>
                    </a:solidFill>
                    <a:latin typeface="Times New Roman" panose="02020603050405020304" pitchFamily="18" charset="0"/>
                    <a:ea typeface="黑体" pitchFamily="49" charset="-122"/>
                    <a:cs typeface="Times New Roman" panose="02020603050405020304" pitchFamily="18" charset="0"/>
                  </a:rPr>
                  <a:t>电磁相互作用</a:t>
                </a:r>
                <a:r>
                  <a:rPr lang="en-US" altLang="zh-CN" sz="2000" dirty="0">
                    <a:latin typeface="Times New Roman" panose="02020603050405020304" pitchFamily="18" charset="0"/>
                    <a:ea typeface="华文仿宋" pitchFamily="2" charset="-122"/>
                    <a:cs typeface="Times New Roman" panose="02020603050405020304" pitchFamily="18" charset="0"/>
                  </a:rPr>
                  <a:t>——</a:t>
                </a:r>
                <a:r>
                  <a:rPr lang="zh-CN" altLang="en-US" sz="2000" dirty="0">
                    <a:latin typeface="Times New Roman" panose="02020603050405020304" pitchFamily="18" charset="0"/>
                    <a:ea typeface="华文仿宋" pitchFamily="2" charset="-122"/>
                    <a:cs typeface="Times New Roman" panose="02020603050405020304" pitchFamily="18" charset="0"/>
                  </a:rPr>
                  <a:t>中子是中性的，不能和电场发生相互作用</a:t>
                </a:r>
                <a:endParaRPr lang="en-US" altLang="zh-CN" sz="2000" dirty="0">
                  <a:latin typeface="Times New Roman" panose="02020603050405020304" pitchFamily="18" charset="0"/>
                  <a:ea typeface="华文仿宋" pitchFamily="2" charset="-122"/>
                  <a:cs typeface="Times New Roman" panose="02020603050405020304" pitchFamily="18" charset="0"/>
                </a:endParaRPr>
              </a:p>
              <a:p>
                <a:pPr lvl="1">
                  <a:lnSpc>
                    <a:spcPct val="200000"/>
                  </a:lnSpc>
                  <a:spcAft>
                    <a:spcPts val="600"/>
                  </a:spcAft>
                  <a:buFont typeface="Wingdings" pitchFamily="2" charset="2"/>
                  <a:buChar char="Ø"/>
                </a:pPr>
                <a:r>
                  <a:rPr lang="zh-CN" altLang="en-US" sz="1800" dirty="0">
                    <a:latin typeface="Times New Roman" panose="02020603050405020304" pitchFamily="18" charset="0"/>
                    <a:ea typeface="华文仿宋" pitchFamily="2" charset="-122"/>
                    <a:cs typeface="Times New Roman" panose="02020603050405020304" pitchFamily="18" charset="0"/>
                  </a:rPr>
                  <a:t>但由于中子是由（</a:t>
                </a:r>
                <a:r>
                  <a:rPr lang="en-US" altLang="zh-CN" sz="1800" dirty="0" err="1">
                    <a:latin typeface="Times New Roman" panose="02020603050405020304" pitchFamily="18" charset="0"/>
                    <a:ea typeface="华文仿宋" pitchFamily="2" charset="-122"/>
                    <a:cs typeface="Times New Roman" panose="02020603050405020304" pitchFamily="18" charset="0"/>
                  </a:rPr>
                  <a:t>udd</a:t>
                </a:r>
                <a:r>
                  <a:rPr lang="zh-CN" altLang="en-US" sz="1800" dirty="0">
                    <a:latin typeface="Times New Roman" panose="02020603050405020304" pitchFamily="18" charset="0"/>
                    <a:ea typeface="华文仿宋" pitchFamily="2" charset="-122"/>
                    <a:cs typeface="Times New Roman" panose="02020603050405020304" pitchFamily="18" charset="0"/>
                  </a:rPr>
                  <a:t>）夸克组成的复合粒子（在部分时间内可看做一个质子和分布半径更大的</a:t>
                </a:r>
                <a:r>
                  <a:rPr lang="el-GR" altLang="zh-CN" sz="1800" dirty="0">
                    <a:latin typeface="Times New Roman" panose="02020603050405020304" pitchFamily="18" charset="0"/>
                    <a:ea typeface="华文仿宋" pitchFamily="2" charset="-122"/>
                    <a:cs typeface="Times New Roman" panose="02020603050405020304" pitchFamily="18" charset="0"/>
                  </a:rPr>
                  <a:t>π</a:t>
                </a:r>
                <a:r>
                  <a:rPr lang="en-US" altLang="zh-CN" sz="1800" baseline="30000" dirty="0">
                    <a:latin typeface="Times New Roman" panose="02020603050405020304" pitchFamily="18" charset="0"/>
                    <a:ea typeface="华文仿宋" pitchFamily="2" charset="-122"/>
                    <a:cs typeface="Times New Roman" panose="02020603050405020304" pitchFamily="18" charset="0"/>
                  </a:rPr>
                  <a:t>-</a:t>
                </a:r>
                <a:r>
                  <a:rPr lang="zh-CN" altLang="en-US" sz="1800" dirty="0">
                    <a:latin typeface="Times New Roman" panose="02020603050405020304" pitchFamily="18" charset="0"/>
                    <a:ea typeface="华文仿宋" pitchFamily="2" charset="-122"/>
                    <a:cs typeface="Times New Roman" panose="02020603050405020304" pitchFamily="18" charset="0"/>
                  </a:rPr>
                  <a:t>），其存在</a:t>
                </a:r>
                <a:r>
                  <a:rPr lang="zh-CN" altLang="en-US" sz="18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磁矩</a:t>
                </a:r>
                <a:r>
                  <a:rPr lang="zh-CN" altLang="en-US" sz="1800" dirty="0">
                    <a:latin typeface="Times New Roman" panose="02020603050405020304" pitchFamily="18" charset="0"/>
                    <a:ea typeface="华文仿宋" pitchFamily="2" charset="-122"/>
                    <a:cs typeface="Times New Roman" panose="02020603050405020304" pitchFamily="18" charset="0"/>
                  </a:rPr>
                  <a:t>，因此</a:t>
                </a:r>
                <a:r>
                  <a:rPr lang="zh-CN" altLang="en-US" sz="20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可以与磁场发生相互作用</a:t>
                </a:r>
                <a:r>
                  <a:rPr lang="zh-CN" altLang="en-US" sz="1800" dirty="0">
                    <a:latin typeface="Times New Roman" panose="02020603050405020304" pitchFamily="18" charset="0"/>
                    <a:ea typeface="华文仿宋" pitchFamily="2" charset="-122"/>
                    <a:cs typeface="Times New Roman" panose="02020603050405020304" pitchFamily="18" charset="0"/>
                  </a:rPr>
                  <a:t>。</a:t>
                </a:r>
                <a:endParaRPr lang="en-US" altLang="zh-CN" sz="1800" dirty="0">
                  <a:latin typeface="Times New Roman" panose="02020603050405020304" pitchFamily="18" charset="0"/>
                  <a:ea typeface="华文仿宋" pitchFamily="2" charset="-122"/>
                  <a:cs typeface="Times New Roman" panose="02020603050405020304" pitchFamily="18" charset="0"/>
                </a:endParaRPr>
              </a:p>
              <a:p>
                <a:pPr lvl="1">
                  <a:lnSpc>
                    <a:spcPct val="200000"/>
                  </a:lnSpc>
                  <a:spcAft>
                    <a:spcPts val="600"/>
                  </a:spcAft>
                  <a:buFont typeface="Wingdings" pitchFamily="2" charset="2"/>
                  <a:buChar char="Ø"/>
                </a:pPr>
                <a:r>
                  <a:rPr lang="zh-CN" altLang="en-US" sz="1800" dirty="0">
                    <a:latin typeface="Times New Roman" panose="02020603050405020304" pitchFamily="18" charset="0"/>
                    <a:ea typeface="华文仿宋" pitchFamily="2" charset="-122"/>
                    <a:cs typeface="Times New Roman" panose="02020603050405020304" pitchFamily="18" charset="0"/>
                  </a:rPr>
                  <a:t>可以与电子发生相互作用：两个磁偶极子。自旋相关，截面很小：</a:t>
                </a:r>
                <a:r>
                  <a:rPr lang="en-US" altLang="zh-CN" sz="1800" dirty="0">
                    <a:latin typeface="Times New Roman" panose="02020603050405020304" pitchFamily="18" charset="0"/>
                    <a:ea typeface="华文仿宋" pitchFamily="2" charset="-122"/>
                    <a:cs typeface="Times New Roman" panose="02020603050405020304" pitchFamily="18" charset="0"/>
                  </a:rPr>
                  <a:t>~5</a:t>
                </a:r>
                <a14:m>
                  <m:oMath xmlns:m="http://schemas.openxmlformats.org/officeDocument/2006/math">
                    <m:r>
                      <a:rPr lang="en-US" altLang="zh-CN" sz="1800" i="1">
                        <a:latin typeface="Cambria Math"/>
                        <a:ea typeface="Cambria Math"/>
                      </a:rPr>
                      <m:t>×</m:t>
                    </m:r>
                    <m:sSup>
                      <m:sSupPr>
                        <m:ctrlPr>
                          <a:rPr lang="en-US" altLang="zh-CN" sz="1800" i="1">
                            <a:latin typeface="Cambria Math" panose="02040503050406030204" pitchFamily="18" charset="0"/>
                            <a:ea typeface="Cambria Math"/>
                          </a:rPr>
                        </m:ctrlPr>
                      </m:sSupPr>
                      <m:e>
                        <m:r>
                          <a:rPr lang="en-US" altLang="zh-CN" sz="1800" i="1">
                            <a:latin typeface="Cambria Math"/>
                            <a:ea typeface="Cambria Math"/>
                          </a:rPr>
                          <m:t>10</m:t>
                        </m:r>
                      </m:e>
                      <m:sup>
                        <m:r>
                          <a:rPr lang="en-US" altLang="zh-CN" sz="1800" i="1">
                            <a:latin typeface="Cambria Math"/>
                            <a:ea typeface="Cambria Math"/>
                          </a:rPr>
                          <m:t>−7</m:t>
                        </m:r>
                      </m:sup>
                    </m:sSup>
                    <m:r>
                      <a:rPr lang="en-US" altLang="zh-CN" sz="1800" i="1">
                        <a:latin typeface="Cambria Math"/>
                        <a:ea typeface="Cambria Math"/>
                      </a:rPr>
                      <m:t> </m:t>
                    </m:r>
                    <m:r>
                      <m:rPr>
                        <m:sty m:val="p"/>
                      </m:rPr>
                      <a:rPr lang="en-US" altLang="zh-CN" sz="1800" i="1">
                        <a:latin typeface="Cambria Math"/>
                        <a:ea typeface="Cambria Math"/>
                      </a:rPr>
                      <m:t>b</m:t>
                    </m:r>
                  </m:oMath>
                </a14:m>
                <a:endParaRPr lang="en-US" altLang="zh-CN" sz="1800" dirty="0">
                  <a:latin typeface="Times New Roman" panose="02020603050405020304" pitchFamily="18" charset="0"/>
                  <a:ea typeface="Cambria Math"/>
                  <a:cs typeface="Times New Roman" panose="02020603050405020304" pitchFamily="18" charset="0"/>
                </a:endParaRPr>
              </a:p>
              <a:p>
                <a:pPr>
                  <a:lnSpc>
                    <a:spcPct val="200000"/>
                  </a:lnSpc>
                  <a:spcAft>
                    <a:spcPts val="600"/>
                  </a:spcAft>
                  <a:buFont typeface="Wingdings" pitchFamily="2" charset="2"/>
                  <a:buChar char="ü"/>
                </a:pPr>
                <a:r>
                  <a:rPr lang="zh-CN" altLang="en-US" sz="2000" dirty="0">
                    <a:solidFill>
                      <a:srgbClr val="FF0000"/>
                    </a:solidFill>
                    <a:latin typeface="Times New Roman" panose="02020603050405020304" pitchFamily="18" charset="0"/>
                    <a:ea typeface="黑体" pitchFamily="49" charset="-122"/>
                    <a:cs typeface="Times New Roman" panose="02020603050405020304" pitchFamily="18" charset="0"/>
                  </a:rPr>
                  <a:t>强相互作用</a:t>
                </a:r>
                <a:r>
                  <a:rPr lang="en-US" altLang="zh-CN" sz="2000" dirty="0">
                    <a:latin typeface="Times New Roman" panose="02020603050405020304" pitchFamily="18" charset="0"/>
                    <a:ea typeface="华文仿宋" pitchFamily="2" charset="-122"/>
                    <a:cs typeface="Times New Roman" panose="02020603050405020304" pitchFamily="18" charset="0"/>
                  </a:rPr>
                  <a:t>——</a:t>
                </a:r>
                <a:r>
                  <a:rPr lang="zh-CN" altLang="en-US" sz="2000" dirty="0">
                    <a:latin typeface="Times New Roman" panose="02020603050405020304" pitchFamily="18" charset="0"/>
                    <a:ea typeface="华文仿宋" pitchFamily="2" charset="-122"/>
                    <a:cs typeface="Times New Roman" panose="02020603050405020304" pitchFamily="18" charset="0"/>
                  </a:rPr>
                  <a:t>我们靠它来测量中子！</a:t>
                </a:r>
                <a:endParaRPr lang="en-US" altLang="zh-CN" sz="2000" dirty="0">
                  <a:latin typeface="Times New Roman" panose="02020603050405020304" pitchFamily="18" charset="0"/>
                  <a:ea typeface="华文仿宋" pitchFamily="2" charset="-122"/>
                  <a:cs typeface="Times New Roman" panose="02020603050405020304" pitchFamily="18" charset="0"/>
                </a:endParaRPr>
              </a:p>
            </p:txBody>
          </p:sp>
        </mc:Choice>
        <mc:Fallback xmlns="">
          <p:sp>
            <p:nvSpPr>
              <p:cNvPr id="8" name="内容占位符 2">
                <a:extLst>
                  <a:ext uri="{FF2B5EF4-FFF2-40B4-BE49-F238E27FC236}">
                    <a16:creationId xmlns:a16="http://schemas.microsoft.com/office/drawing/2014/main" id="{9688127D-D01F-4966-9538-9F17EEBDCF81}"/>
                  </a:ext>
                </a:extLst>
              </p:cNvPr>
              <p:cNvSpPr txBox="1">
                <a:spLocks noRot="1" noChangeAspect="1" noMove="1" noResize="1" noEditPoints="1" noAdjustHandles="1" noChangeArrowheads="1" noChangeShapeType="1" noTextEdit="1"/>
              </p:cNvSpPr>
              <p:nvPr/>
            </p:nvSpPr>
            <p:spPr>
              <a:xfrm>
                <a:off x="237861" y="561886"/>
                <a:ext cx="11605795" cy="5734227"/>
              </a:xfrm>
              <a:prstGeom prst="rect">
                <a:avLst/>
              </a:prstGeom>
              <a:blipFill>
                <a:blip r:embed="rId2"/>
                <a:stretch>
                  <a:fillRect l="-368" r="-1313" b="-21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159307226"/>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6D3457FC-C129-4ADC-BFF7-D471A09643CB}"/>
              </a:ext>
            </a:extLst>
          </p:cNvPr>
          <p:cNvSpPr>
            <a:spLocks noGrp="1"/>
          </p:cNvSpPr>
          <p:nvPr>
            <p:ph idx="13"/>
          </p:nvPr>
        </p:nvSpPr>
        <p:spPr>
          <a:xfrm>
            <a:off x="1" y="1"/>
            <a:ext cx="2540482" cy="284671"/>
          </a:xfrm>
          <a:solidFill>
            <a:schemeClr val="bg1">
              <a:lumMod val="95000"/>
            </a:schemeClr>
          </a:solidFill>
        </p:spPr>
        <p:txBody>
          <a:bodyPr>
            <a:normAutofit fontScale="92500" lnSpcReduction="10000"/>
          </a:bodyPr>
          <a:lstStyle/>
          <a:p>
            <a:r>
              <a:rPr lang="zh-CN" altLang="en-US" dirty="0"/>
              <a:t>第十三章 中子及中子的探测</a:t>
            </a:r>
          </a:p>
        </p:txBody>
      </p:sp>
      <p:sp>
        <p:nvSpPr>
          <p:cNvPr id="4" name="内容占位符 3">
            <a:extLst>
              <a:ext uri="{FF2B5EF4-FFF2-40B4-BE49-F238E27FC236}">
                <a16:creationId xmlns:a16="http://schemas.microsoft.com/office/drawing/2014/main" id="{DC5E45C6-3C27-4CD6-87A4-686E0452789C}"/>
              </a:ext>
            </a:extLst>
          </p:cNvPr>
          <p:cNvSpPr>
            <a:spLocks noGrp="1"/>
          </p:cNvSpPr>
          <p:nvPr>
            <p:ph idx="15"/>
          </p:nvPr>
        </p:nvSpPr>
        <p:spPr>
          <a:solidFill>
            <a:srgbClr val="FFFF00"/>
          </a:solidFill>
        </p:spPr>
        <p:txBody>
          <a:bodyPr>
            <a:normAutofit fontScale="92500" lnSpcReduction="10000"/>
          </a:bodyPr>
          <a:lstStyle/>
          <a:p>
            <a:r>
              <a:rPr lang="zh-CN" altLang="en-US" dirty="0"/>
              <a:t>中子的反应类型</a:t>
            </a:r>
          </a:p>
        </p:txBody>
      </p:sp>
      <p:sp>
        <p:nvSpPr>
          <p:cNvPr id="5" name="内容占位符 4">
            <a:extLst>
              <a:ext uri="{FF2B5EF4-FFF2-40B4-BE49-F238E27FC236}">
                <a16:creationId xmlns:a16="http://schemas.microsoft.com/office/drawing/2014/main" id="{76A525C7-698F-42F7-9977-03E53AEE0BC1}"/>
              </a:ext>
            </a:extLst>
          </p:cNvPr>
          <p:cNvSpPr>
            <a:spLocks noGrp="1"/>
          </p:cNvSpPr>
          <p:nvPr>
            <p:ph idx="16"/>
          </p:nvPr>
        </p:nvSpPr>
        <p:spPr/>
        <p:txBody>
          <a:bodyPr>
            <a:normAutofit fontScale="92500" lnSpcReduction="10000"/>
          </a:bodyPr>
          <a:lstStyle/>
          <a:p>
            <a:endParaRPr lang="zh-CN" altLang="en-US"/>
          </a:p>
        </p:txBody>
      </p:sp>
      <p:sp>
        <p:nvSpPr>
          <p:cNvPr id="19" name="内容占位符 18">
            <a:extLst>
              <a:ext uri="{FF2B5EF4-FFF2-40B4-BE49-F238E27FC236}">
                <a16:creationId xmlns:a16="http://schemas.microsoft.com/office/drawing/2014/main" id="{3DD6B0AC-1C2F-434F-874C-7924919B1171}"/>
              </a:ext>
            </a:extLst>
          </p:cNvPr>
          <p:cNvSpPr>
            <a:spLocks noGrp="1"/>
          </p:cNvSpPr>
          <p:nvPr>
            <p:ph idx="14"/>
          </p:nvPr>
        </p:nvSpPr>
        <p:spPr>
          <a:solidFill>
            <a:schemeClr val="accent6">
              <a:lumMod val="20000"/>
              <a:lumOff val="80000"/>
            </a:schemeClr>
          </a:solidFill>
        </p:spPr>
        <p:txBody>
          <a:bodyPr>
            <a:normAutofit fontScale="92500" lnSpcReduction="10000"/>
          </a:bodyPr>
          <a:lstStyle/>
          <a:p>
            <a:r>
              <a:rPr lang="en-US" altLang="zh-CN" dirty="0"/>
              <a:t>13.3 </a:t>
            </a:r>
            <a:r>
              <a:rPr lang="zh-CN" altLang="en-US" dirty="0"/>
              <a:t>中子与物质的相互作用</a:t>
            </a:r>
          </a:p>
        </p:txBody>
      </p:sp>
      <p:graphicFrame>
        <p:nvGraphicFramePr>
          <p:cNvPr id="7" name="对象 6">
            <a:extLst>
              <a:ext uri="{FF2B5EF4-FFF2-40B4-BE49-F238E27FC236}">
                <a16:creationId xmlns:a16="http://schemas.microsoft.com/office/drawing/2014/main" id="{9C9D8EEC-F4CF-4541-8F80-0C788E87DE74}"/>
              </a:ext>
            </a:extLst>
          </p:cNvPr>
          <p:cNvGraphicFramePr>
            <a:graphicFrameLocks noChangeAspect="1"/>
          </p:cNvGraphicFramePr>
          <p:nvPr>
            <p:extLst>
              <p:ext uri="{D42A27DB-BD31-4B8C-83A1-F6EECF244321}">
                <p14:modId xmlns:p14="http://schemas.microsoft.com/office/powerpoint/2010/main" val="3769689578"/>
              </p:ext>
            </p:extLst>
          </p:nvPr>
        </p:nvGraphicFramePr>
        <p:xfrm>
          <a:off x="541799" y="741418"/>
          <a:ext cx="11108402" cy="5375163"/>
        </p:xfrm>
        <a:graphic>
          <a:graphicData uri="http://schemas.openxmlformats.org/presentationml/2006/ole">
            <mc:AlternateContent xmlns:mc="http://schemas.openxmlformats.org/markup-compatibility/2006">
              <mc:Choice xmlns:v="urn:schemas-microsoft-com:vml" Requires="v">
                <p:oleObj spid="_x0000_s456774" name="Equation" r:id="rId3" imgW="4724280" imgH="2286000" progId="Equation.DSMT4">
                  <p:embed/>
                </p:oleObj>
              </mc:Choice>
              <mc:Fallback>
                <p:oleObj name="Equation" r:id="rId3" imgW="4724280" imgH="2286000" progId="Equation.DSMT4">
                  <p:embed/>
                  <p:pic>
                    <p:nvPicPr>
                      <p:cNvPr id="7" name="对象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1799" y="741418"/>
                        <a:ext cx="11108402" cy="5375163"/>
                      </a:xfrm>
                      <a:prstGeom prst="rect">
                        <a:avLst/>
                      </a:prstGeom>
                      <a:solidFill>
                        <a:srgbClr val="FFFFFF"/>
                      </a:solidFill>
                      <a:ln>
                        <a:noFill/>
                      </a:ln>
                    </p:spPr>
                  </p:pic>
                </p:oleObj>
              </mc:Fallback>
            </mc:AlternateContent>
          </a:graphicData>
        </a:graphic>
      </p:graphicFrame>
      <p:sp>
        <p:nvSpPr>
          <p:cNvPr id="9" name="文本框 8">
            <a:extLst>
              <a:ext uri="{FF2B5EF4-FFF2-40B4-BE49-F238E27FC236}">
                <a16:creationId xmlns:a16="http://schemas.microsoft.com/office/drawing/2014/main" id="{664A8062-3023-4AD9-A9AA-264B6DB82373}"/>
              </a:ext>
            </a:extLst>
          </p:cNvPr>
          <p:cNvSpPr txBox="1"/>
          <p:nvPr/>
        </p:nvSpPr>
        <p:spPr>
          <a:xfrm>
            <a:off x="8952175" y="887802"/>
            <a:ext cx="2492990" cy="369332"/>
          </a:xfrm>
          <a:prstGeom prst="rect">
            <a:avLst/>
          </a:prstGeom>
          <a:solidFill>
            <a:srgbClr val="FFFF00"/>
          </a:solidFill>
          <a:ln>
            <a:solidFill>
              <a:schemeClr val="bg2">
                <a:lumMod val="90000"/>
              </a:schemeClr>
            </a:solidFill>
          </a:ln>
          <a:effectLst>
            <a:glow rad="101600">
              <a:schemeClr val="accent2">
                <a:satMod val="175000"/>
                <a:alpha val="40000"/>
              </a:schemeClr>
            </a:glow>
          </a:effectLst>
        </p:spPr>
        <p:txBody>
          <a:bodyPr wrap="none" rtlCol="0">
            <a:spAutoFit/>
          </a:bodyPr>
          <a:lstStyle/>
          <a:p>
            <a:r>
              <a:rPr lang="zh-CN" altLang="en-US" dirty="0"/>
              <a:t>中子慢化，快中子探测</a:t>
            </a:r>
          </a:p>
        </p:txBody>
      </p:sp>
      <p:sp>
        <p:nvSpPr>
          <p:cNvPr id="10" name="文本框 9">
            <a:extLst>
              <a:ext uri="{FF2B5EF4-FFF2-40B4-BE49-F238E27FC236}">
                <a16:creationId xmlns:a16="http://schemas.microsoft.com/office/drawing/2014/main" id="{26A58E8E-ECAB-4ACC-85D9-5358DEDAAF89}"/>
              </a:ext>
            </a:extLst>
          </p:cNvPr>
          <p:cNvSpPr txBox="1"/>
          <p:nvPr/>
        </p:nvSpPr>
        <p:spPr>
          <a:xfrm>
            <a:off x="6791935" y="2139260"/>
            <a:ext cx="2723823" cy="369332"/>
          </a:xfrm>
          <a:prstGeom prst="rect">
            <a:avLst/>
          </a:prstGeom>
          <a:solidFill>
            <a:srgbClr val="FFFF00"/>
          </a:solidFill>
          <a:ln>
            <a:solidFill>
              <a:schemeClr val="bg2">
                <a:lumMod val="90000"/>
              </a:schemeClr>
            </a:solidFill>
          </a:ln>
          <a:effectLst>
            <a:glow rad="101600">
              <a:schemeClr val="accent2">
                <a:satMod val="175000"/>
                <a:alpha val="40000"/>
              </a:schemeClr>
            </a:glow>
          </a:effectLst>
        </p:spPr>
        <p:txBody>
          <a:bodyPr wrap="none" rtlCol="0">
            <a:spAutoFit/>
          </a:bodyPr>
          <a:lstStyle/>
          <a:p>
            <a:r>
              <a:rPr lang="zh-CN" altLang="en-US" dirty="0"/>
              <a:t>中子慢化，中子元素分析</a:t>
            </a:r>
          </a:p>
        </p:txBody>
      </p:sp>
      <p:sp>
        <p:nvSpPr>
          <p:cNvPr id="11" name="文本框 10">
            <a:extLst>
              <a:ext uri="{FF2B5EF4-FFF2-40B4-BE49-F238E27FC236}">
                <a16:creationId xmlns:a16="http://schemas.microsoft.com/office/drawing/2014/main" id="{EAEC4732-09A9-43FF-9533-60B57140EBD4}"/>
              </a:ext>
            </a:extLst>
          </p:cNvPr>
          <p:cNvSpPr txBox="1"/>
          <p:nvPr/>
        </p:nvSpPr>
        <p:spPr>
          <a:xfrm>
            <a:off x="8490510" y="2651624"/>
            <a:ext cx="2723823" cy="369332"/>
          </a:xfrm>
          <a:prstGeom prst="rect">
            <a:avLst/>
          </a:prstGeom>
          <a:solidFill>
            <a:srgbClr val="FFFF00"/>
          </a:solidFill>
          <a:ln>
            <a:solidFill>
              <a:schemeClr val="bg2">
                <a:lumMod val="90000"/>
              </a:schemeClr>
            </a:solidFill>
          </a:ln>
          <a:effectLst>
            <a:glow rad="101600">
              <a:schemeClr val="accent2">
                <a:satMod val="175000"/>
                <a:alpha val="40000"/>
              </a:schemeClr>
            </a:glow>
          </a:effectLst>
        </p:spPr>
        <p:txBody>
          <a:bodyPr wrap="none" rtlCol="0">
            <a:spAutoFit/>
          </a:bodyPr>
          <a:lstStyle/>
          <a:p>
            <a:r>
              <a:rPr lang="zh-CN" altLang="en-US" dirty="0"/>
              <a:t>慢中子测量，靶核为轻核</a:t>
            </a:r>
          </a:p>
        </p:txBody>
      </p:sp>
      <p:sp>
        <p:nvSpPr>
          <p:cNvPr id="12" name="文本框 11">
            <a:extLst>
              <a:ext uri="{FF2B5EF4-FFF2-40B4-BE49-F238E27FC236}">
                <a16:creationId xmlns:a16="http://schemas.microsoft.com/office/drawing/2014/main" id="{98FA9B34-FEA1-4C7F-AC2C-5F14259EDBAA}"/>
              </a:ext>
            </a:extLst>
          </p:cNvPr>
          <p:cNvSpPr txBox="1"/>
          <p:nvPr/>
        </p:nvSpPr>
        <p:spPr>
          <a:xfrm>
            <a:off x="6431895" y="3244333"/>
            <a:ext cx="2954655" cy="369332"/>
          </a:xfrm>
          <a:prstGeom prst="rect">
            <a:avLst/>
          </a:prstGeom>
          <a:solidFill>
            <a:srgbClr val="FFFF00"/>
          </a:solidFill>
          <a:ln>
            <a:solidFill>
              <a:schemeClr val="bg2">
                <a:lumMod val="90000"/>
              </a:schemeClr>
            </a:solidFill>
          </a:ln>
          <a:effectLst>
            <a:glow rad="101600">
              <a:schemeClr val="accent2">
                <a:satMod val="175000"/>
                <a:alpha val="40000"/>
              </a:schemeClr>
            </a:glow>
          </a:effectLst>
        </p:spPr>
        <p:txBody>
          <a:bodyPr wrap="none" rtlCol="0">
            <a:spAutoFit/>
          </a:bodyPr>
          <a:lstStyle/>
          <a:p>
            <a:r>
              <a:rPr lang="zh-CN" altLang="en-US" dirty="0"/>
              <a:t>慢中子测量，中子元素分析</a:t>
            </a:r>
          </a:p>
        </p:txBody>
      </p:sp>
      <p:sp>
        <p:nvSpPr>
          <p:cNvPr id="13" name="文本框 12">
            <a:extLst>
              <a:ext uri="{FF2B5EF4-FFF2-40B4-BE49-F238E27FC236}">
                <a16:creationId xmlns:a16="http://schemas.microsoft.com/office/drawing/2014/main" id="{374EEF25-59EB-4576-95E3-8285719B291A}"/>
              </a:ext>
            </a:extLst>
          </p:cNvPr>
          <p:cNvSpPr txBox="1"/>
          <p:nvPr/>
        </p:nvSpPr>
        <p:spPr>
          <a:xfrm>
            <a:off x="7871241" y="3773597"/>
            <a:ext cx="2492990" cy="369332"/>
          </a:xfrm>
          <a:prstGeom prst="rect">
            <a:avLst/>
          </a:prstGeom>
          <a:solidFill>
            <a:srgbClr val="FFFF00"/>
          </a:solidFill>
          <a:ln>
            <a:solidFill>
              <a:schemeClr val="bg2">
                <a:lumMod val="90000"/>
              </a:schemeClr>
            </a:solidFill>
          </a:ln>
          <a:effectLst>
            <a:glow rad="101600">
              <a:schemeClr val="accent2">
                <a:satMod val="175000"/>
                <a:alpha val="40000"/>
              </a:schemeClr>
            </a:glow>
          </a:effectLst>
        </p:spPr>
        <p:txBody>
          <a:bodyPr wrap="none" rtlCol="0">
            <a:spAutoFit/>
          </a:bodyPr>
          <a:lstStyle/>
          <a:p>
            <a:r>
              <a:rPr lang="zh-CN" altLang="en-US" dirty="0"/>
              <a:t>快中子时才重要的反应</a:t>
            </a:r>
          </a:p>
        </p:txBody>
      </p:sp>
      <p:sp>
        <p:nvSpPr>
          <p:cNvPr id="14" name="文本框 13">
            <a:extLst>
              <a:ext uri="{FF2B5EF4-FFF2-40B4-BE49-F238E27FC236}">
                <a16:creationId xmlns:a16="http://schemas.microsoft.com/office/drawing/2014/main" id="{51B1E256-BEDE-4D9F-AA80-442F08B2AC10}"/>
              </a:ext>
            </a:extLst>
          </p:cNvPr>
          <p:cNvSpPr txBox="1"/>
          <p:nvPr/>
        </p:nvSpPr>
        <p:spPr>
          <a:xfrm>
            <a:off x="6459185" y="4429878"/>
            <a:ext cx="2031325" cy="369332"/>
          </a:xfrm>
          <a:prstGeom prst="rect">
            <a:avLst/>
          </a:prstGeom>
          <a:solidFill>
            <a:srgbClr val="FFFF00"/>
          </a:solidFill>
          <a:ln>
            <a:solidFill>
              <a:schemeClr val="bg2">
                <a:lumMod val="90000"/>
              </a:schemeClr>
            </a:solidFill>
          </a:ln>
          <a:effectLst>
            <a:glow rad="101600">
              <a:schemeClr val="accent2">
                <a:satMod val="175000"/>
                <a:alpha val="40000"/>
              </a:schemeClr>
            </a:glow>
          </a:effectLst>
        </p:spPr>
        <p:txBody>
          <a:bodyPr wrap="none" rtlCol="0">
            <a:spAutoFit/>
          </a:bodyPr>
          <a:lstStyle/>
          <a:p>
            <a:r>
              <a:rPr lang="zh-CN" altLang="en-US" dirty="0"/>
              <a:t>只针对可裂变核素</a:t>
            </a:r>
          </a:p>
        </p:txBody>
      </p:sp>
    </p:spTree>
    <p:extLst>
      <p:ext uri="{BB962C8B-B14F-4D97-AF65-F5344CB8AC3E}">
        <p14:creationId xmlns:p14="http://schemas.microsoft.com/office/powerpoint/2010/main" val="657691572"/>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left)">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wipe(left)">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wipe(left)">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wipe(left)">
                                      <p:cBhvr>
                                        <p:cTn id="27" dur="500"/>
                                        <p:tgtEl>
                                          <p:spTgt spid="13"/>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wipe(left)">
                                      <p:cBhvr>
                                        <p:cTn id="3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3" grpId="0" animBg="1"/>
      <p:bldP spid="14" grpId="0" animBg="1"/>
    </p:bldLst>
  </p:timing>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6D3457FC-C129-4ADC-BFF7-D471A09643CB}"/>
              </a:ext>
            </a:extLst>
          </p:cNvPr>
          <p:cNvSpPr>
            <a:spLocks noGrp="1"/>
          </p:cNvSpPr>
          <p:nvPr>
            <p:ph idx="13"/>
          </p:nvPr>
        </p:nvSpPr>
        <p:spPr>
          <a:xfrm>
            <a:off x="1" y="1"/>
            <a:ext cx="2540482" cy="284671"/>
          </a:xfrm>
          <a:solidFill>
            <a:schemeClr val="bg1">
              <a:lumMod val="95000"/>
            </a:schemeClr>
          </a:solidFill>
        </p:spPr>
        <p:txBody>
          <a:bodyPr>
            <a:normAutofit fontScale="92500" lnSpcReduction="10000"/>
          </a:bodyPr>
          <a:lstStyle/>
          <a:p>
            <a:r>
              <a:rPr lang="zh-CN" altLang="en-US" dirty="0"/>
              <a:t>第十三章 中子及中子的探测</a:t>
            </a:r>
          </a:p>
        </p:txBody>
      </p:sp>
      <p:sp>
        <p:nvSpPr>
          <p:cNvPr id="4" name="内容占位符 3">
            <a:extLst>
              <a:ext uri="{FF2B5EF4-FFF2-40B4-BE49-F238E27FC236}">
                <a16:creationId xmlns:a16="http://schemas.microsoft.com/office/drawing/2014/main" id="{DC5E45C6-3C27-4CD6-87A4-686E0452789C}"/>
              </a:ext>
            </a:extLst>
          </p:cNvPr>
          <p:cNvSpPr>
            <a:spLocks noGrp="1"/>
          </p:cNvSpPr>
          <p:nvPr>
            <p:ph idx="15"/>
          </p:nvPr>
        </p:nvSpPr>
        <p:spPr>
          <a:solidFill>
            <a:schemeClr val="accent4">
              <a:lumMod val="20000"/>
              <a:lumOff val="80000"/>
            </a:schemeClr>
          </a:solidFill>
        </p:spPr>
        <p:txBody>
          <a:bodyPr>
            <a:normAutofit fontScale="92500" lnSpcReduction="10000"/>
          </a:bodyPr>
          <a:lstStyle/>
          <a:p>
            <a:r>
              <a:rPr lang="zh-CN" altLang="en-US" dirty="0"/>
              <a:t>中子的反应类型</a:t>
            </a:r>
          </a:p>
        </p:txBody>
      </p:sp>
      <p:sp>
        <p:nvSpPr>
          <p:cNvPr id="5" name="内容占位符 4">
            <a:extLst>
              <a:ext uri="{FF2B5EF4-FFF2-40B4-BE49-F238E27FC236}">
                <a16:creationId xmlns:a16="http://schemas.microsoft.com/office/drawing/2014/main" id="{76A525C7-698F-42F7-9977-03E53AEE0BC1}"/>
              </a:ext>
            </a:extLst>
          </p:cNvPr>
          <p:cNvSpPr>
            <a:spLocks noGrp="1"/>
          </p:cNvSpPr>
          <p:nvPr>
            <p:ph idx="16"/>
          </p:nvPr>
        </p:nvSpPr>
        <p:spPr>
          <a:solidFill>
            <a:srgbClr val="FFFF00"/>
          </a:solidFill>
        </p:spPr>
        <p:txBody>
          <a:bodyPr>
            <a:normAutofit fontScale="92500" lnSpcReduction="10000"/>
          </a:bodyPr>
          <a:lstStyle/>
          <a:p>
            <a:r>
              <a:rPr lang="zh-CN" altLang="en-US" dirty="0"/>
              <a:t>中子的弹性、非弹性散射</a:t>
            </a:r>
          </a:p>
        </p:txBody>
      </p:sp>
      <p:sp>
        <p:nvSpPr>
          <p:cNvPr id="19" name="内容占位符 18">
            <a:extLst>
              <a:ext uri="{FF2B5EF4-FFF2-40B4-BE49-F238E27FC236}">
                <a16:creationId xmlns:a16="http://schemas.microsoft.com/office/drawing/2014/main" id="{3DD6B0AC-1C2F-434F-874C-7924919B1171}"/>
              </a:ext>
            </a:extLst>
          </p:cNvPr>
          <p:cNvSpPr>
            <a:spLocks noGrp="1"/>
          </p:cNvSpPr>
          <p:nvPr>
            <p:ph idx="14"/>
          </p:nvPr>
        </p:nvSpPr>
        <p:spPr>
          <a:solidFill>
            <a:schemeClr val="accent6">
              <a:lumMod val="20000"/>
              <a:lumOff val="80000"/>
            </a:schemeClr>
          </a:solidFill>
        </p:spPr>
        <p:txBody>
          <a:bodyPr>
            <a:normAutofit fontScale="92500" lnSpcReduction="10000"/>
          </a:bodyPr>
          <a:lstStyle/>
          <a:p>
            <a:r>
              <a:rPr lang="en-US" altLang="zh-CN" dirty="0"/>
              <a:t>13.3 </a:t>
            </a:r>
            <a:r>
              <a:rPr lang="zh-CN" altLang="en-US" dirty="0"/>
              <a:t>中子与物质的相互作用</a:t>
            </a:r>
          </a:p>
        </p:txBody>
      </p:sp>
      <p:pic>
        <p:nvPicPr>
          <p:cNvPr id="15" name="Picture 4" descr="Nuclear%20reactions%20initiated%20by%20thermal%20neutrons%20(capture%20reactions)%20and%20fast%20neutrons(inelastic%20scattering)">
            <a:extLst>
              <a:ext uri="{FF2B5EF4-FFF2-40B4-BE49-F238E27FC236}">
                <a16:creationId xmlns:a16="http://schemas.microsoft.com/office/drawing/2014/main" id="{EE06F942-AAE1-4697-8091-1E91C5F73C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43936"/>
          <a:stretch>
            <a:fillRect/>
          </a:stretch>
        </p:blipFill>
        <p:spPr bwMode="auto">
          <a:xfrm>
            <a:off x="6909247" y="3338288"/>
            <a:ext cx="2952750" cy="2816225"/>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sp>
        <p:nvSpPr>
          <p:cNvPr id="16" name="Rectangle 5">
            <a:extLst>
              <a:ext uri="{FF2B5EF4-FFF2-40B4-BE49-F238E27FC236}">
                <a16:creationId xmlns:a16="http://schemas.microsoft.com/office/drawing/2014/main" id="{E67C2B58-B64A-4238-A6E6-ABBF0CDC7612}"/>
              </a:ext>
            </a:extLst>
          </p:cNvPr>
          <p:cNvSpPr>
            <a:spLocks noChangeArrowheads="1"/>
          </p:cNvSpPr>
          <p:nvPr/>
        </p:nvSpPr>
        <p:spPr bwMode="auto">
          <a:xfrm>
            <a:off x="1343472" y="1131663"/>
            <a:ext cx="3527425" cy="1600200"/>
          </a:xfrm>
          <a:prstGeom prst="rect">
            <a:avLst/>
          </a:prstGeom>
          <a:noFill/>
          <a:ln w="9525">
            <a:solidFill>
              <a:srgbClr val="00CC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0"/>
              </a:spcBef>
              <a:spcAft>
                <a:spcPts val="600"/>
              </a:spcAft>
              <a:defRPr/>
            </a:pPr>
            <a:r>
              <a:rPr kumimoji="0" lang="zh-CN" altLang="en-US" sz="3200" b="1" dirty="0">
                <a:effectLst>
                  <a:outerShdw blurRad="38100" dist="38100" dir="2700000" algn="tl">
                    <a:srgbClr val="C0C0C0"/>
                  </a:outerShdw>
                </a:effectLst>
                <a:latin typeface="黑体" panose="02010609060101010101" pitchFamily="49" charset="-122"/>
                <a:ea typeface="黑体" panose="02010609060101010101" pitchFamily="49" charset="-122"/>
              </a:rPr>
              <a:t>弹性散射</a:t>
            </a:r>
            <a:r>
              <a:rPr kumimoji="0" lang="en-US" altLang="zh-CN" sz="3200" b="1" dirty="0">
                <a:solidFill>
                  <a:srgbClr val="FF0000"/>
                </a:solidFill>
                <a:effectLst>
                  <a:outerShdw blurRad="38100" dist="38100" dir="2700000" algn="tl">
                    <a:srgbClr val="C0C0C0"/>
                  </a:outerShdw>
                </a:effectLst>
              </a:rPr>
              <a:t>(</a:t>
            </a:r>
            <a:r>
              <a:rPr kumimoji="0" lang="en-US" altLang="zh-CN" sz="3200" b="1" dirty="0">
                <a:effectLst>
                  <a:outerShdw blurRad="38100" dist="38100" dir="2700000" algn="tl">
                    <a:srgbClr val="C0C0C0"/>
                  </a:outerShdw>
                </a:effectLst>
              </a:rPr>
              <a:t>n</a:t>
            </a:r>
            <a:r>
              <a:rPr kumimoji="0" lang="zh-CN" altLang="en-US" sz="3200" b="1" dirty="0">
                <a:solidFill>
                  <a:srgbClr val="FF0000"/>
                </a:solidFill>
                <a:effectLst>
                  <a:outerShdw blurRad="38100" dist="38100" dir="2700000" algn="tl">
                    <a:srgbClr val="C0C0C0"/>
                  </a:outerShdw>
                </a:effectLst>
              </a:rPr>
              <a:t>，</a:t>
            </a:r>
            <a:r>
              <a:rPr kumimoji="0" lang="en-US" altLang="zh-CN" sz="3200" b="1" dirty="0">
                <a:solidFill>
                  <a:srgbClr val="FF0000"/>
                </a:solidFill>
                <a:effectLst>
                  <a:outerShdw blurRad="38100" dist="38100" dir="2700000" algn="tl">
                    <a:srgbClr val="C0C0C0"/>
                  </a:outerShdw>
                </a:effectLst>
              </a:rPr>
              <a:t>n)</a:t>
            </a:r>
          </a:p>
          <a:p>
            <a:pPr lvl="1">
              <a:spcBef>
                <a:spcPct val="0"/>
              </a:spcBef>
              <a:spcAft>
                <a:spcPts val="600"/>
              </a:spcAft>
              <a:buFont typeface="Wingdings" pitchFamily="2" charset="2"/>
              <a:buChar char="Ø"/>
              <a:defRPr/>
            </a:pPr>
            <a:r>
              <a:rPr kumimoji="0" lang="zh-CN" altLang="en-US" sz="2800" b="1" dirty="0">
                <a:solidFill>
                  <a:srgbClr val="FF0000"/>
                </a:solidFill>
                <a:effectLst>
                  <a:outerShdw blurRad="38100" dist="38100" dir="2700000" algn="tl">
                    <a:srgbClr val="C0C0C0"/>
                  </a:outerShdw>
                </a:effectLst>
                <a:latin typeface="楷体" panose="02010609060101010101" pitchFamily="49" charset="-122"/>
                <a:ea typeface="楷体" panose="02010609060101010101" pitchFamily="49" charset="-122"/>
              </a:rPr>
              <a:t>势</a:t>
            </a:r>
            <a:r>
              <a:rPr kumimoji="0" lang="zh-CN" altLang="en-US" sz="2800" b="1" dirty="0">
                <a:solidFill>
                  <a:srgbClr val="0000FF"/>
                </a:solidFill>
                <a:latin typeface="楷体" panose="02010609060101010101" pitchFamily="49" charset="-122"/>
                <a:ea typeface="楷体" panose="02010609060101010101" pitchFamily="49" charset="-122"/>
              </a:rPr>
              <a:t>弹性散射</a:t>
            </a:r>
          </a:p>
          <a:p>
            <a:pPr lvl="1">
              <a:spcBef>
                <a:spcPct val="0"/>
              </a:spcBef>
              <a:spcAft>
                <a:spcPts val="600"/>
              </a:spcAft>
              <a:buFont typeface="Wingdings" pitchFamily="2" charset="2"/>
              <a:buChar char="Ø"/>
              <a:defRPr/>
            </a:pPr>
            <a:r>
              <a:rPr kumimoji="0" lang="zh-CN" altLang="en-US" sz="2800" b="1" dirty="0">
                <a:solidFill>
                  <a:srgbClr val="FF0000"/>
                </a:solidFill>
                <a:effectLst>
                  <a:outerShdw blurRad="38100" dist="38100" dir="2700000" algn="tl">
                    <a:srgbClr val="C0C0C0"/>
                  </a:outerShdw>
                </a:effectLst>
                <a:latin typeface="楷体" panose="02010609060101010101" pitchFamily="49" charset="-122"/>
                <a:ea typeface="楷体" panose="02010609060101010101" pitchFamily="49" charset="-122"/>
              </a:rPr>
              <a:t>共振</a:t>
            </a:r>
            <a:r>
              <a:rPr kumimoji="0" lang="zh-CN" altLang="en-US" sz="2800" b="1" dirty="0">
                <a:solidFill>
                  <a:srgbClr val="0000FF"/>
                </a:solidFill>
                <a:latin typeface="楷体" panose="02010609060101010101" pitchFamily="49" charset="-122"/>
                <a:ea typeface="楷体" panose="02010609060101010101" pitchFamily="49" charset="-122"/>
              </a:rPr>
              <a:t>弹性散射</a:t>
            </a:r>
          </a:p>
        </p:txBody>
      </p:sp>
      <p:sp>
        <p:nvSpPr>
          <p:cNvPr id="17" name="Rectangle 6">
            <a:extLst>
              <a:ext uri="{FF2B5EF4-FFF2-40B4-BE49-F238E27FC236}">
                <a16:creationId xmlns:a16="http://schemas.microsoft.com/office/drawing/2014/main" id="{B00AB2C3-C061-4AAB-9492-A387401A235E}"/>
              </a:ext>
            </a:extLst>
          </p:cNvPr>
          <p:cNvSpPr>
            <a:spLocks noChangeArrowheads="1"/>
          </p:cNvSpPr>
          <p:nvPr/>
        </p:nvSpPr>
        <p:spPr bwMode="auto">
          <a:xfrm>
            <a:off x="1343472" y="3003970"/>
            <a:ext cx="5472112" cy="1600200"/>
          </a:xfrm>
          <a:prstGeom prst="rect">
            <a:avLst/>
          </a:prstGeom>
          <a:noFill/>
          <a:ln w="9525" algn="ctr">
            <a:solidFill>
              <a:srgbClr val="00CC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0"/>
              </a:spcBef>
              <a:spcAft>
                <a:spcPts val="600"/>
              </a:spcAft>
              <a:defRPr/>
            </a:pPr>
            <a:r>
              <a:rPr kumimoji="0" lang="zh-CN" altLang="en-US" sz="3200" b="1" dirty="0">
                <a:effectLst>
                  <a:outerShdw blurRad="38100" dist="38100" dir="2700000" algn="tl">
                    <a:srgbClr val="C0C0C0"/>
                  </a:outerShdw>
                </a:effectLst>
                <a:latin typeface="黑体" panose="02010609060101010101" pitchFamily="49" charset="-122"/>
                <a:ea typeface="黑体" panose="02010609060101010101" pitchFamily="49" charset="-122"/>
              </a:rPr>
              <a:t>非弹性散射</a:t>
            </a:r>
            <a:r>
              <a:rPr kumimoji="0" lang="en-US" altLang="zh-CN" sz="3200" b="1" dirty="0">
                <a:solidFill>
                  <a:srgbClr val="FF0000"/>
                </a:solidFill>
                <a:effectLst>
                  <a:outerShdw blurRad="38100" dist="38100" dir="2700000" algn="tl">
                    <a:srgbClr val="C0C0C0"/>
                  </a:outerShdw>
                </a:effectLst>
              </a:rPr>
              <a:t>(</a:t>
            </a:r>
            <a:r>
              <a:rPr kumimoji="0" lang="en-US" altLang="zh-CN" sz="3200" b="1" dirty="0">
                <a:effectLst>
                  <a:outerShdw blurRad="38100" dist="38100" dir="2700000" algn="tl">
                    <a:srgbClr val="C0C0C0"/>
                  </a:outerShdw>
                </a:effectLst>
              </a:rPr>
              <a:t>n</a:t>
            </a:r>
            <a:r>
              <a:rPr kumimoji="0" lang="zh-CN" altLang="en-US" sz="3200" b="1" dirty="0">
                <a:solidFill>
                  <a:srgbClr val="FF0000"/>
                </a:solidFill>
                <a:effectLst>
                  <a:outerShdw blurRad="38100" dist="38100" dir="2700000" algn="tl">
                    <a:srgbClr val="C0C0C0"/>
                  </a:outerShdw>
                </a:effectLst>
              </a:rPr>
              <a:t>，</a:t>
            </a:r>
            <a:r>
              <a:rPr kumimoji="0" lang="en-US" altLang="zh-CN" sz="3200" b="1" dirty="0">
                <a:solidFill>
                  <a:srgbClr val="FF0000"/>
                </a:solidFill>
                <a:effectLst>
                  <a:outerShdw blurRad="38100" dist="38100" dir="2700000" algn="tl">
                    <a:srgbClr val="C0C0C0"/>
                  </a:outerShdw>
                </a:effectLst>
              </a:rPr>
              <a:t>n`)</a:t>
            </a:r>
          </a:p>
          <a:p>
            <a:pPr lvl="1">
              <a:spcBef>
                <a:spcPct val="0"/>
              </a:spcBef>
              <a:spcAft>
                <a:spcPts val="600"/>
              </a:spcAft>
              <a:buFont typeface="Wingdings" pitchFamily="2" charset="2"/>
              <a:buChar char="Ø"/>
              <a:defRPr/>
            </a:pPr>
            <a:r>
              <a:rPr kumimoji="0" lang="zh-CN" altLang="en-US" sz="2800" b="1" dirty="0">
                <a:solidFill>
                  <a:srgbClr val="FF0000"/>
                </a:solidFill>
                <a:effectLst>
                  <a:outerShdw blurRad="38100" dist="38100" dir="2700000" algn="tl">
                    <a:srgbClr val="C0C0C0"/>
                  </a:outerShdw>
                </a:effectLst>
                <a:latin typeface="楷体" panose="02010609060101010101" pitchFamily="49" charset="-122"/>
                <a:ea typeface="楷体" panose="02010609060101010101" pitchFamily="49" charset="-122"/>
              </a:rPr>
              <a:t>复核</a:t>
            </a:r>
            <a:r>
              <a:rPr kumimoji="0" lang="zh-CN" altLang="en-US" sz="2800" b="1" dirty="0">
                <a:solidFill>
                  <a:srgbClr val="0000FF"/>
                </a:solidFill>
                <a:latin typeface="楷体" panose="02010609060101010101" pitchFamily="49" charset="-122"/>
                <a:ea typeface="楷体" panose="02010609060101010101" pitchFamily="49" charset="-122"/>
              </a:rPr>
              <a:t>的非弹性散射</a:t>
            </a:r>
          </a:p>
          <a:p>
            <a:pPr lvl="1">
              <a:spcBef>
                <a:spcPct val="0"/>
              </a:spcBef>
              <a:spcAft>
                <a:spcPts val="600"/>
              </a:spcAft>
              <a:buFont typeface="Wingdings" pitchFamily="2" charset="2"/>
              <a:buChar char="Ø"/>
              <a:defRPr/>
            </a:pPr>
            <a:r>
              <a:rPr kumimoji="0" lang="zh-CN" altLang="en-US" sz="2800" b="1" dirty="0">
                <a:solidFill>
                  <a:srgbClr val="FF0000"/>
                </a:solidFill>
                <a:effectLst>
                  <a:outerShdw blurRad="38100" dist="38100" dir="2700000" algn="tl">
                    <a:srgbClr val="C0C0C0"/>
                  </a:outerShdw>
                </a:effectLst>
                <a:latin typeface="楷体" panose="02010609060101010101" pitchFamily="49" charset="-122"/>
                <a:ea typeface="楷体" panose="02010609060101010101" pitchFamily="49" charset="-122"/>
              </a:rPr>
              <a:t>直接作用</a:t>
            </a:r>
            <a:r>
              <a:rPr kumimoji="0" lang="zh-CN" altLang="en-US" sz="2800" b="1" dirty="0">
                <a:solidFill>
                  <a:srgbClr val="0000FF"/>
                </a:solidFill>
                <a:latin typeface="楷体" panose="02010609060101010101" pitchFamily="49" charset="-122"/>
                <a:ea typeface="楷体" panose="02010609060101010101" pitchFamily="49" charset="-122"/>
              </a:rPr>
              <a:t>的直接非弹性散射</a:t>
            </a:r>
          </a:p>
        </p:txBody>
      </p:sp>
      <p:sp>
        <p:nvSpPr>
          <p:cNvPr id="18" name="Rectangle 9">
            <a:extLst>
              <a:ext uri="{FF2B5EF4-FFF2-40B4-BE49-F238E27FC236}">
                <a16:creationId xmlns:a16="http://schemas.microsoft.com/office/drawing/2014/main" id="{E2D792D3-781B-40C3-AEFC-749A8E829EFC}"/>
              </a:ext>
            </a:extLst>
          </p:cNvPr>
          <p:cNvSpPr>
            <a:spLocks noChangeArrowheads="1"/>
          </p:cNvSpPr>
          <p:nvPr/>
        </p:nvSpPr>
        <p:spPr bwMode="auto">
          <a:xfrm>
            <a:off x="5302697" y="1276125"/>
            <a:ext cx="3600450" cy="914400"/>
          </a:xfrm>
          <a:prstGeom prst="rect">
            <a:avLst/>
          </a:prstGeom>
          <a:noFill/>
          <a:ln w="19050" algn="ctr">
            <a:solidFill>
              <a:srgbClr val="FF0000"/>
            </a:solidFill>
            <a:miter lim="800000"/>
            <a:headEnd/>
            <a:tailEnd/>
          </a:ln>
          <a:effectLst/>
          <a:extLst>
            <a:ext uri="{909E8E84-426E-40DD-AFC4-6F175D3DCCD1}">
              <a14:hiddenFill xmlns:a14="http://schemas.microsoft.com/office/drawing/2010/main">
                <a:solidFill>
                  <a:schemeClr val="bg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266700" indent="-266700">
              <a:buFont typeface="Wingdings" pitchFamily="2" charset="2"/>
              <a:buChar char="Ø"/>
              <a:defRPr/>
            </a:pPr>
            <a:r>
              <a:rPr lang="zh-CN" altLang="en-US" sz="2400" dirty="0">
                <a:latin typeface="楷体" panose="02010609060101010101" pitchFamily="49" charset="-122"/>
                <a:ea typeface="楷体" panose="02010609060101010101" pitchFamily="49" charset="-122"/>
              </a:rPr>
              <a:t>系统的</a:t>
            </a:r>
            <a:r>
              <a:rPr lang="zh-CN" altLang="en-US" sz="2400" b="1" dirty="0">
                <a:solidFill>
                  <a:srgbClr val="FF0000"/>
                </a:solidFill>
                <a:effectLst>
                  <a:outerShdw blurRad="38100" dist="38100" dir="2700000" algn="tl">
                    <a:srgbClr val="C0C0C0"/>
                  </a:outerShdw>
                </a:effectLst>
                <a:latin typeface="楷体" panose="02010609060101010101" pitchFamily="49" charset="-122"/>
                <a:ea typeface="楷体" panose="02010609060101010101" pitchFamily="49" charset="-122"/>
              </a:rPr>
              <a:t>动能不变</a:t>
            </a:r>
          </a:p>
          <a:p>
            <a:pPr marL="266700" indent="-266700">
              <a:buFont typeface="Wingdings" pitchFamily="2" charset="2"/>
              <a:buChar char="Ø"/>
              <a:defRPr/>
            </a:pPr>
            <a:r>
              <a:rPr lang="zh-CN" altLang="en-US" sz="2400" dirty="0">
                <a:latin typeface="楷体" panose="02010609060101010101" pitchFamily="49" charset="-122"/>
                <a:ea typeface="楷体" panose="02010609060101010101" pitchFamily="49" charset="-122"/>
              </a:rPr>
              <a:t>剩核的</a:t>
            </a:r>
            <a:r>
              <a:rPr lang="zh-CN" altLang="en-US" sz="2400" b="1" dirty="0">
                <a:solidFill>
                  <a:srgbClr val="FF0000"/>
                </a:solidFill>
                <a:effectLst>
                  <a:outerShdw blurRad="38100" dist="38100" dir="2700000" algn="tl">
                    <a:srgbClr val="C0C0C0"/>
                  </a:outerShdw>
                </a:effectLst>
                <a:latin typeface="楷体" panose="02010609060101010101" pitchFamily="49" charset="-122"/>
                <a:ea typeface="楷体" panose="02010609060101010101" pitchFamily="49" charset="-122"/>
              </a:rPr>
              <a:t>能级状态不变</a:t>
            </a:r>
          </a:p>
        </p:txBody>
      </p:sp>
      <p:sp>
        <p:nvSpPr>
          <p:cNvPr id="20" name="Rectangle 12">
            <a:extLst>
              <a:ext uri="{FF2B5EF4-FFF2-40B4-BE49-F238E27FC236}">
                <a16:creationId xmlns:a16="http://schemas.microsoft.com/office/drawing/2014/main" id="{9BC04DAE-486B-4F05-A8D0-B06E74C82D67}"/>
              </a:ext>
            </a:extLst>
          </p:cNvPr>
          <p:cNvSpPr>
            <a:spLocks noChangeArrowheads="1"/>
          </p:cNvSpPr>
          <p:nvPr/>
        </p:nvSpPr>
        <p:spPr bwMode="auto">
          <a:xfrm>
            <a:off x="1630809" y="4783557"/>
            <a:ext cx="4752975" cy="1352550"/>
          </a:xfrm>
          <a:prstGeom prst="rect">
            <a:avLst/>
          </a:prstGeom>
          <a:noFill/>
          <a:ln w="19050" algn="ctr">
            <a:solidFill>
              <a:srgbClr val="FF0000"/>
            </a:solidFill>
            <a:miter lim="800000"/>
            <a:headEnd/>
            <a:tailEnd/>
          </a:ln>
          <a:effectLst/>
          <a:extLst>
            <a:ext uri="{909E8E84-426E-40DD-AFC4-6F175D3DCCD1}">
              <a14:hiddenFill xmlns:a14="http://schemas.microsoft.com/office/drawing/2010/main">
                <a:solidFill>
                  <a:schemeClr val="bg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266700" indent="-266700">
              <a:buFont typeface="Wingdings" pitchFamily="2" charset="2"/>
              <a:buChar char="Ø"/>
              <a:defRPr/>
            </a:pPr>
            <a:r>
              <a:rPr lang="zh-CN" altLang="en-US" sz="2400" dirty="0">
                <a:latin typeface="楷体" panose="02010609060101010101" pitchFamily="49" charset="-122"/>
                <a:ea typeface="楷体" panose="02010609060101010101" pitchFamily="49" charset="-122"/>
              </a:rPr>
              <a:t>系统的</a:t>
            </a:r>
            <a:r>
              <a:rPr lang="zh-CN" altLang="en-US" sz="2400" b="1" dirty="0">
                <a:solidFill>
                  <a:srgbClr val="FF0000"/>
                </a:solidFill>
                <a:effectLst>
                  <a:outerShdw blurRad="38100" dist="38100" dir="2700000" algn="tl">
                    <a:srgbClr val="C0C0C0"/>
                  </a:outerShdw>
                </a:effectLst>
                <a:latin typeface="楷体" panose="02010609060101010101" pitchFamily="49" charset="-122"/>
                <a:ea typeface="楷体" panose="02010609060101010101" pitchFamily="49" charset="-122"/>
              </a:rPr>
              <a:t>动能减小</a:t>
            </a:r>
          </a:p>
          <a:p>
            <a:pPr marL="266700" indent="-266700">
              <a:buFont typeface="Wingdings" pitchFamily="2" charset="2"/>
              <a:buChar char="Ø"/>
              <a:defRPr/>
            </a:pPr>
            <a:r>
              <a:rPr lang="zh-CN" altLang="en-US" sz="2400" dirty="0">
                <a:latin typeface="楷体" panose="02010609060101010101" pitchFamily="49" charset="-122"/>
                <a:ea typeface="楷体" panose="02010609060101010101" pitchFamily="49" charset="-122"/>
              </a:rPr>
              <a:t>同时剩核处于</a:t>
            </a:r>
            <a:r>
              <a:rPr lang="zh-CN" altLang="en-US" sz="2400" b="1" dirty="0">
                <a:solidFill>
                  <a:srgbClr val="FF0000"/>
                </a:solidFill>
                <a:effectLst>
                  <a:outerShdw blurRad="38100" dist="38100" dir="2700000" algn="tl">
                    <a:srgbClr val="C0C0C0"/>
                  </a:outerShdw>
                </a:effectLst>
                <a:latin typeface="楷体" panose="02010609060101010101" pitchFamily="49" charset="-122"/>
                <a:ea typeface="楷体" panose="02010609060101010101" pitchFamily="49" charset="-122"/>
              </a:rPr>
              <a:t>激发能级</a:t>
            </a:r>
          </a:p>
          <a:p>
            <a:pPr marL="266700" indent="-266700">
              <a:buFont typeface="Wingdings" pitchFamily="2" charset="2"/>
              <a:buChar char="Ø"/>
              <a:defRPr/>
            </a:pPr>
            <a:r>
              <a:rPr lang="zh-CN" altLang="en-US" sz="2400" dirty="0">
                <a:latin typeface="楷体" panose="02010609060101010101" pitchFamily="49" charset="-122"/>
                <a:ea typeface="楷体" panose="02010609060101010101" pitchFamily="49" charset="-122"/>
              </a:rPr>
              <a:t>剩核在</a:t>
            </a:r>
            <a:r>
              <a:rPr lang="zh-CN" altLang="en-US" sz="2400" b="1" dirty="0">
                <a:solidFill>
                  <a:srgbClr val="FF0000"/>
                </a:solidFill>
                <a:effectLst>
                  <a:outerShdw blurRad="38100" dist="38100" dir="2700000" algn="tl">
                    <a:srgbClr val="C0C0C0"/>
                  </a:outerShdw>
                </a:effectLst>
                <a:latin typeface="楷体" panose="02010609060101010101" pitchFamily="49" charset="-122"/>
                <a:ea typeface="楷体" panose="02010609060101010101" pitchFamily="49" charset="-122"/>
              </a:rPr>
              <a:t>退激</a:t>
            </a:r>
            <a:r>
              <a:rPr lang="zh-CN" altLang="en-US" sz="2400" dirty="0">
                <a:latin typeface="楷体" panose="02010609060101010101" pitchFamily="49" charset="-122"/>
                <a:ea typeface="楷体" panose="02010609060101010101" pitchFamily="49" charset="-122"/>
              </a:rPr>
              <a:t>的时候，</a:t>
            </a:r>
            <a:r>
              <a:rPr lang="zh-CN" altLang="en-US" sz="2400" b="1" dirty="0">
                <a:solidFill>
                  <a:srgbClr val="FF0000"/>
                </a:solidFill>
                <a:effectLst>
                  <a:outerShdw blurRad="38100" dist="38100" dir="2700000" algn="tl">
                    <a:srgbClr val="C0C0C0"/>
                  </a:outerShdw>
                </a:effectLst>
                <a:latin typeface="楷体" panose="02010609060101010101" pitchFamily="49" charset="-122"/>
                <a:ea typeface="楷体" panose="02010609060101010101" pitchFamily="49" charset="-122"/>
              </a:rPr>
              <a:t>发出</a:t>
            </a:r>
            <a:r>
              <a:rPr lang="en-US" altLang="zh-CN" sz="2400" b="1" dirty="0">
                <a:solidFill>
                  <a:srgbClr val="FF0000"/>
                </a:solidFill>
                <a:effectLst>
                  <a:outerShdw blurRad="38100" dist="38100" dir="2700000" algn="tl">
                    <a:srgbClr val="C0C0C0"/>
                  </a:outerShdw>
                </a:effectLst>
                <a:latin typeface="楷体" panose="02010609060101010101" pitchFamily="49" charset="-122"/>
                <a:ea typeface="楷体" panose="02010609060101010101" pitchFamily="49" charset="-122"/>
              </a:rPr>
              <a:t>γ</a:t>
            </a:r>
            <a:r>
              <a:rPr lang="zh-CN" altLang="en-US" sz="2400" b="1" dirty="0">
                <a:solidFill>
                  <a:srgbClr val="FF0000"/>
                </a:solidFill>
                <a:effectLst>
                  <a:outerShdw blurRad="38100" dist="38100" dir="2700000" algn="tl">
                    <a:srgbClr val="C0C0C0"/>
                  </a:outerShdw>
                </a:effectLst>
                <a:latin typeface="楷体" panose="02010609060101010101" pitchFamily="49" charset="-122"/>
                <a:ea typeface="楷体" panose="02010609060101010101" pitchFamily="49" charset="-122"/>
              </a:rPr>
              <a:t>光子</a:t>
            </a:r>
          </a:p>
        </p:txBody>
      </p:sp>
    </p:spTree>
    <p:extLst>
      <p:ext uri="{BB962C8B-B14F-4D97-AF65-F5344CB8AC3E}">
        <p14:creationId xmlns:p14="http://schemas.microsoft.com/office/powerpoint/2010/main" val="4004951334"/>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wipe(left)">
                                      <p:cBhvr>
                                        <p:cTn id="11" dur="500"/>
                                        <p:tgtEl>
                                          <p:spTgt spid="20"/>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wipe(left)">
                                      <p:cBhvr>
                                        <p:cTn id="15"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0" grpId="0" animBg="1"/>
    </p:bldLst>
  </p:timing>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6D3457FC-C129-4ADC-BFF7-D471A09643CB}"/>
              </a:ext>
            </a:extLst>
          </p:cNvPr>
          <p:cNvSpPr>
            <a:spLocks noGrp="1"/>
          </p:cNvSpPr>
          <p:nvPr>
            <p:ph idx="13"/>
          </p:nvPr>
        </p:nvSpPr>
        <p:spPr>
          <a:xfrm>
            <a:off x="1" y="1"/>
            <a:ext cx="2540482" cy="284671"/>
          </a:xfrm>
          <a:solidFill>
            <a:schemeClr val="bg1">
              <a:lumMod val="95000"/>
            </a:schemeClr>
          </a:solidFill>
        </p:spPr>
        <p:txBody>
          <a:bodyPr>
            <a:normAutofit fontScale="92500" lnSpcReduction="10000"/>
          </a:bodyPr>
          <a:lstStyle/>
          <a:p>
            <a:r>
              <a:rPr lang="zh-CN" altLang="en-US" dirty="0"/>
              <a:t>第十三章 中子及中子的探测</a:t>
            </a:r>
          </a:p>
        </p:txBody>
      </p:sp>
      <p:sp>
        <p:nvSpPr>
          <p:cNvPr id="4" name="内容占位符 3">
            <a:extLst>
              <a:ext uri="{FF2B5EF4-FFF2-40B4-BE49-F238E27FC236}">
                <a16:creationId xmlns:a16="http://schemas.microsoft.com/office/drawing/2014/main" id="{DC5E45C6-3C27-4CD6-87A4-686E0452789C}"/>
              </a:ext>
            </a:extLst>
          </p:cNvPr>
          <p:cNvSpPr>
            <a:spLocks noGrp="1"/>
          </p:cNvSpPr>
          <p:nvPr>
            <p:ph idx="15"/>
          </p:nvPr>
        </p:nvSpPr>
        <p:spPr>
          <a:solidFill>
            <a:schemeClr val="accent4">
              <a:lumMod val="20000"/>
              <a:lumOff val="80000"/>
            </a:schemeClr>
          </a:solidFill>
        </p:spPr>
        <p:txBody>
          <a:bodyPr>
            <a:normAutofit fontScale="92500" lnSpcReduction="10000"/>
          </a:bodyPr>
          <a:lstStyle/>
          <a:p>
            <a:r>
              <a:rPr lang="zh-CN" altLang="en-US" dirty="0"/>
              <a:t>中子的反应类型</a:t>
            </a:r>
          </a:p>
        </p:txBody>
      </p:sp>
      <p:sp>
        <p:nvSpPr>
          <p:cNvPr id="5" name="内容占位符 4">
            <a:extLst>
              <a:ext uri="{FF2B5EF4-FFF2-40B4-BE49-F238E27FC236}">
                <a16:creationId xmlns:a16="http://schemas.microsoft.com/office/drawing/2014/main" id="{76A525C7-698F-42F7-9977-03E53AEE0BC1}"/>
              </a:ext>
            </a:extLst>
          </p:cNvPr>
          <p:cNvSpPr>
            <a:spLocks noGrp="1"/>
          </p:cNvSpPr>
          <p:nvPr>
            <p:ph idx="16"/>
          </p:nvPr>
        </p:nvSpPr>
        <p:spPr>
          <a:solidFill>
            <a:srgbClr val="FFFF00"/>
          </a:solidFill>
        </p:spPr>
        <p:txBody>
          <a:bodyPr>
            <a:normAutofit fontScale="92500" lnSpcReduction="10000"/>
          </a:bodyPr>
          <a:lstStyle/>
          <a:p>
            <a:r>
              <a:rPr lang="zh-CN" altLang="en-US" dirty="0"/>
              <a:t>辐射俘获</a:t>
            </a:r>
          </a:p>
        </p:txBody>
      </p:sp>
      <p:sp>
        <p:nvSpPr>
          <p:cNvPr id="19" name="内容占位符 18">
            <a:extLst>
              <a:ext uri="{FF2B5EF4-FFF2-40B4-BE49-F238E27FC236}">
                <a16:creationId xmlns:a16="http://schemas.microsoft.com/office/drawing/2014/main" id="{3DD6B0AC-1C2F-434F-874C-7924919B1171}"/>
              </a:ext>
            </a:extLst>
          </p:cNvPr>
          <p:cNvSpPr>
            <a:spLocks noGrp="1"/>
          </p:cNvSpPr>
          <p:nvPr>
            <p:ph idx="14"/>
          </p:nvPr>
        </p:nvSpPr>
        <p:spPr>
          <a:solidFill>
            <a:schemeClr val="accent6">
              <a:lumMod val="20000"/>
              <a:lumOff val="80000"/>
            </a:schemeClr>
          </a:solidFill>
        </p:spPr>
        <p:txBody>
          <a:bodyPr>
            <a:normAutofit fontScale="92500" lnSpcReduction="10000"/>
          </a:bodyPr>
          <a:lstStyle/>
          <a:p>
            <a:r>
              <a:rPr lang="en-US" altLang="zh-CN" dirty="0"/>
              <a:t>13.3 </a:t>
            </a:r>
            <a:r>
              <a:rPr lang="zh-CN" altLang="en-US" dirty="0"/>
              <a:t>中子与物质的相互作用</a:t>
            </a:r>
          </a:p>
        </p:txBody>
      </p:sp>
      <p:pic>
        <p:nvPicPr>
          <p:cNvPr id="11" name="Picture 4" descr="Nuclear%20reactions%20initiated%20by%20thermal%20neutrons%20(capture%20reactions)%20and%20fast%20neutrons(inelastic%20scattering)">
            <a:extLst>
              <a:ext uri="{FF2B5EF4-FFF2-40B4-BE49-F238E27FC236}">
                <a16:creationId xmlns:a16="http://schemas.microsoft.com/office/drawing/2014/main" id="{45290B94-638D-493B-AD79-A2A0CB5720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4544" r="56064"/>
          <a:stretch>
            <a:fillRect/>
          </a:stretch>
        </p:blipFill>
        <p:spPr bwMode="auto">
          <a:xfrm>
            <a:off x="7788558" y="611857"/>
            <a:ext cx="3725918" cy="5056187"/>
          </a:xfrm>
          <a:prstGeom prst="rect">
            <a:avLst/>
          </a:prstGeom>
          <a:noFill/>
          <a:ln w="9525">
            <a:solidFill>
              <a:srgbClr val="00CC00"/>
            </a:solidFill>
            <a:miter lim="800000"/>
            <a:headEnd/>
            <a:tailEnd/>
          </a:ln>
          <a:extLst>
            <a:ext uri="{909E8E84-426E-40DD-AFC4-6F175D3DCCD1}">
              <a14:hiddenFill xmlns:a14="http://schemas.microsoft.com/office/drawing/2010/main">
                <a:solidFill>
                  <a:srgbClr val="FFFFFF"/>
                </a:solidFill>
              </a14:hiddenFill>
            </a:ext>
          </a:extLst>
        </p:spPr>
      </p:pic>
      <p:sp>
        <p:nvSpPr>
          <p:cNvPr id="12" name="Rectangle 6">
            <a:extLst>
              <a:ext uri="{FF2B5EF4-FFF2-40B4-BE49-F238E27FC236}">
                <a16:creationId xmlns:a16="http://schemas.microsoft.com/office/drawing/2014/main" id="{4366461D-8A2B-4DEE-8DE5-9BFC1655A1CA}"/>
              </a:ext>
            </a:extLst>
          </p:cNvPr>
          <p:cNvSpPr>
            <a:spLocks noChangeArrowheads="1"/>
          </p:cNvSpPr>
          <p:nvPr/>
        </p:nvSpPr>
        <p:spPr bwMode="auto">
          <a:xfrm>
            <a:off x="742361" y="2496296"/>
            <a:ext cx="6539956" cy="1061829"/>
          </a:xfrm>
          <a:prstGeom prst="rect">
            <a:avLst/>
          </a:prstGeom>
          <a:noFill/>
          <a:ln w="19050" algn="ctr">
            <a:solidFill>
              <a:srgbClr val="FF0000"/>
            </a:solidFill>
            <a:miter lim="800000"/>
            <a:headEnd/>
            <a:tailEnd/>
          </a:ln>
          <a:effectLst/>
          <a:extLst>
            <a:ext uri="{909E8E84-426E-40DD-AFC4-6F175D3DCCD1}">
              <a14:hiddenFill xmlns:a14="http://schemas.microsoft.com/office/drawing/2010/main">
                <a:solidFill>
                  <a:schemeClr val="bg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66700" indent="-266700">
              <a:spcAft>
                <a:spcPts val="1800"/>
              </a:spcAft>
              <a:buFont typeface="Wingdings" pitchFamily="2" charset="2"/>
              <a:buChar char="Ø"/>
            </a:pPr>
            <a:r>
              <a:rPr lang="en-US" altLang="zh-CN" sz="2400" dirty="0">
                <a:latin typeface="Times New Roman" panose="02020603050405020304" pitchFamily="18" charset="0"/>
                <a:ea typeface="楷体" pitchFamily="49" charset="-122"/>
                <a:cs typeface="Times New Roman" panose="02020603050405020304" pitchFamily="18" charset="0"/>
              </a:rPr>
              <a:t>γ</a:t>
            </a:r>
            <a:r>
              <a:rPr lang="zh-CN" altLang="en-US" sz="2400" dirty="0">
                <a:latin typeface="Times New Roman" panose="02020603050405020304" pitchFamily="18" charset="0"/>
                <a:ea typeface="楷体" pitchFamily="49" charset="-122"/>
                <a:cs typeface="Times New Roman" panose="02020603050405020304" pitchFamily="18" charset="0"/>
              </a:rPr>
              <a:t>光子能量</a:t>
            </a:r>
            <a:r>
              <a:rPr lang="en-US" altLang="zh-CN" sz="2400" dirty="0">
                <a:latin typeface="Times New Roman" panose="02020603050405020304" pitchFamily="18" charset="0"/>
                <a:ea typeface="楷体" pitchFamily="49" charset="-122"/>
                <a:cs typeface="Times New Roman" panose="02020603050405020304" pitchFamily="18" charset="0"/>
              </a:rPr>
              <a:t>=</a:t>
            </a:r>
            <a:r>
              <a:rPr lang="zh-CN" altLang="en-US" sz="2400" dirty="0">
                <a:latin typeface="Times New Roman" panose="02020603050405020304" pitchFamily="18" charset="0"/>
                <a:ea typeface="楷体" pitchFamily="49" charset="-122"/>
                <a:cs typeface="Times New Roman" panose="02020603050405020304" pitchFamily="18" charset="0"/>
              </a:rPr>
              <a:t>相对运动动能</a:t>
            </a:r>
            <a:r>
              <a:rPr lang="en-US" altLang="zh-CN" sz="2400" dirty="0">
                <a:latin typeface="Times New Roman" panose="02020603050405020304" pitchFamily="18" charset="0"/>
                <a:ea typeface="楷体" pitchFamily="49" charset="-122"/>
                <a:cs typeface="Times New Roman" panose="02020603050405020304" pitchFamily="18" charset="0"/>
              </a:rPr>
              <a:t>+</a:t>
            </a:r>
            <a:r>
              <a:rPr lang="zh-CN" altLang="en-US" sz="2400" dirty="0">
                <a:latin typeface="Times New Roman" panose="02020603050405020304" pitchFamily="18" charset="0"/>
                <a:ea typeface="楷体" pitchFamily="49" charset="-122"/>
                <a:cs typeface="Times New Roman" panose="02020603050405020304" pitchFamily="18" charset="0"/>
              </a:rPr>
              <a:t>结合能</a:t>
            </a:r>
          </a:p>
          <a:p>
            <a:pPr marL="266700" indent="-266700">
              <a:spcAft>
                <a:spcPts val="1800"/>
              </a:spcAft>
              <a:buFont typeface="Wingdings" pitchFamily="2" charset="2"/>
              <a:buChar char="Ø"/>
            </a:pPr>
            <a:r>
              <a:rPr lang="zh-CN" altLang="en-US" sz="2400" dirty="0">
                <a:latin typeface="Times New Roman" panose="02020603050405020304" pitchFamily="18" charset="0"/>
                <a:ea typeface="楷体" pitchFamily="49" charset="-122"/>
                <a:cs typeface="Times New Roman" panose="02020603050405020304" pitchFamily="18" charset="0"/>
              </a:rPr>
              <a:t>剩核发出</a:t>
            </a:r>
            <a:r>
              <a:rPr lang="en-US" altLang="zh-CN" sz="2400" dirty="0">
                <a:latin typeface="Times New Roman" panose="02020603050405020304" pitchFamily="18" charset="0"/>
                <a:ea typeface="楷体" pitchFamily="49" charset="-122"/>
                <a:cs typeface="Times New Roman" panose="02020603050405020304" pitchFamily="18" charset="0"/>
              </a:rPr>
              <a:t>γ</a:t>
            </a:r>
            <a:r>
              <a:rPr lang="zh-CN" altLang="en-US" sz="2400" dirty="0">
                <a:latin typeface="Times New Roman" panose="02020603050405020304" pitchFamily="18" charset="0"/>
                <a:ea typeface="楷体" pitchFamily="49" charset="-122"/>
                <a:cs typeface="Times New Roman" panose="02020603050405020304" pitchFamily="18" charset="0"/>
              </a:rPr>
              <a:t>光子之后，从激发态跃迁到基态。</a:t>
            </a:r>
          </a:p>
        </p:txBody>
      </p:sp>
      <p:sp>
        <p:nvSpPr>
          <p:cNvPr id="13" name="Rectangle 7">
            <a:extLst>
              <a:ext uri="{FF2B5EF4-FFF2-40B4-BE49-F238E27FC236}">
                <a16:creationId xmlns:a16="http://schemas.microsoft.com/office/drawing/2014/main" id="{978EBE0D-F6CC-43F2-ABFD-2B042CBC6139}"/>
              </a:ext>
            </a:extLst>
          </p:cNvPr>
          <p:cNvSpPr>
            <a:spLocks noChangeArrowheads="1"/>
          </p:cNvSpPr>
          <p:nvPr/>
        </p:nvSpPr>
        <p:spPr bwMode="auto">
          <a:xfrm>
            <a:off x="679346" y="954593"/>
            <a:ext cx="4356100" cy="1447800"/>
          </a:xfrm>
          <a:prstGeom prst="rect">
            <a:avLst/>
          </a:prstGeom>
          <a:noFill/>
          <a:ln w="9525" algn="ctr">
            <a:solidFill>
              <a:srgbClr val="00CC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0"/>
              </a:spcBef>
              <a:defRPr/>
            </a:pPr>
            <a:r>
              <a:rPr kumimoji="0" lang="zh-CN" altLang="en-US" sz="3200" b="1" dirty="0">
                <a:effectLst>
                  <a:outerShdw blurRad="38100" dist="38100" dir="2700000" algn="tl">
                    <a:srgbClr val="C0C0C0"/>
                  </a:outerShdw>
                </a:effectLst>
                <a:latin typeface="黑体" panose="02010609060101010101" pitchFamily="49" charset="-122"/>
                <a:ea typeface="黑体" panose="02010609060101010101" pitchFamily="49" charset="-122"/>
              </a:rPr>
              <a:t>辐射俘获</a:t>
            </a:r>
            <a:r>
              <a:rPr kumimoji="0" lang="en-US" altLang="zh-CN" sz="3200" b="1" dirty="0">
                <a:solidFill>
                  <a:srgbClr val="FF0000"/>
                </a:solidFill>
                <a:effectLst>
                  <a:outerShdw blurRad="38100" dist="38100" dir="2700000" algn="tl">
                    <a:srgbClr val="C0C0C0"/>
                  </a:outerShdw>
                </a:effectLst>
              </a:rPr>
              <a:t>(</a:t>
            </a:r>
            <a:r>
              <a:rPr kumimoji="0" lang="en-US" altLang="zh-CN" sz="3200" b="1" dirty="0">
                <a:effectLst>
                  <a:outerShdw blurRad="38100" dist="38100" dir="2700000" algn="tl">
                    <a:srgbClr val="C0C0C0"/>
                  </a:outerShdw>
                </a:effectLst>
              </a:rPr>
              <a:t>n</a:t>
            </a:r>
            <a:r>
              <a:rPr kumimoji="0" lang="en-US" altLang="zh-CN" sz="3200" b="1" dirty="0">
                <a:solidFill>
                  <a:srgbClr val="FF0000"/>
                </a:solidFill>
                <a:effectLst>
                  <a:outerShdw blurRad="38100" dist="38100" dir="2700000" algn="tl">
                    <a:srgbClr val="C0C0C0"/>
                  </a:outerShdw>
                </a:effectLst>
              </a:rPr>
              <a:t>, γ)</a:t>
            </a:r>
          </a:p>
          <a:p>
            <a:pPr lvl="1">
              <a:spcBef>
                <a:spcPct val="0"/>
              </a:spcBef>
              <a:buFont typeface="Wingdings" pitchFamily="2" charset="2"/>
              <a:buChar char="Ø"/>
              <a:defRPr/>
            </a:pPr>
            <a:r>
              <a:rPr lang="zh-CN" altLang="en-US" sz="2800" b="1" dirty="0">
                <a:solidFill>
                  <a:srgbClr val="FF0000"/>
                </a:solidFill>
                <a:effectLst>
                  <a:outerShdw blurRad="38100" dist="38100" dir="2700000" algn="tl">
                    <a:srgbClr val="C0C0C0"/>
                  </a:outerShdw>
                </a:effectLst>
                <a:latin typeface="楷体" panose="02010609060101010101" pitchFamily="49" charset="-122"/>
                <a:ea typeface="楷体" panose="02010609060101010101" pitchFamily="49" charset="-122"/>
              </a:rPr>
              <a:t>复合核</a:t>
            </a:r>
            <a:r>
              <a:rPr kumimoji="0" lang="zh-CN" altLang="en-US" sz="2800" b="1" dirty="0">
                <a:solidFill>
                  <a:srgbClr val="0000FF"/>
                </a:solidFill>
                <a:latin typeface="楷体" panose="02010609060101010101" pitchFamily="49" charset="-122"/>
                <a:ea typeface="楷体" panose="02010609060101010101" pitchFamily="49" charset="-122"/>
              </a:rPr>
              <a:t>的辐射俘获</a:t>
            </a:r>
          </a:p>
          <a:p>
            <a:pPr lvl="1">
              <a:spcBef>
                <a:spcPct val="0"/>
              </a:spcBef>
              <a:buFont typeface="Wingdings" pitchFamily="2" charset="2"/>
              <a:buChar char="Ø"/>
              <a:defRPr/>
            </a:pPr>
            <a:r>
              <a:rPr kumimoji="0" lang="zh-CN" altLang="en-US" sz="2800" b="1" dirty="0">
                <a:solidFill>
                  <a:srgbClr val="FF0000"/>
                </a:solidFill>
                <a:effectLst>
                  <a:outerShdw blurRad="38100" dist="38100" dir="2700000" algn="tl">
                    <a:srgbClr val="C0C0C0"/>
                  </a:outerShdw>
                </a:effectLst>
                <a:latin typeface="楷体" panose="02010609060101010101" pitchFamily="49" charset="-122"/>
                <a:ea typeface="楷体" panose="02010609060101010101" pitchFamily="49" charset="-122"/>
              </a:rPr>
              <a:t>直接作用</a:t>
            </a:r>
            <a:r>
              <a:rPr kumimoji="0" lang="zh-CN" altLang="en-US" sz="2800" b="1" dirty="0">
                <a:solidFill>
                  <a:srgbClr val="0000FF"/>
                </a:solidFill>
                <a:latin typeface="楷体" panose="02010609060101010101" pitchFamily="49" charset="-122"/>
                <a:ea typeface="楷体" panose="02010609060101010101" pitchFamily="49" charset="-122"/>
              </a:rPr>
              <a:t>的直接俘获</a:t>
            </a:r>
          </a:p>
        </p:txBody>
      </p:sp>
      <p:grpSp>
        <p:nvGrpSpPr>
          <p:cNvPr id="14" name="Group 17">
            <a:extLst>
              <a:ext uri="{FF2B5EF4-FFF2-40B4-BE49-F238E27FC236}">
                <a16:creationId xmlns:a16="http://schemas.microsoft.com/office/drawing/2014/main" id="{2D134B95-E024-40D8-8792-2362957F32A4}"/>
              </a:ext>
            </a:extLst>
          </p:cNvPr>
          <p:cNvGrpSpPr>
            <a:grpSpLocks/>
          </p:cNvGrpSpPr>
          <p:nvPr/>
        </p:nvGrpSpPr>
        <p:grpSpPr bwMode="auto">
          <a:xfrm>
            <a:off x="979155" y="3922589"/>
            <a:ext cx="4440237" cy="1533525"/>
            <a:chOff x="648" y="1151"/>
            <a:chExt cx="2797" cy="966"/>
          </a:xfrm>
        </p:grpSpPr>
        <p:graphicFrame>
          <p:nvGraphicFramePr>
            <p:cNvPr id="21" name="Object 3">
              <a:extLst>
                <a:ext uri="{FF2B5EF4-FFF2-40B4-BE49-F238E27FC236}">
                  <a16:creationId xmlns:a16="http://schemas.microsoft.com/office/drawing/2014/main" id="{8249C2A9-B70B-47C7-867D-BB857B5923CB}"/>
                </a:ext>
              </a:extLst>
            </p:cNvPr>
            <p:cNvGraphicFramePr>
              <a:graphicFrameLocks noChangeAspect="1"/>
            </p:cNvGraphicFramePr>
            <p:nvPr>
              <p:extLst>
                <p:ext uri="{D42A27DB-BD31-4B8C-83A1-F6EECF244321}">
                  <p14:modId xmlns:p14="http://schemas.microsoft.com/office/powerpoint/2010/main" val="679154524"/>
                </p:ext>
              </p:extLst>
            </p:nvPr>
          </p:nvGraphicFramePr>
          <p:xfrm>
            <a:off x="1540" y="1503"/>
            <a:ext cx="1905" cy="614"/>
          </p:xfrm>
          <a:graphic>
            <a:graphicData uri="http://schemas.openxmlformats.org/presentationml/2006/ole">
              <mc:AlternateContent xmlns:mc="http://schemas.openxmlformats.org/markup-compatibility/2006">
                <mc:Choice xmlns:v="urn:schemas-microsoft-com:vml" Requires="v">
                  <p:oleObj spid="_x0000_s457798" name="Equation" r:id="rId4" imgW="1346200" imgH="431800" progId="Equation.DSMT4">
                    <p:embed/>
                  </p:oleObj>
                </mc:Choice>
                <mc:Fallback>
                  <p:oleObj name="Equation" r:id="rId4" imgW="1346200" imgH="431800" progId="Equation.DSMT4">
                    <p:embed/>
                    <p:pic>
                      <p:nvPicPr>
                        <p:cNvPr id="11"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40" y="1503"/>
                          <a:ext cx="1905" cy="614"/>
                        </a:xfrm>
                        <a:prstGeom prst="rect">
                          <a:avLst/>
                        </a:prstGeom>
                        <a:solidFill>
                          <a:srgbClr val="FFFFFF"/>
                        </a:solidFill>
                        <a:ln w="9525">
                          <a:solidFill>
                            <a:srgbClr val="FF0000"/>
                          </a:solidFill>
                          <a:miter lim="800000"/>
                          <a:headEnd/>
                          <a:tailEnd/>
                        </a:ln>
                      </p:spPr>
                    </p:pic>
                  </p:oleObj>
                </mc:Fallback>
              </mc:AlternateContent>
            </a:graphicData>
          </a:graphic>
        </p:graphicFrame>
        <p:sp>
          <p:nvSpPr>
            <p:cNvPr id="22" name="Rectangle 8">
              <a:extLst>
                <a:ext uri="{FF2B5EF4-FFF2-40B4-BE49-F238E27FC236}">
                  <a16:creationId xmlns:a16="http://schemas.microsoft.com/office/drawing/2014/main" id="{4BA5439E-BFD8-45BA-8E4E-432C2DC0F00C}"/>
                </a:ext>
              </a:extLst>
            </p:cNvPr>
            <p:cNvSpPr>
              <a:spLocks noChangeArrowheads="1"/>
            </p:cNvSpPr>
            <p:nvPr/>
          </p:nvSpPr>
          <p:spPr bwMode="auto">
            <a:xfrm>
              <a:off x="648" y="1151"/>
              <a:ext cx="2472" cy="330"/>
            </a:xfrm>
            <a:prstGeom prst="rect">
              <a:avLst/>
            </a:prstGeom>
            <a:noFill/>
            <a:ln w="19050" algn="ctr">
              <a:solidFill>
                <a:srgbClr val="66FF33"/>
              </a:solidFill>
              <a:miter lim="800000"/>
              <a:headEnd/>
              <a:tailEnd/>
            </a:ln>
            <a:effectLst/>
            <a:extLst>
              <a:ext uri="{909E8E84-426E-40DD-AFC4-6F175D3DCCD1}">
                <a14:hiddenFill xmlns:a14="http://schemas.microsoft.com/office/drawing/2010/main">
                  <a:solidFill>
                    <a:schemeClr val="bg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defRPr/>
              </a:pP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辐射俘获</a:t>
              </a:r>
              <a:r>
                <a:rPr lang="en-US" altLang="zh-CN" sz="2800" dirty="0">
                  <a:latin typeface="Times New Roman" panose="02020603050405020304" pitchFamily="18" charset="0"/>
                  <a:ea typeface="楷体" panose="02010609060101010101" pitchFamily="49" charset="-122"/>
                  <a:cs typeface="Times New Roman" panose="02020603050405020304" pitchFamily="18" charset="0"/>
                </a:rPr>
                <a:t>γ</a:t>
              </a: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的最大能量为：</a:t>
              </a:r>
            </a:p>
          </p:txBody>
        </p:sp>
      </p:grpSp>
      <p:grpSp>
        <p:nvGrpSpPr>
          <p:cNvPr id="23" name="Group 14">
            <a:extLst>
              <a:ext uri="{FF2B5EF4-FFF2-40B4-BE49-F238E27FC236}">
                <a16:creationId xmlns:a16="http://schemas.microsoft.com/office/drawing/2014/main" id="{41FB5083-15EC-4122-82CA-10EBADD212C0}"/>
              </a:ext>
            </a:extLst>
          </p:cNvPr>
          <p:cNvGrpSpPr>
            <a:grpSpLocks/>
          </p:cNvGrpSpPr>
          <p:nvPr/>
        </p:nvGrpSpPr>
        <p:grpSpPr bwMode="auto">
          <a:xfrm>
            <a:off x="2057068" y="4643314"/>
            <a:ext cx="2846386" cy="1793875"/>
            <a:chOff x="1327" y="1605"/>
            <a:chExt cx="1793" cy="1130"/>
          </a:xfrm>
        </p:grpSpPr>
        <p:sp>
          <p:nvSpPr>
            <p:cNvPr id="24" name="Text Box 5">
              <a:extLst>
                <a:ext uri="{FF2B5EF4-FFF2-40B4-BE49-F238E27FC236}">
                  <a16:creationId xmlns:a16="http://schemas.microsoft.com/office/drawing/2014/main" id="{856EEA94-BEB9-4406-A146-9807EB0ECCA0}"/>
                </a:ext>
              </a:extLst>
            </p:cNvPr>
            <p:cNvSpPr txBox="1">
              <a:spLocks noChangeArrowheads="1"/>
            </p:cNvSpPr>
            <p:nvPr/>
          </p:nvSpPr>
          <p:spPr bwMode="auto">
            <a:xfrm>
              <a:off x="1327" y="2405"/>
              <a:ext cx="1793" cy="330"/>
            </a:xfrm>
            <a:prstGeom prst="rect">
              <a:avLst/>
            </a:prstGeom>
            <a:noFill/>
            <a:ln w="9525">
              <a:solidFill>
                <a:srgbClr val="0066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274638" indent="-274638" eaLnBrk="0" hangingPunct="0">
                <a:defRPr kumimoji="1">
                  <a:solidFill>
                    <a:schemeClr val="tx1"/>
                  </a:solidFill>
                  <a:latin typeface="Times New Roman" pitchFamily="18" charset="0"/>
                  <a:ea typeface="华文仿宋" pitchFamily="2" charset="-122"/>
                </a:defRPr>
              </a:lvl1pPr>
              <a:lvl2pPr marL="742950" indent="-285750" eaLnBrk="0" hangingPunct="0">
                <a:defRPr kumimoji="1">
                  <a:solidFill>
                    <a:schemeClr val="tx1"/>
                  </a:solidFill>
                  <a:latin typeface="Times New Roman" pitchFamily="18" charset="0"/>
                  <a:ea typeface="华文仿宋" pitchFamily="2" charset="-122"/>
                </a:defRPr>
              </a:lvl2pPr>
              <a:lvl3pPr marL="1143000" indent="-228600" eaLnBrk="0" hangingPunct="0">
                <a:defRPr kumimoji="1">
                  <a:solidFill>
                    <a:schemeClr val="tx1"/>
                  </a:solidFill>
                  <a:latin typeface="Times New Roman" pitchFamily="18" charset="0"/>
                  <a:ea typeface="华文仿宋" pitchFamily="2" charset="-122"/>
                </a:defRPr>
              </a:lvl3pPr>
              <a:lvl4pPr marL="1600200" indent="-228600" eaLnBrk="0" hangingPunct="0">
                <a:defRPr kumimoji="1">
                  <a:solidFill>
                    <a:schemeClr val="tx1"/>
                  </a:solidFill>
                  <a:latin typeface="Times New Roman" pitchFamily="18" charset="0"/>
                  <a:ea typeface="华文仿宋" pitchFamily="2" charset="-122"/>
                </a:defRPr>
              </a:lvl4pPr>
              <a:lvl5pPr marL="2057400" indent="-228600" eaLnBrk="0" hangingPunct="0">
                <a:defRPr kumimoji="1">
                  <a:solidFill>
                    <a:schemeClr val="tx1"/>
                  </a:solidFill>
                  <a:latin typeface="Times New Roman" pitchFamily="18" charset="0"/>
                  <a:ea typeface="华文仿宋" pitchFamily="2" charset="-122"/>
                </a:defRPr>
              </a:lvl5pPr>
              <a:lvl6pPr marL="2514600" indent="-228600" eaLnBrk="0" fontAlgn="base" hangingPunct="0">
                <a:spcBef>
                  <a:spcPct val="20000"/>
                </a:spcBef>
                <a:spcAft>
                  <a:spcPct val="0"/>
                </a:spcAft>
                <a:defRPr kumimoji="1">
                  <a:solidFill>
                    <a:schemeClr val="tx1"/>
                  </a:solidFill>
                  <a:latin typeface="Times New Roman" pitchFamily="18" charset="0"/>
                  <a:ea typeface="华文仿宋" pitchFamily="2" charset="-122"/>
                </a:defRPr>
              </a:lvl6pPr>
              <a:lvl7pPr marL="2971800" indent="-228600" eaLnBrk="0" fontAlgn="base" hangingPunct="0">
                <a:spcBef>
                  <a:spcPct val="20000"/>
                </a:spcBef>
                <a:spcAft>
                  <a:spcPct val="0"/>
                </a:spcAft>
                <a:defRPr kumimoji="1">
                  <a:solidFill>
                    <a:schemeClr val="tx1"/>
                  </a:solidFill>
                  <a:latin typeface="Times New Roman" pitchFamily="18" charset="0"/>
                  <a:ea typeface="华文仿宋" pitchFamily="2" charset="-122"/>
                </a:defRPr>
              </a:lvl7pPr>
              <a:lvl8pPr marL="3429000" indent="-228600" eaLnBrk="0" fontAlgn="base" hangingPunct="0">
                <a:spcBef>
                  <a:spcPct val="20000"/>
                </a:spcBef>
                <a:spcAft>
                  <a:spcPct val="0"/>
                </a:spcAft>
                <a:defRPr kumimoji="1">
                  <a:solidFill>
                    <a:schemeClr val="tx1"/>
                  </a:solidFill>
                  <a:latin typeface="Times New Roman" pitchFamily="18" charset="0"/>
                  <a:ea typeface="华文仿宋" pitchFamily="2" charset="-122"/>
                </a:defRPr>
              </a:lvl8pPr>
              <a:lvl9pPr marL="3886200" indent="-228600" eaLnBrk="0" fontAlgn="base" hangingPunct="0">
                <a:spcBef>
                  <a:spcPct val="20000"/>
                </a:spcBef>
                <a:spcAft>
                  <a:spcPct val="0"/>
                </a:spcAft>
                <a:defRPr kumimoji="1">
                  <a:solidFill>
                    <a:schemeClr val="tx1"/>
                  </a:solidFill>
                  <a:latin typeface="Times New Roman" pitchFamily="18" charset="0"/>
                  <a:ea typeface="华文仿宋" pitchFamily="2" charset="-122"/>
                </a:defRPr>
              </a:lvl9pPr>
            </a:lstStyle>
            <a:p>
              <a:pPr eaLnBrk="1" hangingPunct="1">
                <a:spcBef>
                  <a:spcPct val="0"/>
                </a:spcBef>
                <a:buFont typeface="Wingdings" pitchFamily="2" charset="2"/>
                <a:buNone/>
              </a:pPr>
              <a:r>
                <a:rPr kumimoji="0" lang="zh-CN" altLang="en-US" sz="2800" b="1" dirty="0">
                  <a:solidFill>
                    <a:srgbClr val="0000FF"/>
                  </a:solidFill>
                  <a:latin typeface="华文楷体" panose="02010600040101010101" pitchFamily="2" charset="-122"/>
                  <a:ea typeface="华文楷体" panose="02010600040101010101" pitchFamily="2" charset="-122"/>
                </a:rPr>
                <a:t>中子的动能</a:t>
              </a:r>
              <a:r>
                <a:rPr kumimoji="0" lang="zh-CN" altLang="en-US" sz="2800" b="1" dirty="0">
                  <a:solidFill>
                    <a:srgbClr val="FF0000"/>
                  </a:solidFill>
                  <a:latin typeface="华文楷体" panose="02010600040101010101" pitchFamily="2" charset="-122"/>
                  <a:ea typeface="华文楷体" panose="02010600040101010101" pitchFamily="2" charset="-122"/>
                </a:rPr>
                <a:t>很小！</a:t>
              </a:r>
            </a:p>
          </p:txBody>
        </p:sp>
        <p:sp>
          <p:nvSpPr>
            <p:cNvPr id="25" name="Oval 10">
              <a:extLst>
                <a:ext uri="{FF2B5EF4-FFF2-40B4-BE49-F238E27FC236}">
                  <a16:creationId xmlns:a16="http://schemas.microsoft.com/office/drawing/2014/main" id="{2CF4FA78-0B22-48BE-B7B8-AA057F73938E}"/>
                </a:ext>
              </a:extLst>
            </p:cNvPr>
            <p:cNvSpPr>
              <a:spLocks noChangeArrowheads="1"/>
            </p:cNvSpPr>
            <p:nvPr/>
          </p:nvSpPr>
          <p:spPr bwMode="auto">
            <a:xfrm>
              <a:off x="2778" y="1605"/>
              <a:ext cx="208" cy="409"/>
            </a:xfrm>
            <a:prstGeom prst="ellipse">
              <a:avLst/>
            </a:prstGeom>
            <a:noFill/>
            <a:ln w="19050" algn="ctr">
              <a:solidFill>
                <a:srgbClr val="006600"/>
              </a:solidFill>
              <a:round/>
              <a:headEnd/>
              <a:tailEnd/>
            </a:ln>
            <a:effectLst/>
            <a:extLst>
              <a:ext uri="{909E8E84-426E-40DD-AFC4-6F175D3DCCD1}">
                <a14:hiddenFill xmlns:a14="http://schemas.microsoft.com/office/drawing/2010/main">
                  <a:solidFill>
                    <a:schemeClr val="bg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endParaRPr lang="zh-CN" altLang="en-US" sz="2400">
                <a:latin typeface="华文楷体" panose="02010600040101010101" pitchFamily="2" charset="-122"/>
                <a:ea typeface="华文楷体" panose="02010600040101010101" pitchFamily="2" charset="-122"/>
              </a:endParaRPr>
            </a:p>
          </p:txBody>
        </p:sp>
        <p:cxnSp>
          <p:nvCxnSpPr>
            <p:cNvPr id="26" name="AutoShape 12">
              <a:extLst>
                <a:ext uri="{FF2B5EF4-FFF2-40B4-BE49-F238E27FC236}">
                  <a16:creationId xmlns:a16="http://schemas.microsoft.com/office/drawing/2014/main" id="{86E86CA9-00F7-4392-94EE-0AE0A38F48A1}"/>
                </a:ext>
              </a:extLst>
            </p:cNvPr>
            <p:cNvCxnSpPr>
              <a:cxnSpLocks noChangeShapeType="1"/>
              <a:stCxn id="25" idx="4"/>
              <a:endCxn id="24" idx="0"/>
            </p:cNvCxnSpPr>
            <p:nvPr/>
          </p:nvCxnSpPr>
          <p:spPr bwMode="auto">
            <a:xfrm rot="5400000">
              <a:off x="2357" y="1880"/>
              <a:ext cx="391" cy="658"/>
            </a:xfrm>
            <a:prstGeom prst="curvedConnector3">
              <a:avLst>
                <a:gd name="adj1" fmla="val 50000"/>
              </a:avLst>
            </a:prstGeom>
            <a:noFill/>
            <a:ln w="19050">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27" name="Group 15">
            <a:extLst>
              <a:ext uri="{FF2B5EF4-FFF2-40B4-BE49-F238E27FC236}">
                <a16:creationId xmlns:a16="http://schemas.microsoft.com/office/drawing/2014/main" id="{4A034034-8C39-4AD9-82B3-378B6F01034A}"/>
              </a:ext>
            </a:extLst>
          </p:cNvPr>
          <p:cNvGrpSpPr>
            <a:grpSpLocks/>
          </p:cNvGrpSpPr>
          <p:nvPr/>
        </p:nvGrpSpPr>
        <p:grpSpPr bwMode="auto">
          <a:xfrm>
            <a:off x="5000293" y="4594100"/>
            <a:ext cx="4976814" cy="1809750"/>
            <a:chOff x="3181" y="1574"/>
            <a:chExt cx="3135" cy="1140"/>
          </a:xfrm>
        </p:grpSpPr>
        <p:sp>
          <p:nvSpPr>
            <p:cNvPr id="28" name="Text Box 9">
              <a:extLst>
                <a:ext uri="{FF2B5EF4-FFF2-40B4-BE49-F238E27FC236}">
                  <a16:creationId xmlns:a16="http://schemas.microsoft.com/office/drawing/2014/main" id="{1B33999F-56DE-4EED-B260-4D3FAC744EEB}"/>
                </a:ext>
              </a:extLst>
            </p:cNvPr>
            <p:cNvSpPr txBox="1">
              <a:spLocks noChangeArrowheads="1"/>
            </p:cNvSpPr>
            <p:nvPr/>
          </p:nvSpPr>
          <p:spPr bwMode="auto">
            <a:xfrm>
              <a:off x="3181" y="2384"/>
              <a:ext cx="3135" cy="330"/>
            </a:xfrm>
            <a:prstGeom prst="rect">
              <a:avLst/>
            </a:prstGeom>
            <a:solidFill>
              <a:schemeClr val="bg1"/>
            </a:solidFill>
            <a:ln w="9525">
              <a:solidFill>
                <a:srgbClr val="0066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274638" indent="-274638" eaLnBrk="0" hangingPunct="0">
                <a:defRPr kumimoji="1">
                  <a:solidFill>
                    <a:schemeClr val="tx1"/>
                  </a:solidFill>
                  <a:latin typeface="Times New Roman" pitchFamily="18" charset="0"/>
                  <a:ea typeface="华文仿宋" pitchFamily="2" charset="-122"/>
                </a:defRPr>
              </a:lvl1pPr>
              <a:lvl2pPr marL="742950" indent="-285750" eaLnBrk="0" hangingPunct="0">
                <a:defRPr kumimoji="1">
                  <a:solidFill>
                    <a:schemeClr val="tx1"/>
                  </a:solidFill>
                  <a:latin typeface="Times New Roman" pitchFamily="18" charset="0"/>
                  <a:ea typeface="华文仿宋" pitchFamily="2" charset="-122"/>
                </a:defRPr>
              </a:lvl2pPr>
              <a:lvl3pPr marL="1143000" indent="-228600" eaLnBrk="0" hangingPunct="0">
                <a:defRPr kumimoji="1">
                  <a:solidFill>
                    <a:schemeClr val="tx1"/>
                  </a:solidFill>
                  <a:latin typeface="Times New Roman" pitchFamily="18" charset="0"/>
                  <a:ea typeface="华文仿宋" pitchFamily="2" charset="-122"/>
                </a:defRPr>
              </a:lvl3pPr>
              <a:lvl4pPr marL="1600200" indent="-228600" eaLnBrk="0" hangingPunct="0">
                <a:defRPr kumimoji="1">
                  <a:solidFill>
                    <a:schemeClr val="tx1"/>
                  </a:solidFill>
                  <a:latin typeface="Times New Roman" pitchFamily="18" charset="0"/>
                  <a:ea typeface="华文仿宋" pitchFamily="2" charset="-122"/>
                </a:defRPr>
              </a:lvl4pPr>
              <a:lvl5pPr marL="2057400" indent="-228600" eaLnBrk="0" hangingPunct="0">
                <a:defRPr kumimoji="1">
                  <a:solidFill>
                    <a:schemeClr val="tx1"/>
                  </a:solidFill>
                  <a:latin typeface="Times New Roman" pitchFamily="18" charset="0"/>
                  <a:ea typeface="华文仿宋" pitchFamily="2" charset="-122"/>
                </a:defRPr>
              </a:lvl5pPr>
              <a:lvl6pPr marL="2514600" indent="-228600" eaLnBrk="0" fontAlgn="base" hangingPunct="0">
                <a:spcBef>
                  <a:spcPct val="20000"/>
                </a:spcBef>
                <a:spcAft>
                  <a:spcPct val="0"/>
                </a:spcAft>
                <a:defRPr kumimoji="1">
                  <a:solidFill>
                    <a:schemeClr val="tx1"/>
                  </a:solidFill>
                  <a:latin typeface="Times New Roman" pitchFamily="18" charset="0"/>
                  <a:ea typeface="华文仿宋" pitchFamily="2" charset="-122"/>
                </a:defRPr>
              </a:lvl6pPr>
              <a:lvl7pPr marL="2971800" indent="-228600" eaLnBrk="0" fontAlgn="base" hangingPunct="0">
                <a:spcBef>
                  <a:spcPct val="20000"/>
                </a:spcBef>
                <a:spcAft>
                  <a:spcPct val="0"/>
                </a:spcAft>
                <a:defRPr kumimoji="1">
                  <a:solidFill>
                    <a:schemeClr val="tx1"/>
                  </a:solidFill>
                  <a:latin typeface="Times New Roman" pitchFamily="18" charset="0"/>
                  <a:ea typeface="华文仿宋" pitchFamily="2" charset="-122"/>
                </a:defRPr>
              </a:lvl7pPr>
              <a:lvl8pPr marL="3429000" indent="-228600" eaLnBrk="0" fontAlgn="base" hangingPunct="0">
                <a:spcBef>
                  <a:spcPct val="20000"/>
                </a:spcBef>
                <a:spcAft>
                  <a:spcPct val="0"/>
                </a:spcAft>
                <a:defRPr kumimoji="1">
                  <a:solidFill>
                    <a:schemeClr val="tx1"/>
                  </a:solidFill>
                  <a:latin typeface="Times New Roman" pitchFamily="18" charset="0"/>
                  <a:ea typeface="华文仿宋" pitchFamily="2" charset="-122"/>
                </a:defRPr>
              </a:lvl8pPr>
              <a:lvl9pPr marL="3886200" indent="-228600" eaLnBrk="0" fontAlgn="base" hangingPunct="0">
                <a:spcBef>
                  <a:spcPct val="20000"/>
                </a:spcBef>
                <a:spcAft>
                  <a:spcPct val="0"/>
                </a:spcAft>
                <a:defRPr kumimoji="1">
                  <a:solidFill>
                    <a:schemeClr val="tx1"/>
                  </a:solidFill>
                  <a:latin typeface="Times New Roman" pitchFamily="18" charset="0"/>
                  <a:ea typeface="华文仿宋" pitchFamily="2" charset="-122"/>
                </a:defRPr>
              </a:lvl9pPr>
            </a:lstStyle>
            <a:p>
              <a:pPr marL="0" indent="0" eaLnBrk="1" hangingPunct="1">
                <a:spcBef>
                  <a:spcPct val="0"/>
                </a:spcBef>
                <a:buFont typeface="Wingdings" pitchFamily="2" charset="2"/>
                <a:buNone/>
                <a:defRPr/>
              </a:pPr>
              <a:r>
                <a:rPr kumimoji="0" lang="zh-CN" altLang="en-US" sz="2800" b="1" dirty="0">
                  <a:solidFill>
                    <a:srgbClr val="0000FF"/>
                  </a:solidFill>
                  <a:latin typeface="华文楷体" panose="02010600040101010101" pitchFamily="2" charset="-122"/>
                  <a:ea typeface="华文楷体" panose="02010600040101010101" pitchFamily="2" charset="-122"/>
                </a:rPr>
                <a:t>中子与靶核的结合能</a:t>
              </a:r>
              <a:r>
                <a:rPr kumimoji="0" lang="zh-CN" altLang="en-US" sz="2800" b="1" dirty="0">
                  <a:solidFill>
                    <a:srgbClr val="FF0000"/>
                  </a:solidFill>
                  <a:latin typeface="华文楷体" panose="02010600040101010101" pitchFamily="2" charset="-122"/>
                  <a:ea typeface="华文楷体" panose="02010600040101010101" pitchFamily="2" charset="-122"/>
                </a:rPr>
                <a:t>主要贡献！</a:t>
              </a:r>
            </a:p>
          </p:txBody>
        </p:sp>
        <p:sp>
          <p:nvSpPr>
            <p:cNvPr id="29" name="Oval 11">
              <a:extLst>
                <a:ext uri="{FF2B5EF4-FFF2-40B4-BE49-F238E27FC236}">
                  <a16:creationId xmlns:a16="http://schemas.microsoft.com/office/drawing/2014/main" id="{14688C99-D89F-4D0F-9A9D-B3823946BAF8}"/>
                </a:ext>
              </a:extLst>
            </p:cNvPr>
            <p:cNvSpPr>
              <a:spLocks noChangeArrowheads="1"/>
            </p:cNvSpPr>
            <p:nvPr/>
          </p:nvSpPr>
          <p:spPr bwMode="auto">
            <a:xfrm>
              <a:off x="3221" y="1574"/>
              <a:ext cx="224" cy="409"/>
            </a:xfrm>
            <a:prstGeom prst="ellipse">
              <a:avLst/>
            </a:prstGeom>
            <a:noFill/>
            <a:ln w="19050" algn="ctr">
              <a:solidFill>
                <a:srgbClr val="006600"/>
              </a:solidFill>
              <a:round/>
              <a:headEnd/>
              <a:tailEnd/>
            </a:ln>
            <a:effectLst/>
            <a:extLst>
              <a:ext uri="{909E8E84-426E-40DD-AFC4-6F175D3DCCD1}">
                <a14:hiddenFill xmlns:a14="http://schemas.microsoft.com/office/drawing/2010/main">
                  <a:solidFill>
                    <a:schemeClr val="bg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endParaRPr lang="zh-CN" altLang="en-US" sz="2400">
                <a:latin typeface="华文楷体" panose="02010600040101010101" pitchFamily="2" charset="-122"/>
                <a:ea typeface="华文楷体" panose="02010600040101010101" pitchFamily="2" charset="-122"/>
              </a:endParaRPr>
            </a:p>
          </p:txBody>
        </p:sp>
        <p:cxnSp>
          <p:nvCxnSpPr>
            <p:cNvPr id="30" name="AutoShape 13">
              <a:extLst>
                <a:ext uri="{FF2B5EF4-FFF2-40B4-BE49-F238E27FC236}">
                  <a16:creationId xmlns:a16="http://schemas.microsoft.com/office/drawing/2014/main" id="{0F8E6CB8-3EE7-4CEC-95F7-173C27825AC1}"/>
                </a:ext>
              </a:extLst>
            </p:cNvPr>
            <p:cNvCxnSpPr>
              <a:cxnSpLocks noChangeShapeType="1"/>
              <a:stCxn id="21" idx="3"/>
              <a:endCxn id="28" idx="0"/>
            </p:cNvCxnSpPr>
            <p:nvPr/>
          </p:nvCxnSpPr>
          <p:spPr bwMode="auto">
            <a:xfrm>
              <a:off x="3445" y="1810"/>
              <a:ext cx="1304" cy="574"/>
            </a:xfrm>
            <a:prstGeom prst="straightConnector1">
              <a:avLst/>
            </a:prstGeom>
            <a:noFill/>
            <a:ln w="19050">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Tree>
    <p:extLst>
      <p:ext uri="{BB962C8B-B14F-4D97-AF65-F5344CB8AC3E}">
        <p14:creationId xmlns:p14="http://schemas.microsoft.com/office/powerpoint/2010/main" val="1702919586"/>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wipe(up)">
                                      <p:cBhvr>
                                        <p:cTn id="12" dur="500"/>
                                        <p:tgtEl>
                                          <p:spTgt spid="2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wipe(up)">
                                      <p:cBhvr>
                                        <p:cTn id="1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6D3457FC-C129-4ADC-BFF7-D471A09643CB}"/>
              </a:ext>
            </a:extLst>
          </p:cNvPr>
          <p:cNvSpPr>
            <a:spLocks noGrp="1"/>
          </p:cNvSpPr>
          <p:nvPr>
            <p:ph idx="13"/>
          </p:nvPr>
        </p:nvSpPr>
        <p:spPr>
          <a:xfrm>
            <a:off x="1" y="1"/>
            <a:ext cx="2540482" cy="284671"/>
          </a:xfrm>
          <a:solidFill>
            <a:schemeClr val="bg1">
              <a:lumMod val="95000"/>
            </a:schemeClr>
          </a:solidFill>
        </p:spPr>
        <p:txBody>
          <a:bodyPr>
            <a:normAutofit fontScale="92500" lnSpcReduction="10000"/>
          </a:bodyPr>
          <a:lstStyle/>
          <a:p>
            <a:r>
              <a:rPr lang="zh-CN" altLang="en-US" dirty="0"/>
              <a:t>第十三章 中子及中子的探测</a:t>
            </a:r>
          </a:p>
        </p:txBody>
      </p:sp>
      <p:sp>
        <p:nvSpPr>
          <p:cNvPr id="4" name="内容占位符 3">
            <a:extLst>
              <a:ext uri="{FF2B5EF4-FFF2-40B4-BE49-F238E27FC236}">
                <a16:creationId xmlns:a16="http://schemas.microsoft.com/office/drawing/2014/main" id="{DC5E45C6-3C27-4CD6-87A4-686E0452789C}"/>
              </a:ext>
            </a:extLst>
          </p:cNvPr>
          <p:cNvSpPr>
            <a:spLocks noGrp="1"/>
          </p:cNvSpPr>
          <p:nvPr>
            <p:ph idx="15"/>
          </p:nvPr>
        </p:nvSpPr>
        <p:spPr>
          <a:solidFill>
            <a:schemeClr val="accent4">
              <a:lumMod val="20000"/>
              <a:lumOff val="80000"/>
            </a:schemeClr>
          </a:solidFill>
        </p:spPr>
        <p:txBody>
          <a:bodyPr>
            <a:normAutofit fontScale="92500" lnSpcReduction="10000"/>
          </a:bodyPr>
          <a:lstStyle/>
          <a:p>
            <a:r>
              <a:rPr lang="zh-CN" altLang="en-US" dirty="0"/>
              <a:t>中子的反应类型</a:t>
            </a:r>
          </a:p>
        </p:txBody>
      </p:sp>
      <p:sp>
        <p:nvSpPr>
          <p:cNvPr id="5" name="内容占位符 4">
            <a:extLst>
              <a:ext uri="{FF2B5EF4-FFF2-40B4-BE49-F238E27FC236}">
                <a16:creationId xmlns:a16="http://schemas.microsoft.com/office/drawing/2014/main" id="{76A525C7-698F-42F7-9977-03E53AEE0BC1}"/>
              </a:ext>
            </a:extLst>
          </p:cNvPr>
          <p:cNvSpPr>
            <a:spLocks noGrp="1"/>
          </p:cNvSpPr>
          <p:nvPr>
            <p:ph idx="16"/>
          </p:nvPr>
        </p:nvSpPr>
        <p:spPr>
          <a:solidFill>
            <a:srgbClr val="FFFF00"/>
          </a:solidFill>
        </p:spPr>
        <p:txBody>
          <a:bodyPr>
            <a:normAutofit fontScale="92500" lnSpcReduction="10000"/>
          </a:bodyPr>
          <a:lstStyle/>
          <a:p>
            <a:r>
              <a:rPr lang="zh-CN" altLang="en-US" dirty="0"/>
              <a:t>其它反应</a:t>
            </a:r>
            <a:r>
              <a:rPr lang="en-US" altLang="zh-CN" dirty="0"/>
              <a:t>……</a:t>
            </a:r>
          </a:p>
        </p:txBody>
      </p:sp>
      <p:sp>
        <p:nvSpPr>
          <p:cNvPr id="19" name="内容占位符 18">
            <a:extLst>
              <a:ext uri="{FF2B5EF4-FFF2-40B4-BE49-F238E27FC236}">
                <a16:creationId xmlns:a16="http://schemas.microsoft.com/office/drawing/2014/main" id="{3DD6B0AC-1C2F-434F-874C-7924919B1171}"/>
              </a:ext>
            </a:extLst>
          </p:cNvPr>
          <p:cNvSpPr>
            <a:spLocks noGrp="1"/>
          </p:cNvSpPr>
          <p:nvPr>
            <p:ph idx="14"/>
          </p:nvPr>
        </p:nvSpPr>
        <p:spPr>
          <a:solidFill>
            <a:schemeClr val="accent6">
              <a:lumMod val="20000"/>
              <a:lumOff val="80000"/>
            </a:schemeClr>
          </a:solidFill>
        </p:spPr>
        <p:txBody>
          <a:bodyPr>
            <a:normAutofit fontScale="92500" lnSpcReduction="10000"/>
          </a:bodyPr>
          <a:lstStyle/>
          <a:p>
            <a:r>
              <a:rPr lang="en-US" altLang="zh-CN" dirty="0"/>
              <a:t>13.3 </a:t>
            </a:r>
            <a:r>
              <a:rPr lang="zh-CN" altLang="en-US" dirty="0"/>
              <a:t>中子与物质的相互作用</a:t>
            </a:r>
          </a:p>
        </p:txBody>
      </p:sp>
      <p:sp>
        <p:nvSpPr>
          <p:cNvPr id="20" name="Rectangle 2">
            <a:extLst>
              <a:ext uri="{FF2B5EF4-FFF2-40B4-BE49-F238E27FC236}">
                <a16:creationId xmlns:a16="http://schemas.microsoft.com/office/drawing/2014/main" id="{20CC9D54-842C-4FB7-999A-960809F267CF}"/>
              </a:ext>
            </a:extLst>
          </p:cNvPr>
          <p:cNvSpPr txBox="1">
            <a:spLocks noChangeArrowheads="1"/>
          </p:cNvSpPr>
          <p:nvPr/>
        </p:nvSpPr>
        <p:spPr>
          <a:xfrm>
            <a:off x="1625277" y="628711"/>
            <a:ext cx="4830763" cy="2538412"/>
          </a:xfrm>
          <a:prstGeom prst="rect">
            <a:avLst/>
          </a:prstGeom>
          <a:ln cap="flat" algn="ctr">
            <a:solidFill>
              <a:srgbClr val="00CC00"/>
            </a:solidFill>
            <a:miter lim="800000"/>
            <a:headEnd/>
            <a:tailEnd/>
          </a:ln>
        </p:spPr>
        <p:txBody>
          <a:bodyPr vert="horz" lIns="91440" tIns="45720" rIns="91440" bIns="45720" rtlCol="0">
            <a:sp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仿宋" panose="02010609060101010101" pitchFamily="49" charset="-122"/>
                <a:ea typeface="仿宋" panose="02010609060101010101" pitchFamily="49" charset="-122"/>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仿宋" panose="02010609060101010101" pitchFamily="49" charset="-122"/>
                <a:ea typeface="仿宋" panose="02010609060101010101" pitchFamily="49" charset="-122"/>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仿宋" panose="02010609060101010101" pitchFamily="49" charset="-122"/>
                <a:ea typeface="仿宋" panose="02010609060101010101" pitchFamily="49" charset="-122"/>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仿宋" panose="02010609060101010101" pitchFamily="49" charset="-122"/>
                <a:ea typeface="仿宋" panose="02010609060101010101" pitchFamily="49" charset="-122"/>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仿宋" panose="02010609060101010101" pitchFamily="49" charset="-122"/>
                <a:ea typeface="仿宋" panose="02010609060101010101" pitchFamily="49"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79388" lvl="1" indent="0">
              <a:spcBef>
                <a:spcPct val="0"/>
              </a:spcBef>
              <a:buFontTx/>
              <a:buNone/>
              <a:defRPr/>
            </a:pPr>
            <a:r>
              <a:rPr lang="zh-CN" altLang="en-US" sz="3200" b="1">
                <a:effectLst>
                  <a:outerShdw blurRad="38100" dist="38100" dir="2700000" algn="tl">
                    <a:srgbClr val="C0C0C0"/>
                  </a:outerShdw>
                </a:effectLst>
                <a:latin typeface="黑体" panose="02010609060101010101" pitchFamily="49" charset="-122"/>
                <a:ea typeface="黑体" panose="02010609060101010101" pitchFamily="49" charset="-122"/>
              </a:rPr>
              <a:t>放出带电粒子的反应</a:t>
            </a:r>
            <a:r>
              <a:rPr lang="en-US" altLang="zh-CN" sz="3200" b="1">
                <a:solidFill>
                  <a:srgbClr val="FF0000"/>
                </a:solidFill>
                <a:effectLst>
                  <a:outerShdw blurRad="38100" dist="38100" dir="2700000" algn="tl">
                    <a:srgbClr val="C0C0C0"/>
                  </a:outerShdw>
                </a:effectLst>
                <a:latin typeface="Times New Roman" pitchFamily="18" charset="0"/>
                <a:ea typeface="华文仿宋" pitchFamily="2" charset="-122"/>
              </a:rPr>
              <a:t>(</a:t>
            </a:r>
            <a:r>
              <a:rPr lang="en-US" altLang="zh-CN" sz="3200" b="1">
                <a:effectLst>
                  <a:outerShdw blurRad="38100" dist="38100" dir="2700000" algn="tl">
                    <a:srgbClr val="C0C0C0"/>
                  </a:outerShdw>
                </a:effectLst>
                <a:latin typeface="Times New Roman" pitchFamily="18" charset="0"/>
                <a:ea typeface="华文仿宋" pitchFamily="2" charset="-122"/>
              </a:rPr>
              <a:t>n</a:t>
            </a:r>
            <a:r>
              <a:rPr lang="en-US" altLang="zh-CN" sz="3200" b="1">
                <a:solidFill>
                  <a:srgbClr val="FF0000"/>
                </a:solidFill>
                <a:effectLst>
                  <a:outerShdw blurRad="38100" dist="38100" dir="2700000" algn="tl">
                    <a:srgbClr val="C0C0C0"/>
                  </a:outerShdw>
                </a:effectLst>
                <a:latin typeface="Times New Roman" pitchFamily="18" charset="0"/>
                <a:ea typeface="华文仿宋" pitchFamily="2" charset="-122"/>
              </a:rPr>
              <a:t>,c)</a:t>
            </a:r>
          </a:p>
          <a:p>
            <a:pPr marL="990600" lvl="2" indent="-354013">
              <a:spcBef>
                <a:spcPct val="0"/>
              </a:spcBef>
              <a:buFont typeface="Wingdings" pitchFamily="2" charset="2"/>
              <a:buChar char="Ø"/>
              <a:defRPr/>
            </a:pPr>
            <a:r>
              <a:rPr lang="zh-CN" altLang="en-US" b="1">
                <a:solidFill>
                  <a:srgbClr val="0000FF"/>
                </a:solidFill>
                <a:effectLst>
                  <a:outerShdw blurRad="38100" dist="38100" dir="2700000" algn="tl">
                    <a:srgbClr val="C0C0C0"/>
                  </a:outerShdw>
                </a:effectLst>
                <a:latin typeface="楷体" panose="02010609060101010101" pitchFamily="49" charset="-122"/>
                <a:ea typeface="楷体" panose="02010609060101010101" pitchFamily="49" charset="-122"/>
              </a:rPr>
              <a:t>复核</a:t>
            </a:r>
          </a:p>
          <a:p>
            <a:pPr marL="1371600" lvl="3" indent="0">
              <a:spcBef>
                <a:spcPct val="0"/>
              </a:spcBef>
              <a:buFont typeface="Wingdings" pitchFamily="2" charset="2"/>
              <a:buChar char="Ø"/>
              <a:defRPr/>
            </a:pPr>
            <a:r>
              <a:rPr lang="zh-CN" altLang="en-US" b="1">
                <a:latin typeface="楷体" panose="02010609060101010101" pitchFamily="49" charset="-122"/>
                <a:ea typeface="楷体" panose="02010609060101010101" pitchFamily="49" charset="-122"/>
              </a:rPr>
              <a:t>放出带电粒子反应</a:t>
            </a:r>
          </a:p>
          <a:p>
            <a:pPr marL="990600" lvl="2" indent="-354013">
              <a:spcBef>
                <a:spcPct val="0"/>
              </a:spcBef>
              <a:buFont typeface="Wingdings" pitchFamily="2" charset="2"/>
              <a:buChar char="Ø"/>
              <a:defRPr/>
            </a:pPr>
            <a:r>
              <a:rPr lang="zh-CN" altLang="en-US" b="1">
                <a:solidFill>
                  <a:srgbClr val="0000FF"/>
                </a:solidFill>
                <a:effectLst>
                  <a:outerShdw blurRad="38100" dist="38100" dir="2700000" algn="tl">
                    <a:srgbClr val="C0C0C0"/>
                  </a:outerShdw>
                </a:effectLst>
                <a:latin typeface="楷体" panose="02010609060101010101" pitchFamily="49" charset="-122"/>
                <a:ea typeface="楷体" panose="02010609060101010101" pitchFamily="49" charset="-122"/>
              </a:rPr>
              <a:t>直接作用</a:t>
            </a:r>
          </a:p>
          <a:p>
            <a:pPr marL="1371600" lvl="3" indent="0">
              <a:spcBef>
                <a:spcPct val="0"/>
              </a:spcBef>
              <a:buFont typeface="Wingdings" pitchFamily="2" charset="2"/>
              <a:buChar char="Ø"/>
              <a:defRPr/>
            </a:pPr>
            <a:r>
              <a:rPr lang="zh-CN" altLang="en-US" b="1">
                <a:latin typeface="楷体" panose="02010609060101010101" pitchFamily="49" charset="-122"/>
                <a:ea typeface="楷体" panose="02010609060101010101" pitchFamily="49" charset="-122"/>
              </a:rPr>
              <a:t>拾取反应</a:t>
            </a:r>
          </a:p>
          <a:p>
            <a:pPr marL="1371600" lvl="3" indent="0">
              <a:spcBef>
                <a:spcPct val="0"/>
              </a:spcBef>
              <a:buFont typeface="Wingdings" pitchFamily="2" charset="2"/>
              <a:buChar char="Ø"/>
              <a:defRPr/>
            </a:pPr>
            <a:r>
              <a:rPr lang="zh-CN" altLang="en-US" b="1">
                <a:latin typeface="楷体" panose="02010609060101010101" pitchFamily="49" charset="-122"/>
                <a:ea typeface="楷体" panose="02010609060101010101" pitchFamily="49" charset="-122"/>
              </a:rPr>
              <a:t>敲出反应</a:t>
            </a:r>
          </a:p>
          <a:p>
            <a:pPr marL="1371600" lvl="3" indent="0">
              <a:spcBef>
                <a:spcPct val="0"/>
              </a:spcBef>
              <a:buFont typeface="Wingdings" pitchFamily="2" charset="2"/>
              <a:buChar char="Ø"/>
              <a:defRPr/>
            </a:pPr>
            <a:r>
              <a:rPr lang="zh-CN" altLang="en-US" b="1">
                <a:latin typeface="楷体" panose="02010609060101010101" pitchFamily="49" charset="-122"/>
                <a:ea typeface="楷体" panose="02010609060101010101" pitchFamily="49" charset="-122"/>
              </a:rPr>
              <a:t>电荷交换反应</a:t>
            </a:r>
            <a:endParaRPr lang="zh-CN" altLang="en-US" b="1" dirty="0">
              <a:latin typeface="楷体" panose="02010609060101010101" pitchFamily="49" charset="-122"/>
              <a:ea typeface="楷体" panose="02010609060101010101" pitchFamily="49" charset="-122"/>
            </a:endParaRPr>
          </a:p>
        </p:txBody>
      </p:sp>
      <p:sp>
        <p:nvSpPr>
          <p:cNvPr id="31" name="Rectangle 3">
            <a:extLst>
              <a:ext uri="{FF2B5EF4-FFF2-40B4-BE49-F238E27FC236}">
                <a16:creationId xmlns:a16="http://schemas.microsoft.com/office/drawing/2014/main" id="{B0FB82D6-E1C2-4C18-9180-F35F313CDE72}"/>
              </a:ext>
            </a:extLst>
          </p:cNvPr>
          <p:cNvSpPr>
            <a:spLocks noChangeArrowheads="1"/>
          </p:cNvSpPr>
          <p:nvPr/>
        </p:nvSpPr>
        <p:spPr bwMode="auto">
          <a:xfrm>
            <a:off x="1625277" y="3262025"/>
            <a:ext cx="4470400" cy="2233613"/>
          </a:xfrm>
          <a:prstGeom prst="rect">
            <a:avLst/>
          </a:prstGeom>
          <a:noFill/>
          <a:ln w="9525" algn="ctr">
            <a:solidFill>
              <a:srgbClr val="00CC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179388" lvl="1">
              <a:spcBef>
                <a:spcPct val="0"/>
              </a:spcBef>
              <a:defRPr/>
            </a:pPr>
            <a:r>
              <a:rPr kumimoji="0" lang="zh-CN" altLang="en-US" sz="3200" b="1" dirty="0">
                <a:effectLst>
                  <a:outerShdw blurRad="38100" dist="38100" dir="2700000" algn="tl">
                    <a:srgbClr val="C0C0C0"/>
                  </a:outerShdw>
                </a:effectLst>
                <a:latin typeface="黑体" panose="02010609060101010101" pitchFamily="49" charset="-122"/>
                <a:ea typeface="黑体" panose="02010609060101010101" pitchFamily="49" charset="-122"/>
              </a:rPr>
              <a:t>发射多粒子反应</a:t>
            </a:r>
            <a:r>
              <a:rPr kumimoji="0" lang="en-US" altLang="zh-CN" sz="3200" b="1" dirty="0">
                <a:solidFill>
                  <a:srgbClr val="FF0000"/>
                </a:solidFill>
                <a:effectLst>
                  <a:outerShdw blurRad="38100" dist="38100" dir="2700000" algn="tl">
                    <a:srgbClr val="C0C0C0"/>
                  </a:outerShdw>
                </a:effectLst>
              </a:rPr>
              <a:t>(</a:t>
            </a:r>
            <a:r>
              <a:rPr kumimoji="0" lang="en-US" altLang="zh-CN" sz="3200" b="1" dirty="0">
                <a:effectLst>
                  <a:outerShdw blurRad="38100" dist="38100" dir="2700000" algn="tl">
                    <a:srgbClr val="C0C0C0"/>
                  </a:outerShdw>
                </a:effectLst>
              </a:rPr>
              <a:t>n</a:t>
            </a:r>
            <a:r>
              <a:rPr kumimoji="0" lang="en-US" altLang="zh-CN" sz="3200" b="1" dirty="0">
                <a:solidFill>
                  <a:srgbClr val="FF0000"/>
                </a:solidFill>
                <a:effectLst>
                  <a:outerShdw blurRad="38100" dist="38100" dir="2700000" algn="tl">
                    <a:srgbClr val="C0C0C0"/>
                  </a:outerShdw>
                </a:effectLst>
              </a:rPr>
              <a:t>,2n)</a:t>
            </a:r>
          </a:p>
          <a:p>
            <a:pPr marL="990600" lvl="2" indent="-354013">
              <a:spcBef>
                <a:spcPct val="0"/>
              </a:spcBef>
              <a:buFont typeface="Wingdings" pitchFamily="2" charset="2"/>
              <a:buChar char="Ø"/>
              <a:defRPr/>
            </a:pPr>
            <a:r>
              <a:rPr kumimoji="0" lang="zh-CN" altLang="en-US" sz="2400" b="1" dirty="0">
                <a:solidFill>
                  <a:srgbClr val="0000FF"/>
                </a:solidFill>
                <a:effectLst>
                  <a:outerShdw blurRad="38100" dist="38100" dir="2700000" algn="tl">
                    <a:srgbClr val="C0C0C0"/>
                  </a:outerShdw>
                </a:effectLst>
                <a:latin typeface="楷体" panose="02010609060101010101" pitchFamily="49" charset="-122"/>
                <a:ea typeface="楷体" panose="02010609060101010101" pitchFamily="49" charset="-122"/>
              </a:rPr>
              <a:t>复核</a:t>
            </a:r>
          </a:p>
          <a:p>
            <a:pPr lvl="3">
              <a:spcBef>
                <a:spcPct val="0"/>
              </a:spcBef>
              <a:buFont typeface="Wingdings" pitchFamily="2" charset="2"/>
              <a:buChar char="Ø"/>
              <a:defRPr/>
            </a:pPr>
            <a:r>
              <a:rPr kumimoji="0" lang="zh-CN" altLang="en-US" sz="2000" b="1" dirty="0">
                <a:latin typeface="楷体" panose="02010609060101010101" pitchFamily="49" charset="-122"/>
                <a:ea typeface="楷体" panose="02010609060101010101" pitchFamily="49" charset="-122"/>
              </a:rPr>
              <a:t>发射多粒子反应</a:t>
            </a:r>
          </a:p>
          <a:p>
            <a:pPr marL="990600" lvl="2" indent="-354013">
              <a:spcBef>
                <a:spcPct val="0"/>
              </a:spcBef>
              <a:buFont typeface="Wingdings" pitchFamily="2" charset="2"/>
              <a:buChar char="Ø"/>
              <a:defRPr/>
            </a:pPr>
            <a:r>
              <a:rPr kumimoji="0" lang="zh-CN" altLang="en-US" sz="2400" b="1" dirty="0">
                <a:solidFill>
                  <a:srgbClr val="0000FF"/>
                </a:solidFill>
                <a:effectLst>
                  <a:outerShdw blurRad="38100" dist="38100" dir="2700000" algn="tl">
                    <a:srgbClr val="C0C0C0"/>
                  </a:outerShdw>
                </a:effectLst>
                <a:latin typeface="楷体" panose="02010609060101010101" pitchFamily="49" charset="-122"/>
                <a:ea typeface="楷体" panose="02010609060101010101" pitchFamily="49" charset="-122"/>
              </a:rPr>
              <a:t>直接作用</a:t>
            </a:r>
          </a:p>
          <a:p>
            <a:pPr lvl="3">
              <a:spcBef>
                <a:spcPct val="0"/>
              </a:spcBef>
              <a:buFont typeface="Wingdings" pitchFamily="2" charset="2"/>
              <a:buChar char="Ø"/>
              <a:defRPr/>
            </a:pPr>
            <a:r>
              <a:rPr kumimoji="0" lang="zh-CN" altLang="en-US" sz="2000" b="1" dirty="0">
                <a:latin typeface="楷体" panose="02010609060101010101" pitchFamily="49" charset="-122"/>
                <a:ea typeface="楷体" panose="02010609060101010101" pitchFamily="49" charset="-122"/>
              </a:rPr>
              <a:t>拾取反应</a:t>
            </a:r>
          </a:p>
          <a:p>
            <a:pPr lvl="3">
              <a:spcBef>
                <a:spcPct val="0"/>
              </a:spcBef>
              <a:buFont typeface="Wingdings" pitchFamily="2" charset="2"/>
              <a:buChar char="Ø"/>
              <a:defRPr/>
            </a:pPr>
            <a:r>
              <a:rPr kumimoji="0" lang="zh-CN" altLang="en-US" sz="2000" b="1" dirty="0">
                <a:latin typeface="楷体" panose="02010609060101010101" pitchFamily="49" charset="-122"/>
                <a:ea typeface="楷体" panose="02010609060101010101" pitchFamily="49" charset="-122"/>
              </a:rPr>
              <a:t>敲出反应</a:t>
            </a:r>
          </a:p>
        </p:txBody>
      </p:sp>
      <p:sp>
        <p:nvSpPr>
          <p:cNvPr id="32" name="Rectangle 4">
            <a:extLst>
              <a:ext uri="{FF2B5EF4-FFF2-40B4-BE49-F238E27FC236}">
                <a16:creationId xmlns:a16="http://schemas.microsoft.com/office/drawing/2014/main" id="{27B522A8-655D-4927-B2D9-1EBD98828A23}"/>
              </a:ext>
            </a:extLst>
          </p:cNvPr>
          <p:cNvSpPr>
            <a:spLocks noChangeArrowheads="1"/>
          </p:cNvSpPr>
          <p:nvPr/>
        </p:nvSpPr>
        <p:spPr bwMode="auto">
          <a:xfrm>
            <a:off x="1625277" y="5629078"/>
            <a:ext cx="8431088" cy="954107"/>
          </a:xfrm>
          <a:prstGeom prst="rect">
            <a:avLst/>
          </a:prstGeom>
          <a:noFill/>
          <a:ln w="9525" algn="ctr">
            <a:solidFill>
              <a:srgbClr val="00CC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179388" lvl="1">
              <a:spcBef>
                <a:spcPct val="0"/>
              </a:spcBef>
              <a:defRPr/>
            </a:pPr>
            <a:r>
              <a:rPr kumimoji="0" lang="zh-CN" altLang="en-US" sz="3200" b="1" dirty="0">
                <a:effectLst>
                  <a:outerShdw blurRad="38100" dist="38100" dir="2700000" algn="tl">
                    <a:srgbClr val="C0C0C0"/>
                  </a:outerShdw>
                </a:effectLst>
                <a:latin typeface="黑体" panose="02010609060101010101" pitchFamily="49" charset="-122"/>
                <a:ea typeface="黑体" panose="02010609060101010101" pitchFamily="49" charset="-122"/>
              </a:rPr>
              <a:t>裂变</a:t>
            </a:r>
            <a:r>
              <a:rPr kumimoji="0" lang="en-US" altLang="zh-CN" sz="3200" b="1" dirty="0">
                <a:solidFill>
                  <a:srgbClr val="FF0000"/>
                </a:solidFill>
                <a:effectLst>
                  <a:outerShdw blurRad="38100" dist="38100" dir="2700000" algn="tl">
                    <a:srgbClr val="C0C0C0"/>
                  </a:outerShdw>
                </a:effectLst>
              </a:rPr>
              <a:t>(</a:t>
            </a:r>
            <a:r>
              <a:rPr kumimoji="0" lang="en-US" altLang="zh-CN" sz="3200" b="1" dirty="0" err="1">
                <a:effectLst>
                  <a:outerShdw blurRad="38100" dist="38100" dir="2700000" algn="tl">
                    <a:srgbClr val="C0C0C0"/>
                  </a:outerShdw>
                </a:effectLst>
              </a:rPr>
              <a:t>n</a:t>
            </a:r>
            <a:r>
              <a:rPr kumimoji="0" lang="en-US" altLang="zh-CN" sz="3200" b="1" dirty="0" err="1">
                <a:solidFill>
                  <a:srgbClr val="FF0000"/>
                </a:solidFill>
                <a:effectLst>
                  <a:outerShdw blurRad="38100" dist="38100" dir="2700000" algn="tl">
                    <a:srgbClr val="C0C0C0"/>
                  </a:outerShdw>
                </a:effectLst>
              </a:rPr>
              <a:t>,f</a:t>
            </a:r>
            <a:r>
              <a:rPr kumimoji="0" lang="en-US" altLang="zh-CN" sz="3200" b="1" dirty="0">
                <a:solidFill>
                  <a:srgbClr val="FF0000"/>
                </a:solidFill>
                <a:effectLst>
                  <a:outerShdw blurRad="38100" dist="38100" dir="2700000" algn="tl">
                    <a:srgbClr val="C0C0C0"/>
                  </a:outerShdw>
                </a:effectLst>
              </a:rPr>
              <a:t>)</a:t>
            </a:r>
          </a:p>
          <a:p>
            <a:pPr marL="990600" lvl="2" indent="-354013">
              <a:spcBef>
                <a:spcPct val="0"/>
              </a:spcBef>
              <a:buFont typeface="Wingdings" pitchFamily="2" charset="2"/>
              <a:buChar char="Ø"/>
              <a:defRPr/>
            </a:pPr>
            <a:r>
              <a:rPr kumimoji="0" lang="zh-CN" altLang="en-US" sz="2400" b="1" dirty="0">
                <a:latin typeface="楷体" panose="02010609060101010101" pitchFamily="49" charset="-122"/>
                <a:ea typeface="楷体" panose="02010609060101010101" pitchFamily="49" charset="-122"/>
              </a:rPr>
              <a:t>靶核与中子形成的复核分裂为几个中等质量的原子核。</a:t>
            </a:r>
          </a:p>
        </p:txBody>
      </p:sp>
      <p:sp>
        <p:nvSpPr>
          <p:cNvPr id="33" name="Rectangle 5">
            <a:extLst>
              <a:ext uri="{FF2B5EF4-FFF2-40B4-BE49-F238E27FC236}">
                <a16:creationId xmlns:a16="http://schemas.microsoft.com/office/drawing/2014/main" id="{FD041160-79CD-451F-A8A0-076107DAF611}"/>
              </a:ext>
            </a:extLst>
          </p:cNvPr>
          <p:cNvSpPr>
            <a:spLocks noChangeArrowheads="1"/>
          </p:cNvSpPr>
          <p:nvPr/>
        </p:nvSpPr>
        <p:spPr bwMode="auto">
          <a:xfrm>
            <a:off x="6600502" y="673161"/>
            <a:ext cx="2376488" cy="914400"/>
          </a:xfrm>
          <a:prstGeom prst="rect">
            <a:avLst/>
          </a:prstGeom>
          <a:noFill/>
          <a:ln w="19050" algn="ctr">
            <a:solidFill>
              <a:srgbClr val="FF0000"/>
            </a:solidFill>
            <a:miter lim="800000"/>
            <a:headEnd/>
            <a:tailEnd/>
          </a:ln>
          <a:effectLst/>
          <a:extLst>
            <a:ext uri="{909E8E84-426E-40DD-AFC4-6F175D3DCCD1}">
              <a14:hiddenFill xmlns:a14="http://schemas.microsoft.com/office/drawing/2010/main">
                <a:solidFill>
                  <a:schemeClr val="bg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266700" indent="-266700">
              <a:buFont typeface="Wingdings" pitchFamily="2" charset="2"/>
              <a:buChar char="Ø"/>
            </a:pPr>
            <a:r>
              <a:rPr lang="zh-CN" altLang="en-US" sz="2400">
                <a:latin typeface="楷体" pitchFamily="49" charset="-122"/>
                <a:ea typeface="楷体" pitchFamily="49" charset="-122"/>
              </a:rPr>
              <a:t>系统动能改变</a:t>
            </a:r>
          </a:p>
          <a:p>
            <a:pPr marL="266700" indent="-266700">
              <a:buFont typeface="Wingdings" pitchFamily="2" charset="2"/>
              <a:buChar char="Ø"/>
            </a:pPr>
            <a:r>
              <a:rPr lang="zh-CN" altLang="en-US" sz="2400">
                <a:latin typeface="楷体" pitchFamily="49" charset="-122"/>
                <a:ea typeface="楷体" pitchFamily="49" charset="-122"/>
              </a:rPr>
              <a:t>放出带电粒子</a:t>
            </a:r>
          </a:p>
        </p:txBody>
      </p:sp>
      <p:sp>
        <p:nvSpPr>
          <p:cNvPr id="34" name="Rectangle 7">
            <a:extLst>
              <a:ext uri="{FF2B5EF4-FFF2-40B4-BE49-F238E27FC236}">
                <a16:creationId xmlns:a16="http://schemas.microsoft.com/office/drawing/2014/main" id="{CC1B1B2E-3D1E-48DD-962A-B9EF27F17763}"/>
              </a:ext>
            </a:extLst>
          </p:cNvPr>
          <p:cNvSpPr>
            <a:spLocks noChangeArrowheads="1"/>
          </p:cNvSpPr>
          <p:nvPr/>
        </p:nvSpPr>
        <p:spPr bwMode="auto">
          <a:xfrm>
            <a:off x="6456040" y="3376673"/>
            <a:ext cx="3888432" cy="830997"/>
          </a:xfrm>
          <a:prstGeom prst="rect">
            <a:avLst/>
          </a:prstGeom>
          <a:noFill/>
          <a:ln w="19050" algn="ctr">
            <a:solidFill>
              <a:srgbClr val="FF0000"/>
            </a:solidFill>
            <a:miter lim="800000"/>
            <a:headEnd/>
            <a:tailEnd/>
          </a:ln>
          <a:effectLst/>
          <a:extLst>
            <a:ext uri="{909E8E84-426E-40DD-AFC4-6F175D3DCCD1}">
              <a14:hiddenFill xmlns:a14="http://schemas.microsoft.com/office/drawing/2010/main">
                <a:solidFill>
                  <a:schemeClr val="bg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66700" indent="-266700">
              <a:buFont typeface="Wingdings" pitchFamily="2" charset="2"/>
              <a:buChar char="Ø"/>
            </a:pPr>
            <a:r>
              <a:rPr lang="zh-CN" altLang="en-US" sz="2400" dirty="0">
                <a:latin typeface="楷体" pitchFamily="49" charset="-122"/>
                <a:ea typeface="楷体" pitchFamily="49" charset="-122"/>
              </a:rPr>
              <a:t>系统动能减小</a:t>
            </a:r>
          </a:p>
          <a:p>
            <a:pPr marL="266700" indent="-266700">
              <a:buFont typeface="Wingdings" pitchFamily="2" charset="2"/>
              <a:buChar char="Ø"/>
            </a:pPr>
            <a:r>
              <a:rPr lang="zh-CN" altLang="en-US" sz="2400" dirty="0">
                <a:latin typeface="楷体" pitchFamily="49" charset="-122"/>
                <a:ea typeface="楷体" pitchFamily="49" charset="-122"/>
              </a:rPr>
              <a:t>放出</a:t>
            </a:r>
            <a:r>
              <a:rPr lang="en-US" altLang="zh-CN" sz="2400" dirty="0">
                <a:latin typeface="楷体" pitchFamily="49" charset="-122"/>
                <a:ea typeface="楷体" pitchFamily="49" charset="-122"/>
              </a:rPr>
              <a:t>2</a:t>
            </a:r>
            <a:r>
              <a:rPr lang="zh-CN" altLang="en-US" sz="2400" dirty="0">
                <a:latin typeface="楷体" pitchFamily="49" charset="-122"/>
                <a:ea typeface="楷体" pitchFamily="49" charset="-122"/>
              </a:rPr>
              <a:t>个或者更多的中子</a:t>
            </a:r>
          </a:p>
        </p:txBody>
      </p:sp>
    </p:spTree>
    <p:extLst>
      <p:ext uri="{BB962C8B-B14F-4D97-AF65-F5344CB8AC3E}">
        <p14:creationId xmlns:p14="http://schemas.microsoft.com/office/powerpoint/2010/main" val="2191502714"/>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wipe(left)">
                                      <p:cBhvr>
                                        <p:cTn id="7" dur="500"/>
                                        <p:tgtEl>
                                          <p:spTgt spid="3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4"/>
                                        </p:tgtEl>
                                        <p:attrNameLst>
                                          <p:attrName>style.visibility</p:attrName>
                                        </p:attrNameLst>
                                      </p:cBhvr>
                                      <p:to>
                                        <p:strVal val="visible"/>
                                      </p:to>
                                    </p:set>
                                    <p:animEffect transition="in" filter="wipe(left)">
                                      <p:cBhvr>
                                        <p:cTn id="12" dur="500"/>
                                        <p:tgtEl>
                                          <p:spTgt spid="3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2"/>
                                        </p:tgtEl>
                                        <p:attrNameLst>
                                          <p:attrName>style.visibility</p:attrName>
                                        </p:attrNameLst>
                                      </p:cBhvr>
                                      <p:to>
                                        <p:strVal val="visible"/>
                                      </p:to>
                                    </p:set>
                                    <p:animEffect transition="in" filter="wipe(left)">
                                      <p:cBhvr>
                                        <p:cTn id="17"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2" grpId="0" animBg="1"/>
      <p:bldP spid="34" grpId="0" animBg="1"/>
    </p:bldLst>
  </p:timing>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6D3457FC-C129-4ADC-BFF7-D471A09643CB}"/>
              </a:ext>
            </a:extLst>
          </p:cNvPr>
          <p:cNvSpPr>
            <a:spLocks noGrp="1"/>
          </p:cNvSpPr>
          <p:nvPr>
            <p:ph idx="13"/>
          </p:nvPr>
        </p:nvSpPr>
        <p:spPr>
          <a:xfrm>
            <a:off x="1" y="1"/>
            <a:ext cx="2540482" cy="284671"/>
          </a:xfrm>
          <a:solidFill>
            <a:schemeClr val="bg1">
              <a:lumMod val="95000"/>
            </a:schemeClr>
          </a:solidFill>
        </p:spPr>
        <p:txBody>
          <a:bodyPr>
            <a:normAutofit fontScale="92500" lnSpcReduction="10000"/>
          </a:bodyPr>
          <a:lstStyle/>
          <a:p>
            <a:r>
              <a:rPr lang="zh-CN" altLang="en-US" dirty="0"/>
              <a:t>第十三章 中子及中子的探测</a:t>
            </a:r>
          </a:p>
        </p:txBody>
      </p:sp>
      <p:sp>
        <p:nvSpPr>
          <p:cNvPr id="4" name="内容占位符 3">
            <a:extLst>
              <a:ext uri="{FF2B5EF4-FFF2-40B4-BE49-F238E27FC236}">
                <a16:creationId xmlns:a16="http://schemas.microsoft.com/office/drawing/2014/main" id="{DC5E45C6-3C27-4CD6-87A4-686E0452789C}"/>
              </a:ext>
            </a:extLst>
          </p:cNvPr>
          <p:cNvSpPr>
            <a:spLocks noGrp="1"/>
          </p:cNvSpPr>
          <p:nvPr>
            <p:ph idx="15"/>
          </p:nvPr>
        </p:nvSpPr>
        <p:spPr>
          <a:xfrm>
            <a:off x="5170096" y="1"/>
            <a:ext cx="3494933" cy="284671"/>
          </a:xfrm>
          <a:solidFill>
            <a:schemeClr val="accent4">
              <a:lumMod val="20000"/>
              <a:lumOff val="80000"/>
            </a:schemeClr>
          </a:solidFill>
        </p:spPr>
        <p:txBody>
          <a:bodyPr>
            <a:normAutofit fontScale="92500" lnSpcReduction="10000"/>
          </a:bodyPr>
          <a:lstStyle/>
          <a:p>
            <a:r>
              <a:rPr lang="zh-CN" altLang="en-US" dirty="0"/>
              <a:t>中子的反应类型</a:t>
            </a:r>
          </a:p>
        </p:txBody>
      </p:sp>
      <p:sp>
        <p:nvSpPr>
          <p:cNvPr id="5" name="内容占位符 4">
            <a:extLst>
              <a:ext uri="{FF2B5EF4-FFF2-40B4-BE49-F238E27FC236}">
                <a16:creationId xmlns:a16="http://schemas.microsoft.com/office/drawing/2014/main" id="{76A525C7-698F-42F7-9977-03E53AEE0BC1}"/>
              </a:ext>
            </a:extLst>
          </p:cNvPr>
          <p:cNvSpPr>
            <a:spLocks noGrp="1"/>
          </p:cNvSpPr>
          <p:nvPr>
            <p:ph idx="16"/>
          </p:nvPr>
        </p:nvSpPr>
        <p:spPr>
          <a:xfrm>
            <a:off x="8665029" y="1"/>
            <a:ext cx="3526971" cy="284671"/>
          </a:xfrm>
          <a:solidFill>
            <a:srgbClr val="FFFF00"/>
          </a:solidFill>
        </p:spPr>
        <p:txBody>
          <a:bodyPr>
            <a:normAutofit fontScale="92500" lnSpcReduction="10000"/>
          </a:bodyPr>
          <a:lstStyle/>
          <a:p>
            <a:r>
              <a:rPr lang="zh-CN" altLang="en-US" dirty="0"/>
              <a:t>中子与原子核的反应截面</a:t>
            </a:r>
          </a:p>
        </p:txBody>
      </p:sp>
      <p:sp>
        <p:nvSpPr>
          <p:cNvPr id="19" name="内容占位符 18">
            <a:extLst>
              <a:ext uri="{FF2B5EF4-FFF2-40B4-BE49-F238E27FC236}">
                <a16:creationId xmlns:a16="http://schemas.microsoft.com/office/drawing/2014/main" id="{3DD6B0AC-1C2F-434F-874C-7924919B1171}"/>
              </a:ext>
            </a:extLst>
          </p:cNvPr>
          <p:cNvSpPr>
            <a:spLocks noGrp="1"/>
          </p:cNvSpPr>
          <p:nvPr>
            <p:ph idx="14"/>
          </p:nvPr>
        </p:nvSpPr>
        <p:spPr>
          <a:solidFill>
            <a:schemeClr val="accent6">
              <a:lumMod val="20000"/>
              <a:lumOff val="80000"/>
            </a:schemeClr>
          </a:solidFill>
        </p:spPr>
        <p:txBody>
          <a:bodyPr>
            <a:normAutofit fontScale="92500" lnSpcReduction="10000"/>
          </a:bodyPr>
          <a:lstStyle/>
          <a:p>
            <a:r>
              <a:rPr lang="en-US" altLang="zh-CN" dirty="0"/>
              <a:t>13.3 </a:t>
            </a:r>
            <a:r>
              <a:rPr lang="zh-CN" altLang="en-US" dirty="0"/>
              <a:t>中子与物质的相互作用</a:t>
            </a:r>
          </a:p>
        </p:txBody>
      </p:sp>
      <p:graphicFrame>
        <p:nvGraphicFramePr>
          <p:cNvPr id="11" name="对象 10">
            <a:extLst>
              <a:ext uri="{FF2B5EF4-FFF2-40B4-BE49-F238E27FC236}">
                <a16:creationId xmlns:a16="http://schemas.microsoft.com/office/drawing/2014/main" id="{73E2EEAC-423C-479C-9F4E-8AA53A6E7625}"/>
              </a:ext>
            </a:extLst>
          </p:cNvPr>
          <p:cNvGraphicFramePr>
            <a:graphicFrameLocks noChangeAspect="1"/>
          </p:cNvGraphicFramePr>
          <p:nvPr>
            <p:extLst>
              <p:ext uri="{D42A27DB-BD31-4B8C-83A1-F6EECF244321}">
                <p14:modId xmlns:p14="http://schemas.microsoft.com/office/powerpoint/2010/main" val="637271954"/>
              </p:ext>
            </p:extLst>
          </p:nvPr>
        </p:nvGraphicFramePr>
        <p:xfrm>
          <a:off x="107156" y="452618"/>
          <a:ext cx="11977688" cy="6335712"/>
        </p:xfrm>
        <a:graphic>
          <a:graphicData uri="http://schemas.openxmlformats.org/presentationml/2006/ole">
            <mc:AlternateContent xmlns:mc="http://schemas.openxmlformats.org/markup-compatibility/2006">
              <mc:Choice xmlns:v="urn:schemas-microsoft-com:vml" Requires="v">
                <p:oleObj spid="_x0000_s458890" name="Graph" r:id="rId3" imgW="5486400" imgH="2901600" progId="Origin50.Graph">
                  <p:embed/>
                </p:oleObj>
              </mc:Choice>
              <mc:Fallback>
                <p:oleObj name="Graph" r:id="rId3" imgW="5486400" imgH="2901600" progId="Origin50.Graph">
                  <p:embed/>
                  <p:pic>
                    <p:nvPicPr>
                      <p:cNvPr id="8" name="对象 7"/>
                      <p:cNvPicPr/>
                      <p:nvPr/>
                    </p:nvPicPr>
                    <p:blipFill>
                      <a:blip r:embed="rId4"/>
                      <a:stretch>
                        <a:fillRect/>
                      </a:stretch>
                    </p:blipFill>
                    <p:spPr>
                      <a:xfrm>
                        <a:off x="107156" y="452618"/>
                        <a:ext cx="11977688" cy="6335712"/>
                      </a:xfrm>
                      <a:prstGeom prst="rect">
                        <a:avLst/>
                      </a:prstGeom>
                    </p:spPr>
                  </p:pic>
                </p:oleObj>
              </mc:Fallback>
            </mc:AlternateContent>
          </a:graphicData>
        </a:graphic>
      </p:graphicFrame>
      <p:sp>
        <p:nvSpPr>
          <p:cNvPr id="12" name="Text Box 9">
            <a:extLst>
              <a:ext uri="{FF2B5EF4-FFF2-40B4-BE49-F238E27FC236}">
                <a16:creationId xmlns:a16="http://schemas.microsoft.com/office/drawing/2014/main" id="{CA1F9FE4-57BD-4F19-AA2B-663CBDD88725}"/>
              </a:ext>
            </a:extLst>
          </p:cNvPr>
          <p:cNvSpPr txBox="1">
            <a:spLocks noChangeArrowheads="1"/>
          </p:cNvSpPr>
          <p:nvPr/>
        </p:nvSpPr>
        <p:spPr bwMode="auto">
          <a:xfrm>
            <a:off x="4138397" y="644864"/>
            <a:ext cx="16065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a:solidFill>
                  <a:schemeClr val="tx1"/>
                </a:solidFill>
                <a:latin typeface="Times New Roman" pitchFamily="18" charset="0"/>
                <a:ea typeface="华文仿宋" pitchFamily="2" charset="-122"/>
              </a:defRPr>
            </a:lvl1pPr>
            <a:lvl2pPr marL="742950" indent="-285750" eaLnBrk="0" hangingPunct="0">
              <a:defRPr kumimoji="1">
                <a:solidFill>
                  <a:schemeClr val="tx1"/>
                </a:solidFill>
                <a:latin typeface="Times New Roman" pitchFamily="18" charset="0"/>
                <a:ea typeface="华文仿宋" pitchFamily="2" charset="-122"/>
              </a:defRPr>
            </a:lvl2pPr>
            <a:lvl3pPr marL="1143000" indent="-228600" eaLnBrk="0" hangingPunct="0">
              <a:defRPr kumimoji="1">
                <a:solidFill>
                  <a:schemeClr val="tx1"/>
                </a:solidFill>
                <a:latin typeface="Times New Roman" pitchFamily="18" charset="0"/>
                <a:ea typeface="华文仿宋" pitchFamily="2" charset="-122"/>
              </a:defRPr>
            </a:lvl3pPr>
            <a:lvl4pPr marL="1600200" indent="-228600" eaLnBrk="0" hangingPunct="0">
              <a:defRPr kumimoji="1">
                <a:solidFill>
                  <a:schemeClr val="tx1"/>
                </a:solidFill>
                <a:latin typeface="Times New Roman" pitchFamily="18" charset="0"/>
                <a:ea typeface="华文仿宋" pitchFamily="2" charset="-122"/>
              </a:defRPr>
            </a:lvl4pPr>
            <a:lvl5pPr marL="2057400" indent="-228600" eaLnBrk="0" hangingPunct="0">
              <a:defRPr kumimoji="1">
                <a:solidFill>
                  <a:schemeClr val="tx1"/>
                </a:solidFill>
                <a:latin typeface="Times New Roman" pitchFamily="18" charset="0"/>
                <a:ea typeface="华文仿宋" pitchFamily="2" charset="-122"/>
              </a:defRPr>
            </a:lvl5pPr>
            <a:lvl6pPr marL="2514600" indent="-228600" eaLnBrk="0" fontAlgn="base" hangingPunct="0">
              <a:spcBef>
                <a:spcPct val="20000"/>
              </a:spcBef>
              <a:spcAft>
                <a:spcPct val="0"/>
              </a:spcAft>
              <a:defRPr kumimoji="1">
                <a:solidFill>
                  <a:schemeClr val="tx1"/>
                </a:solidFill>
                <a:latin typeface="Times New Roman" pitchFamily="18" charset="0"/>
                <a:ea typeface="华文仿宋" pitchFamily="2" charset="-122"/>
              </a:defRPr>
            </a:lvl6pPr>
            <a:lvl7pPr marL="2971800" indent="-228600" eaLnBrk="0" fontAlgn="base" hangingPunct="0">
              <a:spcBef>
                <a:spcPct val="20000"/>
              </a:spcBef>
              <a:spcAft>
                <a:spcPct val="0"/>
              </a:spcAft>
              <a:defRPr kumimoji="1">
                <a:solidFill>
                  <a:schemeClr val="tx1"/>
                </a:solidFill>
                <a:latin typeface="Times New Roman" pitchFamily="18" charset="0"/>
                <a:ea typeface="华文仿宋" pitchFamily="2" charset="-122"/>
              </a:defRPr>
            </a:lvl7pPr>
            <a:lvl8pPr marL="3429000" indent="-228600" eaLnBrk="0" fontAlgn="base" hangingPunct="0">
              <a:spcBef>
                <a:spcPct val="20000"/>
              </a:spcBef>
              <a:spcAft>
                <a:spcPct val="0"/>
              </a:spcAft>
              <a:defRPr kumimoji="1">
                <a:solidFill>
                  <a:schemeClr val="tx1"/>
                </a:solidFill>
                <a:latin typeface="Times New Roman" pitchFamily="18" charset="0"/>
                <a:ea typeface="华文仿宋" pitchFamily="2" charset="-122"/>
              </a:defRPr>
            </a:lvl8pPr>
            <a:lvl9pPr marL="3886200" indent="-228600" eaLnBrk="0" fontAlgn="base" hangingPunct="0">
              <a:spcBef>
                <a:spcPct val="20000"/>
              </a:spcBef>
              <a:spcAft>
                <a:spcPct val="0"/>
              </a:spcAft>
              <a:defRPr kumimoji="1">
                <a:solidFill>
                  <a:schemeClr val="tx1"/>
                </a:solidFill>
                <a:latin typeface="Times New Roman" pitchFamily="18" charset="0"/>
                <a:ea typeface="华文仿宋" pitchFamily="2" charset="-122"/>
              </a:defRPr>
            </a:lvl9pPr>
          </a:lstStyle>
          <a:p>
            <a:pPr algn="ctr" eaLnBrk="1" hangingPunct="1">
              <a:spcBef>
                <a:spcPct val="0"/>
              </a:spcBef>
            </a:pPr>
            <a:r>
              <a:rPr kumimoji="0" lang="zh-CN" altLang="en-US" sz="2800" b="1" dirty="0">
                <a:solidFill>
                  <a:srgbClr val="0000FF"/>
                </a:solidFill>
                <a:latin typeface="华文楷体" panose="02010600040101010101" pitchFamily="2" charset="-122"/>
                <a:ea typeface="华文楷体" panose="02010600040101010101" pitchFamily="2" charset="-122"/>
              </a:rPr>
              <a:t>总截面：</a:t>
            </a:r>
          </a:p>
        </p:txBody>
      </p:sp>
      <p:graphicFrame>
        <p:nvGraphicFramePr>
          <p:cNvPr id="13" name="Object 4">
            <a:extLst>
              <a:ext uri="{FF2B5EF4-FFF2-40B4-BE49-F238E27FC236}">
                <a16:creationId xmlns:a16="http://schemas.microsoft.com/office/drawing/2014/main" id="{99321892-B169-4241-96B9-60EF64991AE7}"/>
              </a:ext>
            </a:extLst>
          </p:cNvPr>
          <p:cNvGraphicFramePr>
            <a:graphicFrameLocks noChangeAspect="1"/>
          </p:cNvGraphicFramePr>
          <p:nvPr>
            <p:extLst>
              <p:ext uri="{D42A27DB-BD31-4B8C-83A1-F6EECF244321}">
                <p14:modId xmlns:p14="http://schemas.microsoft.com/office/powerpoint/2010/main" val="4261998735"/>
              </p:ext>
            </p:extLst>
          </p:nvPr>
        </p:nvGraphicFramePr>
        <p:xfrm>
          <a:off x="5685292" y="549878"/>
          <a:ext cx="5313362" cy="684213"/>
        </p:xfrm>
        <a:graphic>
          <a:graphicData uri="http://schemas.openxmlformats.org/presentationml/2006/ole">
            <mc:AlternateContent xmlns:mc="http://schemas.openxmlformats.org/markup-compatibility/2006">
              <mc:Choice xmlns:v="urn:schemas-microsoft-com:vml" Requires="v">
                <p:oleObj spid="_x0000_s458891" name="Equation" r:id="rId5" imgW="1854000" imgH="241200" progId="Equation.DSMT4">
                  <p:embed/>
                </p:oleObj>
              </mc:Choice>
              <mc:Fallback>
                <p:oleObj name="Equation" r:id="rId5" imgW="1854000" imgH="241200" progId="Equation.DSMT4">
                  <p:embed/>
                  <p:pic>
                    <p:nvPicPr>
                      <p:cNvPr id="9" name="Object 4"/>
                      <p:cNvPicPr>
                        <a:picLocks noChangeAspect="1" noChangeArrowheads="1"/>
                      </p:cNvPicPr>
                      <p:nvPr/>
                    </p:nvPicPr>
                    <p:blipFill>
                      <a:blip r:embed="rId6"/>
                      <a:srcRect/>
                      <a:stretch>
                        <a:fillRect/>
                      </a:stretch>
                    </p:blipFill>
                    <p:spPr bwMode="auto">
                      <a:xfrm>
                        <a:off x="5685292" y="549878"/>
                        <a:ext cx="5313362" cy="684213"/>
                      </a:xfrm>
                      <a:prstGeom prst="rect">
                        <a:avLst/>
                      </a:prstGeom>
                      <a:solidFill>
                        <a:srgbClr val="FFFF00"/>
                      </a:solidFill>
                      <a:ln w="9525">
                        <a:solidFill>
                          <a:srgbClr val="FF0000"/>
                        </a:solidFill>
                        <a:miter lim="800000"/>
                        <a:headEnd/>
                        <a:tailEnd/>
                      </a:ln>
                    </p:spPr>
                  </p:pic>
                </p:oleObj>
              </mc:Fallback>
            </mc:AlternateContent>
          </a:graphicData>
        </a:graphic>
      </p:graphicFrame>
    </p:spTree>
    <p:extLst>
      <p:ext uri="{BB962C8B-B14F-4D97-AF65-F5344CB8AC3E}">
        <p14:creationId xmlns:p14="http://schemas.microsoft.com/office/powerpoint/2010/main" val="2861034549"/>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6D3457FC-C129-4ADC-BFF7-D471A09643CB}"/>
              </a:ext>
            </a:extLst>
          </p:cNvPr>
          <p:cNvSpPr>
            <a:spLocks noGrp="1"/>
          </p:cNvSpPr>
          <p:nvPr>
            <p:ph idx="13"/>
          </p:nvPr>
        </p:nvSpPr>
        <p:spPr>
          <a:xfrm>
            <a:off x="1" y="1"/>
            <a:ext cx="2540482" cy="284671"/>
          </a:xfrm>
          <a:solidFill>
            <a:schemeClr val="bg1">
              <a:lumMod val="95000"/>
            </a:schemeClr>
          </a:solidFill>
        </p:spPr>
        <p:txBody>
          <a:bodyPr>
            <a:normAutofit fontScale="92500" lnSpcReduction="10000"/>
          </a:bodyPr>
          <a:lstStyle/>
          <a:p>
            <a:r>
              <a:rPr lang="zh-CN" altLang="en-US" dirty="0"/>
              <a:t>第十三章 中子及中子的探测</a:t>
            </a:r>
          </a:p>
        </p:txBody>
      </p:sp>
      <p:sp>
        <p:nvSpPr>
          <p:cNvPr id="4" name="内容占位符 3">
            <a:extLst>
              <a:ext uri="{FF2B5EF4-FFF2-40B4-BE49-F238E27FC236}">
                <a16:creationId xmlns:a16="http://schemas.microsoft.com/office/drawing/2014/main" id="{DC5E45C6-3C27-4CD6-87A4-686E0452789C}"/>
              </a:ext>
            </a:extLst>
          </p:cNvPr>
          <p:cNvSpPr>
            <a:spLocks noGrp="1"/>
          </p:cNvSpPr>
          <p:nvPr>
            <p:ph idx="15"/>
          </p:nvPr>
        </p:nvSpPr>
        <p:spPr>
          <a:xfrm>
            <a:off x="5170096" y="1"/>
            <a:ext cx="3494933" cy="284671"/>
          </a:xfrm>
          <a:solidFill>
            <a:schemeClr val="accent4">
              <a:lumMod val="20000"/>
              <a:lumOff val="80000"/>
            </a:schemeClr>
          </a:solidFill>
        </p:spPr>
        <p:txBody>
          <a:bodyPr>
            <a:normAutofit fontScale="92500" lnSpcReduction="10000"/>
          </a:bodyPr>
          <a:lstStyle/>
          <a:p>
            <a:r>
              <a:rPr lang="zh-CN" altLang="en-US" dirty="0"/>
              <a:t>中子的反应类型</a:t>
            </a:r>
          </a:p>
        </p:txBody>
      </p:sp>
      <p:sp>
        <p:nvSpPr>
          <p:cNvPr id="5" name="内容占位符 4">
            <a:extLst>
              <a:ext uri="{FF2B5EF4-FFF2-40B4-BE49-F238E27FC236}">
                <a16:creationId xmlns:a16="http://schemas.microsoft.com/office/drawing/2014/main" id="{76A525C7-698F-42F7-9977-03E53AEE0BC1}"/>
              </a:ext>
            </a:extLst>
          </p:cNvPr>
          <p:cNvSpPr>
            <a:spLocks noGrp="1"/>
          </p:cNvSpPr>
          <p:nvPr>
            <p:ph idx="16"/>
          </p:nvPr>
        </p:nvSpPr>
        <p:spPr>
          <a:xfrm>
            <a:off x="8665029" y="1"/>
            <a:ext cx="3526971" cy="284671"/>
          </a:xfrm>
          <a:solidFill>
            <a:srgbClr val="FFFF00"/>
          </a:solidFill>
        </p:spPr>
        <p:txBody>
          <a:bodyPr>
            <a:normAutofit fontScale="92500" lnSpcReduction="10000"/>
          </a:bodyPr>
          <a:lstStyle/>
          <a:p>
            <a:r>
              <a:rPr lang="zh-CN" altLang="en-US" dirty="0"/>
              <a:t>宏观截面与平均自由程</a:t>
            </a:r>
          </a:p>
        </p:txBody>
      </p:sp>
      <p:sp>
        <p:nvSpPr>
          <p:cNvPr id="19" name="内容占位符 18">
            <a:extLst>
              <a:ext uri="{FF2B5EF4-FFF2-40B4-BE49-F238E27FC236}">
                <a16:creationId xmlns:a16="http://schemas.microsoft.com/office/drawing/2014/main" id="{3DD6B0AC-1C2F-434F-874C-7924919B1171}"/>
              </a:ext>
            </a:extLst>
          </p:cNvPr>
          <p:cNvSpPr>
            <a:spLocks noGrp="1"/>
          </p:cNvSpPr>
          <p:nvPr>
            <p:ph idx="14"/>
          </p:nvPr>
        </p:nvSpPr>
        <p:spPr>
          <a:solidFill>
            <a:schemeClr val="accent6">
              <a:lumMod val="20000"/>
              <a:lumOff val="80000"/>
            </a:schemeClr>
          </a:solidFill>
        </p:spPr>
        <p:txBody>
          <a:bodyPr>
            <a:normAutofit fontScale="92500" lnSpcReduction="10000"/>
          </a:bodyPr>
          <a:lstStyle/>
          <a:p>
            <a:r>
              <a:rPr lang="en-US" altLang="zh-CN" dirty="0"/>
              <a:t>13.3 </a:t>
            </a:r>
            <a:r>
              <a:rPr lang="zh-CN" altLang="en-US" dirty="0"/>
              <a:t>中子与物质的相互作用</a:t>
            </a:r>
          </a:p>
        </p:txBody>
      </p:sp>
      <p:graphicFrame>
        <p:nvGraphicFramePr>
          <p:cNvPr id="9" name="Object 3">
            <a:extLst>
              <a:ext uri="{FF2B5EF4-FFF2-40B4-BE49-F238E27FC236}">
                <a16:creationId xmlns:a16="http://schemas.microsoft.com/office/drawing/2014/main" id="{9D46EB62-C9EC-424D-900A-A3340ED9E111}"/>
              </a:ext>
            </a:extLst>
          </p:cNvPr>
          <p:cNvGraphicFramePr>
            <a:graphicFrameLocks noChangeAspect="1"/>
          </p:cNvGraphicFramePr>
          <p:nvPr>
            <p:extLst>
              <p:ext uri="{D42A27DB-BD31-4B8C-83A1-F6EECF244321}">
                <p14:modId xmlns:p14="http://schemas.microsoft.com/office/powerpoint/2010/main" val="4039584386"/>
              </p:ext>
            </p:extLst>
          </p:nvPr>
        </p:nvGraphicFramePr>
        <p:xfrm>
          <a:off x="4811485" y="664760"/>
          <a:ext cx="2041525" cy="641350"/>
        </p:xfrm>
        <a:graphic>
          <a:graphicData uri="http://schemas.openxmlformats.org/presentationml/2006/ole">
            <mc:AlternateContent xmlns:mc="http://schemas.openxmlformats.org/markup-compatibility/2006">
              <mc:Choice xmlns:v="urn:schemas-microsoft-com:vml" Requires="v">
                <p:oleObj spid="_x0000_s460186" name="Equation" r:id="rId3" imgW="520474" imgH="165028" progId="Equation.DSMT4">
                  <p:embed/>
                </p:oleObj>
              </mc:Choice>
              <mc:Fallback>
                <p:oleObj name="Equation" r:id="rId3" imgW="520474" imgH="165028" progId="Equation.DSMT4">
                  <p:embed/>
                  <p:pic>
                    <p:nvPicPr>
                      <p:cNvPr id="7"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11485" y="664760"/>
                        <a:ext cx="2041525" cy="641350"/>
                      </a:xfrm>
                      <a:prstGeom prst="rect">
                        <a:avLst/>
                      </a:prstGeom>
                      <a:solidFill>
                        <a:srgbClr val="FFFF00"/>
                      </a:solidFill>
                      <a:ln w="9525">
                        <a:solidFill>
                          <a:srgbClr val="FF0000"/>
                        </a:solidFill>
                        <a:miter lim="800000"/>
                        <a:headEnd/>
                        <a:tailEnd/>
                      </a:ln>
                    </p:spPr>
                  </p:pic>
                </p:oleObj>
              </mc:Fallback>
            </mc:AlternateContent>
          </a:graphicData>
        </a:graphic>
      </p:graphicFrame>
      <p:sp>
        <p:nvSpPr>
          <p:cNvPr id="10" name="Text Box 4">
            <a:extLst>
              <a:ext uri="{FF2B5EF4-FFF2-40B4-BE49-F238E27FC236}">
                <a16:creationId xmlns:a16="http://schemas.microsoft.com/office/drawing/2014/main" id="{11C7A922-2240-4059-AC05-30B8CA491EF3}"/>
              </a:ext>
            </a:extLst>
          </p:cNvPr>
          <p:cNvSpPr txBox="1">
            <a:spLocks noChangeArrowheads="1"/>
          </p:cNvSpPr>
          <p:nvPr/>
        </p:nvSpPr>
        <p:spPr bwMode="auto">
          <a:xfrm>
            <a:off x="1782535" y="699685"/>
            <a:ext cx="1971675" cy="528638"/>
          </a:xfrm>
          <a:prstGeom prst="rect">
            <a:avLst/>
          </a:prstGeom>
          <a:solidFill>
            <a:srgbClr val="FFFF00"/>
          </a:solidFill>
          <a:ln w="9525">
            <a:solidFill>
              <a:schemeClr val="tx2">
                <a:lumMod val="95000"/>
                <a:lumOff val="5000"/>
              </a:schemeClr>
            </a:solidFill>
            <a:miter lim="800000"/>
            <a:headEnd/>
            <a:tailEnd/>
          </a:ln>
          <a:effectLst/>
        </p:spPr>
        <p:txBody>
          <a:bodyPr wrap="none">
            <a:spAutoFit/>
          </a:bodyPr>
          <a:lstStyle>
            <a:lvl1pPr eaLnBrk="0" hangingPunct="0">
              <a:defRPr kumimoji="1">
                <a:solidFill>
                  <a:schemeClr val="tx1"/>
                </a:solidFill>
                <a:latin typeface="Times New Roman" pitchFamily="18" charset="0"/>
                <a:ea typeface="华文仿宋" pitchFamily="2" charset="-122"/>
              </a:defRPr>
            </a:lvl1pPr>
            <a:lvl2pPr marL="742950" indent="-285750" eaLnBrk="0" hangingPunct="0">
              <a:defRPr kumimoji="1">
                <a:solidFill>
                  <a:schemeClr val="tx1"/>
                </a:solidFill>
                <a:latin typeface="Times New Roman" pitchFamily="18" charset="0"/>
                <a:ea typeface="华文仿宋" pitchFamily="2" charset="-122"/>
              </a:defRPr>
            </a:lvl2pPr>
            <a:lvl3pPr marL="1143000" indent="-228600" eaLnBrk="0" hangingPunct="0">
              <a:defRPr kumimoji="1">
                <a:solidFill>
                  <a:schemeClr val="tx1"/>
                </a:solidFill>
                <a:latin typeface="Times New Roman" pitchFamily="18" charset="0"/>
                <a:ea typeface="华文仿宋" pitchFamily="2" charset="-122"/>
              </a:defRPr>
            </a:lvl3pPr>
            <a:lvl4pPr marL="1600200" indent="-228600" eaLnBrk="0" hangingPunct="0">
              <a:defRPr kumimoji="1">
                <a:solidFill>
                  <a:schemeClr val="tx1"/>
                </a:solidFill>
                <a:latin typeface="Times New Roman" pitchFamily="18" charset="0"/>
                <a:ea typeface="华文仿宋" pitchFamily="2" charset="-122"/>
              </a:defRPr>
            </a:lvl4pPr>
            <a:lvl5pPr marL="2057400" indent="-228600" eaLnBrk="0" hangingPunct="0">
              <a:defRPr kumimoji="1">
                <a:solidFill>
                  <a:schemeClr val="tx1"/>
                </a:solidFill>
                <a:latin typeface="Times New Roman" pitchFamily="18" charset="0"/>
                <a:ea typeface="华文仿宋" pitchFamily="2" charset="-122"/>
              </a:defRPr>
            </a:lvl5pPr>
            <a:lvl6pPr marL="2514600" indent="-228600" eaLnBrk="0" fontAlgn="base" hangingPunct="0">
              <a:spcBef>
                <a:spcPct val="20000"/>
              </a:spcBef>
              <a:spcAft>
                <a:spcPct val="0"/>
              </a:spcAft>
              <a:defRPr kumimoji="1">
                <a:solidFill>
                  <a:schemeClr val="tx1"/>
                </a:solidFill>
                <a:latin typeface="Times New Roman" pitchFamily="18" charset="0"/>
                <a:ea typeface="华文仿宋" pitchFamily="2" charset="-122"/>
              </a:defRPr>
            </a:lvl6pPr>
            <a:lvl7pPr marL="2971800" indent="-228600" eaLnBrk="0" fontAlgn="base" hangingPunct="0">
              <a:spcBef>
                <a:spcPct val="20000"/>
              </a:spcBef>
              <a:spcAft>
                <a:spcPct val="0"/>
              </a:spcAft>
              <a:defRPr kumimoji="1">
                <a:solidFill>
                  <a:schemeClr val="tx1"/>
                </a:solidFill>
                <a:latin typeface="Times New Roman" pitchFamily="18" charset="0"/>
                <a:ea typeface="华文仿宋" pitchFamily="2" charset="-122"/>
              </a:defRPr>
            </a:lvl7pPr>
            <a:lvl8pPr marL="3429000" indent="-228600" eaLnBrk="0" fontAlgn="base" hangingPunct="0">
              <a:spcBef>
                <a:spcPct val="20000"/>
              </a:spcBef>
              <a:spcAft>
                <a:spcPct val="0"/>
              </a:spcAft>
              <a:defRPr kumimoji="1">
                <a:solidFill>
                  <a:schemeClr val="tx1"/>
                </a:solidFill>
                <a:latin typeface="Times New Roman" pitchFamily="18" charset="0"/>
                <a:ea typeface="华文仿宋" pitchFamily="2" charset="-122"/>
              </a:defRPr>
            </a:lvl8pPr>
            <a:lvl9pPr marL="3886200" indent="-228600" eaLnBrk="0" fontAlgn="base" hangingPunct="0">
              <a:spcBef>
                <a:spcPct val="20000"/>
              </a:spcBef>
              <a:spcAft>
                <a:spcPct val="0"/>
              </a:spcAft>
              <a:defRPr kumimoji="1">
                <a:solidFill>
                  <a:schemeClr val="tx1"/>
                </a:solidFill>
                <a:latin typeface="Times New Roman" pitchFamily="18" charset="0"/>
                <a:ea typeface="华文仿宋" pitchFamily="2" charset="-122"/>
              </a:defRPr>
            </a:lvl9pPr>
          </a:lstStyle>
          <a:p>
            <a:pPr algn="ctr" eaLnBrk="1" hangingPunct="1">
              <a:spcBef>
                <a:spcPct val="0"/>
              </a:spcBef>
              <a:defRPr/>
            </a:pPr>
            <a:r>
              <a:rPr kumimoji="0" lang="zh-CN" altLang="en-US" sz="2800" b="1" dirty="0">
                <a:solidFill>
                  <a:srgbClr val="FF0000"/>
                </a:solidFill>
                <a:latin typeface="黑体" panose="02010609060101010101" pitchFamily="49" charset="-122"/>
                <a:ea typeface="黑体" panose="02010609060101010101" pitchFamily="49" charset="-122"/>
              </a:rPr>
              <a:t>宏观截面：</a:t>
            </a:r>
          </a:p>
        </p:txBody>
      </p:sp>
      <p:sp>
        <p:nvSpPr>
          <p:cNvPr id="14" name="Text Box 5">
            <a:extLst>
              <a:ext uri="{FF2B5EF4-FFF2-40B4-BE49-F238E27FC236}">
                <a16:creationId xmlns:a16="http://schemas.microsoft.com/office/drawing/2014/main" id="{4F191CDE-6253-4654-AFE2-BD7F347653BA}"/>
              </a:ext>
            </a:extLst>
          </p:cNvPr>
          <p:cNvSpPr txBox="1">
            <a:spLocks noChangeArrowheads="1"/>
          </p:cNvSpPr>
          <p:nvPr/>
        </p:nvSpPr>
        <p:spPr bwMode="auto">
          <a:xfrm>
            <a:off x="7648348" y="721910"/>
            <a:ext cx="16256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a:solidFill>
                  <a:schemeClr val="tx1"/>
                </a:solidFill>
                <a:latin typeface="Times New Roman" pitchFamily="18" charset="0"/>
                <a:ea typeface="华文仿宋" pitchFamily="2" charset="-122"/>
              </a:defRPr>
            </a:lvl1pPr>
            <a:lvl2pPr marL="742950" indent="-285750" eaLnBrk="0" hangingPunct="0">
              <a:defRPr kumimoji="1">
                <a:solidFill>
                  <a:schemeClr val="tx1"/>
                </a:solidFill>
                <a:latin typeface="Times New Roman" pitchFamily="18" charset="0"/>
                <a:ea typeface="华文仿宋" pitchFamily="2" charset="-122"/>
              </a:defRPr>
            </a:lvl2pPr>
            <a:lvl3pPr marL="1143000" indent="-228600" eaLnBrk="0" hangingPunct="0">
              <a:defRPr kumimoji="1">
                <a:solidFill>
                  <a:schemeClr val="tx1"/>
                </a:solidFill>
                <a:latin typeface="Times New Roman" pitchFamily="18" charset="0"/>
                <a:ea typeface="华文仿宋" pitchFamily="2" charset="-122"/>
              </a:defRPr>
            </a:lvl3pPr>
            <a:lvl4pPr marL="1600200" indent="-228600" eaLnBrk="0" hangingPunct="0">
              <a:defRPr kumimoji="1">
                <a:solidFill>
                  <a:schemeClr val="tx1"/>
                </a:solidFill>
                <a:latin typeface="Times New Roman" pitchFamily="18" charset="0"/>
                <a:ea typeface="华文仿宋" pitchFamily="2" charset="-122"/>
              </a:defRPr>
            </a:lvl4pPr>
            <a:lvl5pPr marL="2057400" indent="-228600" eaLnBrk="0" hangingPunct="0">
              <a:defRPr kumimoji="1">
                <a:solidFill>
                  <a:schemeClr val="tx1"/>
                </a:solidFill>
                <a:latin typeface="Times New Roman" pitchFamily="18" charset="0"/>
                <a:ea typeface="华文仿宋" pitchFamily="2" charset="-122"/>
              </a:defRPr>
            </a:lvl5pPr>
            <a:lvl6pPr marL="2514600" indent="-228600" eaLnBrk="0" fontAlgn="base" hangingPunct="0">
              <a:spcBef>
                <a:spcPct val="20000"/>
              </a:spcBef>
              <a:spcAft>
                <a:spcPct val="0"/>
              </a:spcAft>
              <a:defRPr kumimoji="1">
                <a:solidFill>
                  <a:schemeClr val="tx1"/>
                </a:solidFill>
                <a:latin typeface="Times New Roman" pitchFamily="18" charset="0"/>
                <a:ea typeface="华文仿宋" pitchFamily="2" charset="-122"/>
              </a:defRPr>
            </a:lvl6pPr>
            <a:lvl7pPr marL="2971800" indent="-228600" eaLnBrk="0" fontAlgn="base" hangingPunct="0">
              <a:spcBef>
                <a:spcPct val="20000"/>
              </a:spcBef>
              <a:spcAft>
                <a:spcPct val="0"/>
              </a:spcAft>
              <a:defRPr kumimoji="1">
                <a:solidFill>
                  <a:schemeClr val="tx1"/>
                </a:solidFill>
                <a:latin typeface="Times New Roman" pitchFamily="18" charset="0"/>
                <a:ea typeface="华文仿宋" pitchFamily="2" charset="-122"/>
              </a:defRPr>
            </a:lvl7pPr>
            <a:lvl8pPr marL="3429000" indent="-228600" eaLnBrk="0" fontAlgn="base" hangingPunct="0">
              <a:spcBef>
                <a:spcPct val="20000"/>
              </a:spcBef>
              <a:spcAft>
                <a:spcPct val="0"/>
              </a:spcAft>
              <a:defRPr kumimoji="1">
                <a:solidFill>
                  <a:schemeClr val="tx1"/>
                </a:solidFill>
                <a:latin typeface="Times New Roman" pitchFamily="18" charset="0"/>
                <a:ea typeface="华文仿宋" pitchFamily="2" charset="-122"/>
              </a:defRPr>
            </a:lvl8pPr>
            <a:lvl9pPr marL="3886200" indent="-228600" eaLnBrk="0" fontAlgn="base" hangingPunct="0">
              <a:spcBef>
                <a:spcPct val="20000"/>
              </a:spcBef>
              <a:spcAft>
                <a:spcPct val="0"/>
              </a:spcAft>
              <a:defRPr kumimoji="1">
                <a:solidFill>
                  <a:schemeClr val="tx1"/>
                </a:solidFill>
                <a:latin typeface="Times New Roman" pitchFamily="18" charset="0"/>
                <a:ea typeface="华文仿宋" pitchFamily="2" charset="-122"/>
              </a:defRPr>
            </a:lvl9pPr>
          </a:lstStyle>
          <a:p>
            <a:pPr algn="ctr" eaLnBrk="1" hangingPunct="1">
              <a:spcBef>
                <a:spcPct val="0"/>
              </a:spcBef>
            </a:pPr>
            <a:r>
              <a:rPr kumimoji="0" lang="zh-CN" altLang="en-US" sz="2800" b="1">
                <a:solidFill>
                  <a:srgbClr val="0000FF"/>
                </a:solidFill>
              </a:rPr>
              <a:t>（</a:t>
            </a:r>
            <a:r>
              <a:rPr kumimoji="0" lang="en-US" altLang="zh-CN" sz="2800" b="1">
                <a:solidFill>
                  <a:srgbClr val="0000FF"/>
                </a:solidFill>
              </a:rPr>
              <a:t>1/cm</a:t>
            </a:r>
            <a:r>
              <a:rPr kumimoji="0" lang="zh-CN" altLang="en-US" sz="2800" b="1">
                <a:solidFill>
                  <a:srgbClr val="0000FF"/>
                </a:solidFill>
              </a:rPr>
              <a:t>）</a:t>
            </a:r>
          </a:p>
        </p:txBody>
      </p:sp>
      <p:sp>
        <p:nvSpPr>
          <p:cNvPr id="15" name="Text Box 6">
            <a:extLst>
              <a:ext uri="{FF2B5EF4-FFF2-40B4-BE49-F238E27FC236}">
                <a16:creationId xmlns:a16="http://schemas.microsoft.com/office/drawing/2014/main" id="{A6DAE02B-C9E9-430F-9D57-D6B54915D187}"/>
              </a:ext>
            </a:extLst>
          </p:cNvPr>
          <p:cNvSpPr txBox="1">
            <a:spLocks noChangeArrowheads="1"/>
          </p:cNvSpPr>
          <p:nvPr/>
        </p:nvSpPr>
        <p:spPr bwMode="auto">
          <a:xfrm>
            <a:off x="1529101" y="1491910"/>
            <a:ext cx="7530114"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kumimoji="1">
                <a:solidFill>
                  <a:schemeClr val="tx1"/>
                </a:solidFill>
                <a:latin typeface="Times New Roman" pitchFamily="18" charset="0"/>
                <a:ea typeface="华文仿宋" pitchFamily="2" charset="-122"/>
              </a:defRPr>
            </a:lvl1pPr>
            <a:lvl2pPr marL="742950" indent="-285750" eaLnBrk="0" hangingPunct="0">
              <a:defRPr kumimoji="1">
                <a:solidFill>
                  <a:schemeClr val="tx1"/>
                </a:solidFill>
                <a:latin typeface="Times New Roman" pitchFamily="18" charset="0"/>
                <a:ea typeface="华文仿宋" pitchFamily="2" charset="-122"/>
              </a:defRPr>
            </a:lvl2pPr>
            <a:lvl3pPr marL="1143000" indent="-228600" eaLnBrk="0" hangingPunct="0">
              <a:defRPr kumimoji="1">
                <a:solidFill>
                  <a:schemeClr val="tx1"/>
                </a:solidFill>
                <a:latin typeface="Times New Roman" pitchFamily="18" charset="0"/>
                <a:ea typeface="华文仿宋" pitchFamily="2" charset="-122"/>
              </a:defRPr>
            </a:lvl3pPr>
            <a:lvl4pPr marL="1600200" indent="-228600" eaLnBrk="0" hangingPunct="0">
              <a:defRPr kumimoji="1">
                <a:solidFill>
                  <a:schemeClr val="tx1"/>
                </a:solidFill>
                <a:latin typeface="Times New Roman" pitchFamily="18" charset="0"/>
                <a:ea typeface="华文仿宋" pitchFamily="2" charset="-122"/>
              </a:defRPr>
            </a:lvl4pPr>
            <a:lvl5pPr marL="2057400" indent="-228600" eaLnBrk="0" hangingPunct="0">
              <a:defRPr kumimoji="1">
                <a:solidFill>
                  <a:schemeClr val="tx1"/>
                </a:solidFill>
                <a:latin typeface="Times New Roman" pitchFamily="18" charset="0"/>
                <a:ea typeface="华文仿宋" pitchFamily="2" charset="-122"/>
              </a:defRPr>
            </a:lvl5pPr>
            <a:lvl6pPr marL="2514600" indent="-228600" eaLnBrk="0" fontAlgn="base" hangingPunct="0">
              <a:spcBef>
                <a:spcPct val="20000"/>
              </a:spcBef>
              <a:spcAft>
                <a:spcPct val="0"/>
              </a:spcAft>
              <a:defRPr kumimoji="1">
                <a:solidFill>
                  <a:schemeClr val="tx1"/>
                </a:solidFill>
                <a:latin typeface="Times New Roman" pitchFamily="18" charset="0"/>
                <a:ea typeface="华文仿宋" pitchFamily="2" charset="-122"/>
              </a:defRPr>
            </a:lvl6pPr>
            <a:lvl7pPr marL="2971800" indent="-228600" eaLnBrk="0" fontAlgn="base" hangingPunct="0">
              <a:spcBef>
                <a:spcPct val="20000"/>
              </a:spcBef>
              <a:spcAft>
                <a:spcPct val="0"/>
              </a:spcAft>
              <a:defRPr kumimoji="1">
                <a:solidFill>
                  <a:schemeClr val="tx1"/>
                </a:solidFill>
                <a:latin typeface="Times New Roman" pitchFamily="18" charset="0"/>
                <a:ea typeface="华文仿宋" pitchFamily="2" charset="-122"/>
              </a:defRPr>
            </a:lvl7pPr>
            <a:lvl8pPr marL="3429000" indent="-228600" eaLnBrk="0" fontAlgn="base" hangingPunct="0">
              <a:spcBef>
                <a:spcPct val="20000"/>
              </a:spcBef>
              <a:spcAft>
                <a:spcPct val="0"/>
              </a:spcAft>
              <a:defRPr kumimoji="1">
                <a:solidFill>
                  <a:schemeClr val="tx1"/>
                </a:solidFill>
                <a:latin typeface="Times New Roman" pitchFamily="18" charset="0"/>
                <a:ea typeface="华文仿宋" pitchFamily="2" charset="-122"/>
              </a:defRPr>
            </a:lvl8pPr>
            <a:lvl9pPr marL="3886200" indent="-228600" eaLnBrk="0" fontAlgn="base" hangingPunct="0">
              <a:spcBef>
                <a:spcPct val="20000"/>
              </a:spcBef>
              <a:spcAft>
                <a:spcPct val="0"/>
              </a:spcAft>
              <a:defRPr kumimoji="1">
                <a:solidFill>
                  <a:schemeClr val="tx1"/>
                </a:solidFill>
                <a:latin typeface="Times New Roman" pitchFamily="18" charset="0"/>
                <a:ea typeface="华文仿宋" pitchFamily="2" charset="-122"/>
              </a:defRPr>
            </a:lvl9pPr>
          </a:lstStyle>
          <a:p>
            <a:pPr eaLnBrk="1" hangingPunct="1">
              <a:spcBef>
                <a:spcPct val="50000"/>
              </a:spcBef>
            </a:pPr>
            <a:r>
              <a:rPr kumimoji="0" lang="zh-CN" altLang="en-US" sz="2800" b="1" dirty="0">
                <a:solidFill>
                  <a:srgbClr val="0000FF"/>
                </a:solidFill>
              </a:rPr>
              <a:t>例如：</a:t>
            </a:r>
            <a:r>
              <a:rPr kumimoji="0" lang="en-US" altLang="zh-CN" sz="2800" b="1" dirty="0">
                <a:solidFill>
                  <a:srgbClr val="0000FF"/>
                </a:solidFill>
              </a:rPr>
              <a:t>1MeV</a:t>
            </a:r>
            <a:r>
              <a:rPr kumimoji="0" lang="zh-CN" altLang="en-US" sz="2800" b="1" dirty="0">
                <a:solidFill>
                  <a:srgbClr val="0000FF"/>
                </a:solidFill>
              </a:rPr>
              <a:t>的中子，在水中的宏观散射截面</a:t>
            </a:r>
          </a:p>
        </p:txBody>
      </p:sp>
      <p:graphicFrame>
        <p:nvGraphicFramePr>
          <p:cNvPr id="16" name="Object 7">
            <a:extLst>
              <a:ext uri="{FF2B5EF4-FFF2-40B4-BE49-F238E27FC236}">
                <a16:creationId xmlns:a16="http://schemas.microsoft.com/office/drawing/2014/main" id="{C580C759-20EE-4ABB-8F28-9CBF48B7960B}"/>
              </a:ext>
            </a:extLst>
          </p:cNvPr>
          <p:cNvGraphicFramePr>
            <a:graphicFrameLocks noChangeAspect="1"/>
          </p:cNvGraphicFramePr>
          <p:nvPr>
            <p:extLst>
              <p:ext uri="{D42A27DB-BD31-4B8C-83A1-F6EECF244321}">
                <p14:modId xmlns:p14="http://schemas.microsoft.com/office/powerpoint/2010/main" val="1917159230"/>
              </p:ext>
            </p:extLst>
          </p:nvPr>
        </p:nvGraphicFramePr>
        <p:xfrm>
          <a:off x="1408113" y="1973263"/>
          <a:ext cx="4862512" cy="828675"/>
        </p:xfrm>
        <a:graphic>
          <a:graphicData uri="http://schemas.openxmlformats.org/presentationml/2006/ole">
            <mc:AlternateContent xmlns:mc="http://schemas.openxmlformats.org/markup-compatibility/2006">
              <mc:Choice xmlns:v="urn:schemas-microsoft-com:vml" Requires="v">
                <p:oleObj spid="_x0000_s460187" name="Equation" r:id="rId5" imgW="2311200" imgH="393480" progId="Equation.DSMT4">
                  <p:embed/>
                </p:oleObj>
              </mc:Choice>
              <mc:Fallback>
                <p:oleObj name="Equation" r:id="rId5" imgW="2311200" imgH="393480" progId="Equation.DSMT4">
                  <p:embed/>
                  <p:pic>
                    <p:nvPicPr>
                      <p:cNvPr id="11" name="Object 7"/>
                      <p:cNvPicPr>
                        <a:picLocks noChangeAspect="1" noChangeArrowheads="1"/>
                      </p:cNvPicPr>
                      <p:nvPr/>
                    </p:nvPicPr>
                    <p:blipFill>
                      <a:blip r:embed="rId6"/>
                      <a:srcRect/>
                      <a:stretch>
                        <a:fillRect/>
                      </a:stretch>
                    </p:blipFill>
                    <p:spPr bwMode="auto">
                      <a:xfrm>
                        <a:off x="1408113" y="1973263"/>
                        <a:ext cx="4862512" cy="828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7" name="Object 8">
            <a:extLst>
              <a:ext uri="{FF2B5EF4-FFF2-40B4-BE49-F238E27FC236}">
                <a16:creationId xmlns:a16="http://schemas.microsoft.com/office/drawing/2014/main" id="{D7D7F524-B5F4-4BBC-99EE-40C972A1E04C}"/>
              </a:ext>
            </a:extLst>
          </p:cNvPr>
          <p:cNvGraphicFramePr>
            <a:graphicFrameLocks noChangeAspect="1"/>
          </p:cNvGraphicFramePr>
          <p:nvPr>
            <p:extLst>
              <p:ext uri="{D42A27DB-BD31-4B8C-83A1-F6EECF244321}">
                <p14:modId xmlns:p14="http://schemas.microsoft.com/office/powerpoint/2010/main" val="207001019"/>
              </p:ext>
            </p:extLst>
          </p:nvPr>
        </p:nvGraphicFramePr>
        <p:xfrm>
          <a:off x="2768372" y="2722366"/>
          <a:ext cx="7732713" cy="876300"/>
        </p:xfrm>
        <a:graphic>
          <a:graphicData uri="http://schemas.openxmlformats.org/presentationml/2006/ole">
            <mc:AlternateContent xmlns:mc="http://schemas.openxmlformats.org/markup-compatibility/2006">
              <mc:Choice xmlns:v="urn:schemas-microsoft-com:vml" Requires="v">
                <p:oleObj spid="_x0000_s460188" name="Equation" r:id="rId7" imgW="3924000" imgH="444240" progId="Equation.DSMT4">
                  <p:embed/>
                </p:oleObj>
              </mc:Choice>
              <mc:Fallback>
                <p:oleObj name="Equation" r:id="rId7" imgW="3924000" imgH="444240" progId="Equation.DSMT4">
                  <p:embed/>
                  <p:pic>
                    <p:nvPicPr>
                      <p:cNvPr id="12" name="Object 8"/>
                      <p:cNvPicPr>
                        <a:picLocks noChangeAspect="1" noChangeArrowheads="1"/>
                      </p:cNvPicPr>
                      <p:nvPr/>
                    </p:nvPicPr>
                    <p:blipFill>
                      <a:blip r:embed="rId8"/>
                      <a:srcRect/>
                      <a:stretch>
                        <a:fillRect/>
                      </a:stretch>
                    </p:blipFill>
                    <p:spPr bwMode="auto">
                      <a:xfrm>
                        <a:off x="2768372" y="2722366"/>
                        <a:ext cx="7732713" cy="876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8" name="Object 9">
            <a:extLst>
              <a:ext uri="{FF2B5EF4-FFF2-40B4-BE49-F238E27FC236}">
                <a16:creationId xmlns:a16="http://schemas.microsoft.com/office/drawing/2014/main" id="{4EDDA972-5412-45FC-A785-43BA3023149E}"/>
              </a:ext>
            </a:extLst>
          </p:cNvPr>
          <p:cNvGraphicFramePr>
            <a:graphicFrameLocks noChangeAspect="1"/>
          </p:cNvGraphicFramePr>
          <p:nvPr>
            <p:extLst>
              <p:ext uri="{D42A27DB-BD31-4B8C-83A1-F6EECF244321}">
                <p14:modId xmlns:p14="http://schemas.microsoft.com/office/powerpoint/2010/main" val="2971609807"/>
              </p:ext>
            </p:extLst>
          </p:nvPr>
        </p:nvGraphicFramePr>
        <p:xfrm>
          <a:off x="2867149" y="3747889"/>
          <a:ext cx="1404937" cy="349250"/>
        </p:xfrm>
        <a:graphic>
          <a:graphicData uri="http://schemas.openxmlformats.org/presentationml/2006/ole">
            <mc:AlternateContent xmlns:mc="http://schemas.openxmlformats.org/markup-compatibility/2006">
              <mc:Choice xmlns:v="urn:schemas-microsoft-com:vml" Requires="v">
                <p:oleObj spid="_x0000_s460189" name="Equation" r:id="rId9" imgW="711000" imgH="177480" progId="Equation.DSMT4">
                  <p:embed/>
                </p:oleObj>
              </mc:Choice>
              <mc:Fallback>
                <p:oleObj name="Equation" r:id="rId9" imgW="711000" imgH="177480" progId="Equation.DSMT4">
                  <p:embed/>
                  <p:pic>
                    <p:nvPicPr>
                      <p:cNvPr id="13" name="Object 9"/>
                      <p:cNvPicPr>
                        <a:picLocks noChangeAspect="1" noChangeArrowheads="1"/>
                      </p:cNvPicPr>
                      <p:nvPr/>
                    </p:nvPicPr>
                    <p:blipFill>
                      <a:blip r:embed="rId10"/>
                      <a:srcRect/>
                      <a:stretch>
                        <a:fillRect/>
                      </a:stretch>
                    </p:blipFill>
                    <p:spPr bwMode="auto">
                      <a:xfrm>
                        <a:off x="2867149" y="3747889"/>
                        <a:ext cx="1404937" cy="349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20" name="Group 10">
            <a:extLst>
              <a:ext uri="{FF2B5EF4-FFF2-40B4-BE49-F238E27FC236}">
                <a16:creationId xmlns:a16="http://schemas.microsoft.com/office/drawing/2014/main" id="{F658CE3F-A6C6-44D5-9BC8-8F14A585F239}"/>
              </a:ext>
            </a:extLst>
          </p:cNvPr>
          <p:cNvGrpSpPr>
            <a:grpSpLocks/>
          </p:cNvGrpSpPr>
          <p:nvPr/>
        </p:nvGrpSpPr>
        <p:grpSpPr bwMode="auto">
          <a:xfrm>
            <a:off x="1703512" y="4005064"/>
            <a:ext cx="7437438" cy="1181100"/>
            <a:chOff x="166" y="2574"/>
            <a:chExt cx="4685" cy="744"/>
          </a:xfrm>
        </p:grpSpPr>
        <p:sp>
          <p:nvSpPr>
            <p:cNvPr id="21" name="Text Box 11">
              <a:extLst>
                <a:ext uri="{FF2B5EF4-FFF2-40B4-BE49-F238E27FC236}">
                  <a16:creationId xmlns:a16="http://schemas.microsoft.com/office/drawing/2014/main" id="{9C724508-88EF-4221-BFD4-D86C93718945}"/>
                </a:ext>
              </a:extLst>
            </p:cNvPr>
            <p:cNvSpPr txBox="1">
              <a:spLocks noChangeArrowheads="1"/>
            </p:cNvSpPr>
            <p:nvPr/>
          </p:nvSpPr>
          <p:spPr bwMode="auto">
            <a:xfrm>
              <a:off x="166" y="2779"/>
              <a:ext cx="1466" cy="333"/>
            </a:xfrm>
            <a:prstGeom prst="rect">
              <a:avLst/>
            </a:prstGeom>
            <a:solidFill>
              <a:srgbClr val="FFFF00"/>
            </a:solidFill>
            <a:ln w="9525">
              <a:solidFill>
                <a:schemeClr val="tx2">
                  <a:lumMod val="95000"/>
                  <a:lumOff val="5000"/>
                </a:scheme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a:solidFill>
                    <a:schemeClr val="tx1"/>
                  </a:solidFill>
                  <a:latin typeface="Times New Roman" pitchFamily="18" charset="0"/>
                  <a:ea typeface="华文仿宋" pitchFamily="2" charset="-122"/>
                </a:defRPr>
              </a:lvl1pPr>
              <a:lvl2pPr marL="742950" indent="-285750" eaLnBrk="0" hangingPunct="0">
                <a:defRPr kumimoji="1">
                  <a:solidFill>
                    <a:schemeClr val="tx1"/>
                  </a:solidFill>
                  <a:latin typeface="Times New Roman" pitchFamily="18" charset="0"/>
                  <a:ea typeface="华文仿宋" pitchFamily="2" charset="-122"/>
                </a:defRPr>
              </a:lvl2pPr>
              <a:lvl3pPr marL="1143000" indent="-228600" eaLnBrk="0" hangingPunct="0">
                <a:defRPr kumimoji="1">
                  <a:solidFill>
                    <a:schemeClr val="tx1"/>
                  </a:solidFill>
                  <a:latin typeface="Times New Roman" pitchFamily="18" charset="0"/>
                  <a:ea typeface="华文仿宋" pitchFamily="2" charset="-122"/>
                </a:defRPr>
              </a:lvl3pPr>
              <a:lvl4pPr marL="1600200" indent="-228600" eaLnBrk="0" hangingPunct="0">
                <a:defRPr kumimoji="1">
                  <a:solidFill>
                    <a:schemeClr val="tx1"/>
                  </a:solidFill>
                  <a:latin typeface="Times New Roman" pitchFamily="18" charset="0"/>
                  <a:ea typeface="华文仿宋" pitchFamily="2" charset="-122"/>
                </a:defRPr>
              </a:lvl4pPr>
              <a:lvl5pPr marL="2057400" indent="-228600" eaLnBrk="0" hangingPunct="0">
                <a:defRPr kumimoji="1">
                  <a:solidFill>
                    <a:schemeClr val="tx1"/>
                  </a:solidFill>
                  <a:latin typeface="Times New Roman" pitchFamily="18" charset="0"/>
                  <a:ea typeface="华文仿宋" pitchFamily="2" charset="-122"/>
                </a:defRPr>
              </a:lvl5pPr>
              <a:lvl6pPr marL="2514600" indent="-228600" eaLnBrk="0" fontAlgn="base" hangingPunct="0">
                <a:spcBef>
                  <a:spcPct val="20000"/>
                </a:spcBef>
                <a:spcAft>
                  <a:spcPct val="0"/>
                </a:spcAft>
                <a:defRPr kumimoji="1">
                  <a:solidFill>
                    <a:schemeClr val="tx1"/>
                  </a:solidFill>
                  <a:latin typeface="Times New Roman" pitchFamily="18" charset="0"/>
                  <a:ea typeface="华文仿宋" pitchFamily="2" charset="-122"/>
                </a:defRPr>
              </a:lvl6pPr>
              <a:lvl7pPr marL="2971800" indent="-228600" eaLnBrk="0" fontAlgn="base" hangingPunct="0">
                <a:spcBef>
                  <a:spcPct val="20000"/>
                </a:spcBef>
                <a:spcAft>
                  <a:spcPct val="0"/>
                </a:spcAft>
                <a:defRPr kumimoji="1">
                  <a:solidFill>
                    <a:schemeClr val="tx1"/>
                  </a:solidFill>
                  <a:latin typeface="Times New Roman" pitchFamily="18" charset="0"/>
                  <a:ea typeface="华文仿宋" pitchFamily="2" charset="-122"/>
                </a:defRPr>
              </a:lvl7pPr>
              <a:lvl8pPr marL="3429000" indent="-228600" eaLnBrk="0" fontAlgn="base" hangingPunct="0">
                <a:spcBef>
                  <a:spcPct val="20000"/>
                </a:spcBef>
                <a:spcAft>
                  <a:spcPct val="0"/>
                </a:spcAft>
                <a:defRPr kumimoji="1">
                  <a:solidFill>
                    <a:schemeClr val="tx1"/>
                  </a:solidFill>
                  <a:latin typeface="Times New Roman" pitchFamily="18" charset="0"/>
                  <a:ea typeface="华文仿宋" pitchFamily="2" charset="-122"/>
                </a:defRPr>
              </a:lvl8pPr>
              <a:lvl9pPr marL="3886200" indent="-228600" eaLnBrk="0" fontAlgn="base" hangingPunct="0">
                <a:spcBef>
                  <a:spcPct val="20000"/>
                </a:spcBef>
                <a:spcAft>
                  <a:spcPct val="0"/>
                </a:spcAft>
                <a:defRPr kumimoji="1">
                  <a:solidFill>
                    <a:schemeClr val="tx1"/>
                  </a:solidFill>
                  <a:latin typeface="Times New Roman" pitchFamily="18" charset="0"/>
                  <a:ea typeface="华文仿宋" pitchFamily="2" charset="-122"/>
                </a:defRPr>
              </a:lvl9pPr>
            </a:lstStyle>
            <a:p>
              <a:pPr algn="ctr" eaLnBrk="1" hangingPunct="1">
                <a:spcBef>
                  <a:spcPct val="0"/>
                </a:spcBef>
                <a:defRPr/>
              </a:pPr>
              <a:r>
                <a:rPr kumimoji="0" lang="zh-CN" altLang="en-US" sz="2800" b="1" dirty="0">
                  <a:solidFill>
                    <a:srgbClr val="FF0000"/>
                  </a:solidFill>
                  <a:latin typeface="黑体" panose="02010609060101010101" pitchFamily="49" charset="-122"/>
                  <a:ea typeface="黑体" panose="02010609060101010101" pitchFamily="49" charset="-122"/>
                </a:rPr>
                <a:t>平均自由程：</a:t>
              </a:r>
            </a:p>
          </p:txBody>
        </p:sp>
        <p:graphicFrame>
          <p:nvGraphicFramePr>
            <p:cNvPr id="22" name="Object 12">
              <a:extLst>
                <a:ext uri="{FF2B5EF4-FFF2-40B4-BE49-F238E27FC236}">
                  <a16:creationId xmlns:a16="http://schemas.microsoft.com/office/drawing/2014/main" id="{9729A7B4-3749-4865-9B42-ABEF2DFA31D9}"/>
                </a:ext>
              </a:extLst>
            </p:cNvPr>
            <p:cNvGraphicFramePr>
              <a:graphicFrameLocks noChangeAspect="1"/>
            </p:cNvGraphicFramePr>
            <p:nvPr/>
          </p:nvGraphicFramePr>
          <p:xfrm>
            <a:off x="2208" y="2574"/>
            <a:ext cx="1224" cy="744"/>
          </p:xfrm>
          <a:graphic>
            <a:graphicData uri="http://schemas.openxmlformats.org/presentationml/2006/ole">
              <mc:AlternateContent xmlns:mc="http://schemas.openxmlformats.org/markup-compatibility/2006">
                <mc:Choice xmlns:v="urn:schemas-microsoft-com:vml" Requires="v">
                  <p:oleObj spid="_x0000_s460190" name="Equation" r:id="rId11" imgW="494870" imgH="304536" progId="Equation.DSMT4">
                    <p:embed/>
                  </p:oleObj>
                </mc:Choice>
                <mc:Fallback>
                  <p:oleObj name="Equation" r:id="rId11" imgW="494870" imgH="304536" progId="Equation.DSMT4">
                    <p:embed/>
                    <p:pic>
                      <p:nvPicPr>
                        <p:cNvPr id="16" name="Object 1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208" y="2574"/>
                          <a:ext cx="1224" cy="744"/>
                        </a:xfrm>
                        <a:prstGeom prst="rect">
                          <a:avLst/>
                        </a:prstGeom>
                        <a:solidFill>
                          <a:srgbClr val="FFFF00"/>
                        </a:solidFill>
                        <a:ln w="9525">
                          <a:solidFill>
                            <a:srgbClr val="FF0000"/>
                          </a:solidFill>
                          <a:miter lim="800000"/>
                          <a:headEnd/>
                          <a:tailEnd/>
                        </a:ln>
                      </p:spPr>
                    </p:pic>
                  </p:oleObj>
                </mc:Fallback>
              </mc:AlternateContent>
            </a:graphicData>
          </a:graphic>
        </p:graphicFrame>
        <p:sp>
          <p:nvSpPr>
            <p:cNvPr id="23" name="Text Box 13">
              <a:extLst>
                <a:ext uri="{FF2B5EF4-FFF2-40B4-BE49-F238E27FC236}">
                  <a16:creationId xmlns:a16="http://schemas.microsoft.com/office/drawing/2014/main" id="{84F83CF9-2A0A-4294-91A5-4651772AC01A}"/>
                </a:ext>
              </a:extLst>
            </p:cNvPr>
            <p:cNvSpPr txBox="1">
              <a:spLocks noChangeArrowheads="1"/>
            </p:cNvSpPr>
            <p:nvPr/>
          </p:nvSpPr>
          <p:spPr bwMode="auto">
            <a:xfrm>
              <a:off x="4001" y="2841"/>
              <a:ext cx="850"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a:solidFill>
                    <a:schemeClr val="tx1"/>
                  </a:solidFill>
                  <a:latin typeface="Times New Roman" pitchFamily="18" charset="0"/>
                  <a:ea typeface="华文仿宋" pitchFamily="2" charset="-122"/>
                </a:defRPr>
              </a:lvl1pPr>
              <a:lvl2pPr marL="742950" indent="-285750" eaLnBrk="0" hangingPunct="0">
                <a:defRPr kumimoji="1">
                  <a:solidFill>
                    <a:schemeClr val="tx1"/>
                  </a:solidFill>
                  <a:latin typeface="Times New Roman" pitchFamily="18" charset="0"/>
                  <a:ea typeface="华文仿宋" pitchFamily="2" charset="-122"/>
                </a:defRPr>
              </a:lvl2pPr>
              <a:lvl3pPr marL="1143000" indent="-228600" eaLnBrk="0" hangingPunct="0">
                <a:defRPr kumimoji="1">
                  <a:solidFill>
                    <a:schemeClr val="tx1"/>
                  </a:solidFill>
                  <a:latin typeface="Times New Roman" pitchFamily="18" charset="0"/>
                  <a:ea typeface="华文仿宋" pitchFamily="2" charset="-122"/>
                </a:defRPr>
              </a:lvl3pPr>
              <a:lvl4pPr marL="1600200" indent="-228600" eaLnBrk="0" hangingPunct="0">
                <a:defRPr kumimoji="1">
                  <a:solidFill>
                    <a:schemeClr val="tx1"/>
                  </a:solidFill>
                  <a:latin typeface="Times New Roman" pitchFamily="18" charset="0"/>
                  <a:ea typeface="华文仿宋" pitchFamily="2" charset="-122"/>
                </a:defRPr>
              </a:lvl4pPr>
              <a:lvl5pPr marL="2057400" indent="-228600" eaLnBrk="0" hangingPunct="0">
                <a:defRPr kumimoji="1">
                  <a:solidFill>
                    <a:schemeClr val="tx1"/>
                  </a:solidFill>
                  <a:latin typeface="Times New Roman" pitchFamily="18" charset="0"/>
                  <a:ea typeface="华文仿宋" pitchFamily="2" charset="-122"/>
                </a:defRPr>
              </a:lvl5pPr>
              <a:lvl6pPr marL="2514600" indent="-228600" eaLnBrk="0" fontAlgn="base" hangingPunct="0">
                <a:spcBef>
                  <a:spcPct val="20000"/>
                </a:spcBef>
                <a:spcAft>
                  <a:spcPct val="0"/>
                </a:spcAft>
                <a:defRPr kumimoji="1">
                  <a:solidFill>
                    <a:schemeClr val="tx1"/>
                  </a:solidFill>
                  <a:latin typeface="Times New Roman" pitchFamily="18" charset="0"/>
                  <a:ea typeface="华文仿宋" pitchFamily="2" charset="-122"/>
                </a:defRPr>
              </a:lvl6pPr>
              <a:lvl7pPr marL="2971800" indent="-228600" eaLnBrk="0" fontAlgn="base" hangingPunct="0">
                <a:spcBef>
                  <a:spcPct val="20000"/>
                </a:spcBef>
                <a:spcAft>
                  <a:spcPct val="0"/>
                </a:spcAft>
                <a:defRPr kumimoji="1">
                  <a:solidFill>
                    <a:schemeClr val="tx1"/>
                  </a:solidFill>
                  <a:latin typeface="Times New Roman" pitchFamily="18" charset="0"/>
                  <a:ea typeface="华文仿宋" pitchFamily="2" charset="-122"/>
                </a:defRPr>
              </a:lvl7pPr>
              <a:lvl8pPr marL="3429000" indent="-228600" eaLnBrk="0" fontAlgn="base" hangingPunct="0">
                <a:spcBef>
                  <a:spcPct val="20000"/>
                </a:spcBef>
                <a:spcAft>
                  <a:spcPct val="0"/>
                </a:spcAft>
                <a:defRPr kumimoji="1">
                  <a:solidFill>
                    <a:schemeClr val="tx1"/>
                  </a:solidFill>
                  <a:latin typeface="Times New Roman" pitchFamily="18" charset="0"/>
                  <a:ea typeface="华文仿宋" pitchFamily="2" charset="-122"/>
                </a:defRPr>
              </a:lvl8pPr>
              <a:lvl9pPr marL="3886200" indent="-228600" eaLnBrk="0" fontAlgn="base" hangingPunct="0">
                <a:spcBef>
                  <a:spcPct val="20000"/>
                </a:spcBef>
                <a:spcAft>
                  <a:spcPct val="0"/>
                </a:spcAft>
                <a:defRPr kumimoji="1">
                  <a:solidFill>
                    <a:schemeClr val="tx1"/>
                  </a:solidFill>
                  <a:latin typeface="Times New Roman" pitchFamily="18" charset="0"/>
                  <a:ea typeface="华文仿宋" pitchFamily="2" charset="-122"/>
                </a:defRPr>
              </a:lvl9pPr>
            </a:lstStyle>
            <a:p>
              <a:pPr algn="ctr" eaLnBrk="1" hangingPunct="1">
                <a:spcBef>
                  <a:spcPct val="0"/>
                </a:spcBef>
              </a:pPr>
              <a:r>
                <a:rPr kumimoji="0" lang="zh-CN" altLang="en-US" sz="2800" b="1">
                  <a:solidFill>
                    <a:srgbClr val="0000FF"/>
                  </a:solidFill>
                </a:rPr>
                <a:t>（</a:t>
              </a:r>
              <a:r>
                <a:rPr kumimoji="0" lang="en-US" altLang="zh-CN" sz="2800" b="1">
                  <a:solidFill>
                    <a:srgbClr val="0000FF"/>
                  </a:solidFill>
                </a:rPr>
                <a:t>cm</a:t>
              </a:r>
              <a:r>
                <a:rPr kumimoji="0" lang="zh-CN" altLang="en-US" sz="2800" b="1">
                  <a:solidFill>
                    <a:srgbClr val="0000FF"/>
                  </a:solidFill>
                </a:rPr>
                <a:t>）</a:t>
              </a:r>
            </a:p>
          </p:txBody>
        </p:sp>
      </p:grpSp>
      <p:grpSp>
        <p:nvGrpSpPr>
          <p:cNvPr id="24" name="Group 14">
            <a:extLst>
              <a:ext uri="{FF2B5EF4-FFF2-40B4-BE49-F238E27FC236}">
                <a16:creationId xmlns:a16="http://schemas.microsoft.com/office/drawing/2014/main" id="{B3852C0C-E8CB-4932-936D-FA10EC5C3256}"/>
              </a:ext>
            </a:extLst>
          </p:cNvPr>
          <p:cNvGrpSpPr>
            <a:grpSpLocks/>
          </p:cNvGrpSpPr>
          <p:nvPr/>
        </p:nvGrpSpPr>
        <p:grpSpPr bwMode="auto">
          <a:xfrm>
            <a:off x="1833687" y="5446513"/>
            <a:ext cx="8505825" cy="520700"/>
            <a:chOff x="240" y="3560"/>
            <a:chExt cx="5358" cy="328"/>
          </a:xfrm>
        </p:grpSpPr>
        <p:sp>
          <p:nvSpPr>
            <p:cNvPr id="25" name="Text Box 15">
              <a:extLst>
                <a:ext uri="{FF2B5EF4-FFF2-40B4-BE49-F238E27FC236}">
                  <a16:creationId xmlns:a16="http://schemas.microsoft.com/office/drawing/2014/main" id="{76F46804-81CA-4407-B7C7-A66775894571}"/>
                </a:ext>
              </a:extLst>
            </p:cNvPr>
            <p:cNvSpPr txBox="1">
              <a:spLocks noChangeArrowheads="1"/>
            </p:cNvSpPr>
            <p:nvPr/>
          </p:nvSpPr>
          <p:spPr bwMode="auto">
            <a:xfrm>
              <a:off x="240" y="3560"/>
              <a:ext cx="4272"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a:solidFill>
                    <a:schemeClr val="tx1"/>
                  </a:solidFill>
                  <a:latin typeface="Times New Roman" pitchFamily="18" charset="0"/>
                  <a:ea typeface="华文仿宋" pitchFamily="2" charset="-122"/>
                </a:defRPr>
              </a:lvl1pPr>
              <a:lvl2pPr marL="742950" indent="-285750" eaLnBrk="0" hangingPunct="0">
                <a:defRPr kumimoji="1">
                  <a:solidFill>
                    <a:schemeClr val="tx1"/>
                  </a:solidFill>
                  <a:latin typeface="Times New Roman" pitchFamily="18" charset="0"/>
                  <a:ea typeface="华文仿宋" pitchFamily="2" charset="-122"/>
                </a:defRPr>
              </a:lvl2pPr>
              <a:lvl3pPr marL="1143000" indent="-228600" eaLnBrk="0" hangingPunct="0">
                <a:defRPr kumimoji="1">
                  <a:solidFill>
                    <a:schemeClr val="tx1"/>
                  </a:solidFill>
                  <a:latin typeface="Times New Roman" pitchFamily="18" charset="0"/>
                  <a:ea typeface="华文仿宋" pitchFamily="2" charset="-122"/>
                </a:defRPr>
              </a:lvl3pPr>
              <a:lvl4pPr marL="1600200" indent="-228600" eaLnBrk="0" hangingPunct="0">
                <a:defRPr kumimoji="1">
                  <a:solidFill>
                    <a:schemeClr val="tx1"/>
                  </a:solidFill>
                  <a:latin typeface="Times New Roman" pitchFamily="18" charset="0"/>
                  <a:ea typeface="华文仿宋" pitchFamily="2" charset="-122"/>
                </a:defRPr>
              </a:lvl4pPr>
              <a:lvl5pPr marL="2057400" indent="-228600" eaLnBrk="0" hangingPunct="0">
                <a:defRPr kumimoji="1">
                  <a:solidFill>
                    <a:schemeClr val="tx1"/>
                  </a:solidFill>
                  <a:latin typeface="Times New Roman" pitchFamily="18" charset="0"/>
                  <a:ea typeface="华文仿宋" pitchFamily="2" charset="-122"/>
                </a:defRPr>
              </a:lvl5pPr>
              <a:lvl6pPr marL="2514600" indent="-228600" eaLnBrk="0" fontAlgn="base" hangingPunct="0">
                <a:spcBef>
                  <a:spcPct val="20000"/>
                </a:spcBef>
                <a:spcAft>
                  <a:spcPct val="0"/>
                </a:spcAft>
                <a:defRPr kumimoji="1">
                  <a:solidFill>
                    <a:schemeClr val="tx1"/>
                  </a:solidFill>
                  <a:latin typeface="Times New Roman" pitchFamily="18" charset="0"/>
                  <a:ea typeface="华文仿宋" pitchFamily="2" charset="-122"/>
                </a:defRPr>
              </a:lvl6pPr>
              <a:lvl7pPr marL="2971800" indent="-228600" eaLnBrk="0" fontAlgn="base" hangingPunct="0">
                <a:spcBef>
                  <a:spcPct val="20000"/>
                </a:spcBef>
                <a:spcAft>
                  <a:spcPct val="0"/>
                </a:spcAft>
                <a:defRPr kumimoji="1">
                  <a:solidFill>
                    <a:schemeClr val="tx1"/>
                  </a:solidFill>
                  <a:latin typeface="Times New Roman" pitchFamily="18" charset="0"/>
                  <a:ea typeface="华文仿宋" pitchFamily="2" charset="-122"/>
                </a:defRPr>
              </a:lvl7pPr>
              <a:lvl8pPr marL="3429000" indent="-228600" eaLnBrk="0" fontAlgn="base" hangingPunct="0">
                <a:spcBef>
                  <a:spcPct val="20000"/>
                </a:spcBef>
                <a:spcAft>
                  <a:spcPct val="0"/>
                </a:spcAft>
                <a:defRPr kumimoji="1">
                  <a:solidFill>
                    <a:schemeClr val="tx1"/>
                  </a:solidFill>
                  <a:latin typeface="Times New Roman" pitchFamily="18" charset="0"/>
                  <a:ea typeface="华文仿宋" pitchFamily="2" charset="-122"/>
                </a:defRPr>
              </a:lvl8pPr>
              <a:lvl9pPr marL="3886200" indent="-228600" eaLnBrk="0" fontAlgn="base" hangingPunct="0">
                <a:spcBef>
                  <a:spcPct val="20000"/>
                </a:spcBef>
                <a:spcAft>
                  <a:spcPct val="0"/>
                </a:spcAft>
                <a:defRPr kumimoji="1">
                  <a:solidFill>
                    <a:schemeClr val="tx1"/>
                  </a:solidFill>
                  <a:latin typeface="Times New Roman" pitchFamily="18" charset="0"/>
                  <a:ea typeface="华文仿宋" pitchFamily="2" charset="-122"/>
                </a:defRPr>
              </a:lvl9pPr>
            </a:lstStyle>
            <a:p>
              <a:pPr eaLnBrk="1" hangingPunct="1">
                <a:spcBef>
                  <a:spcPct val="50000"/>
                </a:spcBef>
              </a:pPr>
              <a:r>
                <a:rPr kumimoji="0" lang="en-US" altLang="zh-CN" sz="2800" b="1" dirty="0">
                  <a:solidFill>
                    <a:srgbClr val="0000FF"/>
                  </a:solidFill>
                </a:rPr>
                <a:t>1MeV</a:t>
              </a:r>
              <a:r>
                <a:rPr kumimoji="0" lang="zh-CN" altLang="en-US" sz="2800" b="1" dirty="0">
                  <a:solidFill>
                    <a:srgbClr val="0000FF"/>
                  </a:solidFill>
                </a:rPr>
                <a:t>的中子，在水中的散射平均自由程：</a:t>
              </a:r>
            </a:p>
          </p:txBody>
        </p:sp>
        <p:graphicFrame>
          <p:nvGraphicFramePr>
            <p:cNvPr id="26" name="Object 16">
              <a:extLst>
                <a:ext uri="{FF2B5EF4-FFF2-40B4-BE49-F238E27FC236}">
                  <a16:creationId xmlns:a16="http://schemas.microsoft.com/office/drawing/2014/main" id="{23A71886-CB1C-4D3E-BD95-88008C09DEA1}"/>
                </a:ext>
              </a:extLst>
            </p:cNvPr>
            <p:cNvGraphicFramePr>
              <a:graphicFrameLocks noChangeAspect="1"/>
            </p:cNvGraphicFramePr>
            <p:nvPr/>
          </p:nvGraphicFramePr>
          <p:xfrm>
            <a:off x="4482" y="3560"/>
            <a:ext cx="1116" cy="328"/>
          </p:xfrm>
          <a:graphic>
            <a:graphicData uri="http://schemas.openxmlformats.org/presentationml/2006/ole">
              <mc:AlternateContent xmlns:mc="http://schemas.openxmlformats.org/markup-compatibility/2006">
                <mc:Choice xmlns:v="urn:schemas-microsoft-com:vml" Requires="v">
                  <p:oleObj spid="_x0000_s460191" name="Equation" r:id="rId13" imgW="774360" imgH="228600" progId="Equation.DSMT4">
                    <p:embed/>
                  </p:oleObj>
                </mc:Choice>
                <mc:Fallback>
                  <p:oleObj name="Equation" r:id="rId13" imgW="774360" imgH="228600" progId="Equation.DSMT4">
                    <p:embed/>
                    <p:pic>
                      <p:nvPicPr>
                        <p:cNvPr id="20" name="Object 16"/>
                        <p:cNvPicPr>
                          <a:picLocks noChangeAspect="1" noChangeArrowheads="1"/>
                        </p:cNvPicPr>
                        <p:nvPr/>
                      </p:nvPicPr>
                      <p:blipFill>
                        <a:blip r:embed="rId14"/>
                        <a:srcRect/>
                        <a:stretch>
                          <a:fillRect/>
                        </a:stretch>
                      </p:blipFill>
                      <p:spPr bwMode="auto">
                        <a:xfrm>
                          <a:off x="4482" y="3560"/>
                          <a:ext cx="1116" cy="328"/>
                        </a:xfrm>
                        <a:prstGeom prst="rect">
                          <a:avLst/>
                        </a:prstGeom>
                        <a:noFill/>
                        <a:ln w="9525">
                          <a:solidFill>
                            <a:srgbClr val="FFFFFF"/>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Tree>
    <p:extLst>
      <p:ext uri="{BB962C8B-B14F-4D97-AF65-F5344CB8AC3E}">
        <p14:creationId xmlns:p14="http://schemas.microsoft.com/office/powerpoint/2010/main" val="2397534625"/>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left)">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wipe(left)">
                                      <p:cBhvr>
                                        <p:cTn id="17" dur="50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wipe(left)">
                                      <p:cBhvr>
                                        <p:cTn id="22" dur="500"/>
                                        <p:tgtEl>
                                          <p:spTgt spid="1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wipe(left)">
                                      <p:cBhvr>
                                        <p:cTn id="27" dur="500"/>
                                        <p:tgtEl>
                                          <p:spTgt spid="20"/>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24"/>
                                        </p:tgtEl>
                                        <p:attrNameLst>
                                          <p:attrName>style.visibility</p:attrName>
                                        </p:attrNameLst>
                                      </p:cBhvr>
                                      <p:to>
                                        <p:strVal val="visible"/>
                                      </p:to>
                                    </p:set>
                                    <p:animEffect transition="in" filter="wipe(left)">
                                      <p:cBhvr>
                                        <p:cTn id="32"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6D3457FC-C129-4ADC-BFF7-D471A09643CB}"/>
              </a:ext>
            </a:extLst>
          </p:cNvPr>
          <p:cNvSpPr>
            <a:spLocks noGrp="1"/>
          </p:cNvSpPr>
          <p:nvPr>
            <p:ph idx="13"/>
          </p:nvPr>
        </p:nvSpPr>
        <p:spPr>
          <a:xfrm>
            <a:off x="1" y="1"/>
            <a:ext cx="2540482" cy="284671"/>
          </a:xfrm>
          <a:solidFill>
            <a:schemeClr val="bg1">
              <a:lumMod val="95000"/>
            </a:schemeClr>
          </a:solidFill>
        </p:spPr>
        <p:txBody>
          <a:bodyPr>
            <a:normAutofit fontScale="92500" lnSpcReduction="10000"/>
          </a:bodyPr>
          <a:lstStyle/>
          <a:p>
            <a:r>
              <a:rPr lang="zh-CN" altLang="en-US" dirty="0"/>
              <a:t>第十三章 中子及中子的探测</a:t>
            </a:r>
          </a:p>
        </p:txBody>
      </p:sp>
      <p:sp>
        <p:nvSpPr>
          <p:cNvPr id="4" name="内容占位符 3">
            <a:extLst>
              <a:ext uri="{FF2B5EF4-FFF2-40B4-BE49-F238E27FC236}">
                <a16:creationId xmlns:a16="http://schemas.microsoft.com/office/drawing/2014/main" id="{DC5E45C6-3C27-4CD6-87A4-686E0452789C}"/>
              </a:ext>
            </a:extLst>
          </p:cNvPr>
          <p:cNvSpPr>
            <a:spLocks noGrp="1"/>
          </p:cNvSpPr>
          <p:nvPr>
            <p:ph idx="15"/>
          </p:nvPr>
        </p:nvSpPr>
        <p:spPr>
          <a:xfrm>
            <a:off x="5170096" y="1"/>
            <a:ext cx="3494933" cy="284671"/>
          </a:xfrm>
          <a:solidFill>
            <a:schemeClr val="accent4">
              <a:lumMod val="20000"/>
              <a:lumOff val="80000"/>
            </a:schemeClr>
          </a:solidFill>
        </p:spPr>
        <p:txBody>
          <a:bodyPr>
            <a:normAutofit fontScale="92500" lnSpcReduction="10000"/>
          </a:bodyPr>
          <a:lstStyle/>
          <a:p>
            <a:r>
              <a:rPr lang="zh-CN" altLang="en-US" dirty="0"/>
              <a:t>中子的反应类型</a:t>
            </a:r>
          </a:p>
        </p:txBody>
      </p:sp>
      <p:sp>
        <p:nvSpPr>
          <p:cNvPr id="5" name="内容占位符 4">
            <a:extLst>
              <a:ext uri="{FF2B5EF4-FFF2-40B4-BE49-F238E27FC236}">
                <a16:creationId xmlns:a16="http://schemas.microsoft.com/office/drawing/2014/main" id="{76A525C7-698F-42F7-9977-03E53AEE0BC1}"/>
              </a:ext>
            </a:extLst>
          </p:cNvPr>
          <p:cNvSpPr>
            <a:spLocks noGrp="1"/>
          </p:cNvSpPr>
          <p:nvPr>
            <p:ph idx="16"/>
          </p:nvPr>
        </p:nvSpPr>
        <p:spPr>
          <a:xfrm>
            <a:off x="8665029" y="1"/>
            <a:ext cx="3526971" cy="284671"/>
          </a:xfrm>
          <a:solidFill>
            <a:srgbClr val="FFFF00"/>
          </a:solidFill>
        </p:spPr>
        <p:txBody>
          <a:bodyPr>
            <a:normAutofit fontScale="92500" lnSpcReduction="10000"/>
          </a:bodyPr>
          <a:lstStyle/>
          <a:p>
            <a:r>
              <a:rPr lang="zh-CN" altLang="en-US" dirty="0"/>
              <a:t>中子的慢化</a:t>
            </a:r>
          </a:p>
        </p:txBody>
      </p:sp>
      <p:sp>
        <p:nvSpPr>
          <p:cNvPr id="19" name="内容占位符 18">
            <a:extLst>
              <a:ext uri="{FF2B5EF4-FFF2-40B4-BE49-F238E27FC236}">
                <a16:creationId xmlns:a16="http://schemas.microsoft.com/office/drawing/2014/main" id="{3DD6B0AC-1C2F-434F-874C-7924919B1171}"/>
              </a:ext>
            </a:extLst>
          </p:cNvPr>
          <p:cNvSpPr>
            <a:spLocks noGrp="1"/>
          </p:cNvSpPr>
          <p:nvPr>
            <p:ph idx="14"/>
          </p:nvPr>
        </p:nvSpPr>
        <p:spPr>
          <a:solidFill>
            <a:schemeClr val="accent6">
              <a:lumMod val="20000"/>
              <a:lumOff val="80000"/>
            </a:schemeClr>
          </a:solidFill>
        </p:spPr>
        <p:txBody>
          <a:bodyPr>
            <a:normAutofit fontScale="92500" lnSpcReduction="10000"/>
          </a:bodyPr>
          <a:lstStyle/>
          <a:p>
            <a:r>
              <a:rPr lang="en-US" altLang="zh-CN" dirty="0"/>
              <a:t>13.3 </a:t>
            </a:r>
            <a:r>
              <a:rPr lang="zh-CN" altLang="en-US" dirty="0"/>
              <a:t>中子与物质的相互作用</a:t>
            </a:r>
          </a:p>
        </p:txBody>
      </p:sp>
      <p:sp>
        <p:nvSpPr>
          <p:cNvPr id="28" name="Text Box 3">
            <a:extLst>
              <a:ext uri="{FF2B5EF4-FFF2-40B4-BE49-F238E27FC236}">
                <a16:creationId xmlns:a16="http://schemas.microsoft.com/office/drawing/2014/main" id="{C3F6B2F5-82CC-433C-B013-40EACFFDD1AC}"/>
              </a:ext>
            </a:extLst>
          </p:cNvPr>
          <p:cNvSpPr txBox="1">
            <a:spLocks noChangeArrowheads="1"/>
          </p:cNvSpPr>
          <p:nvPr/>
        </p:nvSpPr>
        <p:spPr bwMode="auto">
          <a:xfrm>
            <a:off x="82635" y="407547"/>
            <a:ext cx="12039696" cy="461665"/>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kumimoji="1">
                <a:solidFill>
                  <a:schemeClr val="tx1"/>
                </a:solidFill>
                <a:latin typeface="Times New Roman" pitchFamily="18" charset="0"/>
                <a:ea typeface="华文仿宋" pitchFamily="2" charset="-122"/>
              </a:defRPr>
            </a:lvl1pPr>
            <a:lvl2pPr marL="742950" indent="-285750" eaLnBrk="0" hangingPunct="0">
              <a:defRPr kumimoji="1">
                <a:solidFill>
                  <a:schemeClr val="tx1"/>
                </a:solidFill>
                <a:latin typeface="Times New Roman" pitchFamily="18" charset="0"/>
                <a:ea typeface="华文仿宋" pitchFamily="2" charset="-122"/>
              </a:defRPr>
            </a:lvl2pPr>
            <a:lvl3pPr marL="1143000" indent="-228600" eaLnBrk="0" hangingPunct="0">
              <a:defRPr kumimoji="1">
                <a:solidFill>
                  <a:schemeClr val="tx1"/>
                </a:solidFill>
                <a:latin typeface="Times New Roman" pitchFamily="18" charset="0"/>
                <a:ea typeface="华文仿宋" pitchFamily="2" charset="-122"/>
              </a:defRPr>
            </a:lvl3pPr>
            <a:lvl4pPr marL="1600200" indent="-228600" eaLnBrk="0" hangingPunct="0">
              <a:defRPr kumimoji="1">
                <a:solidFill>
                  <a:schemeClr val="tx1"/>
                </a:solidFill>
                <a:latin typeface="Times New Roman" pitchFamily="18" charset="0"/>
                <a:ea typeface="华文仿宋" pitchFamily="2" charset="-122"/>
              </a:defRPr>
            </a:lvl4pPr>
            <a:lvl5pPr marL="2057400" indent="-228600" eaLnBrk="0" hangingPunct="0">
              <a:defRPr kumimoji="1">
                <a:solidFill>
                  <a:schemeClr val="tx1"/>
                </a:solidFill>
                <a:latin typeface="Times New Roman" pitchFamily="18" charset="0"/>
                <a:ea typeface="华文仿宋" pitchFamily="2" charset="-122"/>
              </a:defRPr>
            </a:lvl5pPr>
            <a:lvl6pPr marL="2514600" indent="-228600" eaLnBrk="0" fontAlgn="base" hangingPunct="0">
              <a:spcBef>
                <a:spcPct val="20000"/>
              </a:spcBef>
              <a:spcAft>
                <a:spcPct val="0"/>
              </a:spcAft>
              <a:defRPr kumimoji="1">
                <a:solidFill>
                  <a:schemeClr val="tx1"/>
                </a:solidFill>
                <a:latin typeface="Times New Roman" pitchFamily="18" charset="0"/>
                <a:ea typeface="华文仿宋" pitchFamily="2" charset="-122"/>
              </a:defRPr>
            </a:lvl6pPr>
            <a:lvl7pPr marL="2971800" indent="-228600" eaLnBrk="0" fontAlgn="base" hangingPunct="0">
              <a:spcBef>
                <a:spcPct val="20000"/>
              </a:spcBef>
              <a:spcAft>
                <a:spcPct val="0"/>
              </a:spcAft>
              <a:defRPr kumimoji="1">
                <a:solidFill>
                  <a:schemeClr val="tx1"/>
                </a:solidFill>
                <a:latin typeface="Times New Roman" pitchFamily="18" charset="0"/>
                <a:ea typeface="华文仿宋" pitchFamily="2" charset="-122"/>
              </a:defRPr>
            </a:lvl7pPr>
            <a:lvl8pPr marL="3429000" indent="-228600" eaLnBrk="0" fontAlgn="base" hangingPunct="0">
              <a:spcBef>
                <a:spcPct val="20000"/>
              </a:spcBef>
              <a:spcAft>
                <a:spcPct val="0"/>
              </a:spcAft>
              <a:defRPr kumimoji="1">
                <a:solidFill>
                  <a:schemeClr val="tx1"/>
                </a:solidFill>
                <a:latin typeface="Times New Roman" pitchFamily="18" charset="0"/>
                <a:ea typeface="华文仿宋" pitchFamily="2" charset="-122"/>
              </a:defRPr>
            </a:lvl8pPr>
            <a:lvl9pPr marL="3886200" indent="-228600" eaLnBrk="0" fontAlgn="base" hangingPunct="0">
              <a:spcBef>
                <a:spcPct val="20000"/>
              </a:spcBef>
              <a:spcAft>
                <a:spcPct val="0"/>
              </a:spcAft>
              <a:defRPr kumimoji="1">
                <a:solidFill>
                  <a:schemeClr val="tx1"/>
                </a:solidFill>
                <a:latin typeface="Times New Roman" pitchFamily="18" charset="0"/>
                <a:ea typeface="华文仿宋" pitchFamily="2" charset="-122"/>
              </a:defRPr>
            </a:lvl9pPr>
          </a:lstStyle>
          <a:p>
            <a:pPr eaLnBrk="1" hangingPunct="1">
              <a:spcBef>
                <a:spcPct val="0"/>
              </a:spcBef>
            </a:pPr>
            <a:r>
              <a:rPr kumimoji="0" lang="zh-CN" altLang="en-US" sz="2400" dirty="0">
                <a:solidFill>
                  <a:srgbClr val="0000FF"/>
                </a:solidFill>
                <a:ea typeface="楷体" pitchFamily="49" charset="-122"/>
                <a:cs typeface="Times New Roman" panose="02020603050405020304" pitchFamily="18" charset="0"/>
              </a:rPr>
              <a:t>中子的慢化（</a:t>
            </a:r>
            <a:r>
              <a:rPr kumimoji="0" lang="en-US" altLang="zh-CN" sz="2400" dirty="0">
                <a:solidFill>
                  <a:srgbClr val="FF0000"/>
                </a:solidFill>
                <a:ea typeface="楷体" pitchFamily="49" charset="-122"/>
                <a:cs typeface="Times New Roman" panose="02020603050405020304" pitchFamily="18" charset="0"/>
              </a:rPr>
              <a:t>moderation</a:t>
            </a:r>
            <a:r>
              <a:rPr kumimoji="0" lang="zh-CN" altLang="en-US" sz="2400" dirty="0">
                <a:solidFill>
                  <a:srgbClr val="0000FF"/>
                </a:solidFill>
                <a:ea typeface="楷体" pitchFamily="49" charset="-122"/>
                <a:cs typeface="Times New Roman" panose="02020603050405020304" pitchFamily="18" charset="0"/>
              </a:rPr>
              <a:t>，即</a:t>
            </a:r>
            <a:r>
              <a:rPr kumimoji="0" lang="zh-CN" altLang="en-US" sz="2400" dirty="0">
                <a:solidFill>
                  <a:srgbClr val="FF0000"/>
                </a:solidFill>
                <a:ea typeface="楷体" pitchFamily="49" charset="-122"/>
                <a:cs typeface="Times New Roman" panose="02020603050405020304" pitchFamily="18" charset="0"/>
              </a:rPr>
              <a:t>减速，</a:t>
            </a:r>
            <a:r>
              <a:rPr kumimoji="0" lang="en-US" altLang="zh-CN" sz="2400" dirty="0">
                <a:solidFill>
                  <a:srgbClr val="FF0000"/>
                </a:solidFill>
                <a:ea typeface="楷体" pitchFamily="49" charset="-122"/>
                <a:cs typeface="Times New Roman" panose="02020603050405020304" pitchFamily="18" charset="0"/>
              </a:rPr>
              <a:t>deceleration</a:t>
            </a:r>
            <a:r>
              <a:rPr kumimoji="0" lang="zh-CN" altLang="en-US" sz="2400" dirty="0">
                <a:solidFill>
                  <a:srgbClr val="0000FF"/>
                </a:solidFill>
                <a:ea typeface="楷体" pitchFamily="49" charset="-122"/>
                <a:cs typeface="Times New Roman" panose="02020603050405020304" pitchFamily="18" charset="0"/>
              </a:rPr>
              <a:t>）对于中子的测量与应用具有重要的意义。</a:t>
            </a:r>
          </a:p>
        </p:txBody>
      </p:sp>
      <p:sp>
        <p:nvSpPr>
          <p:cNvPr id="29" name="Text Box 4">
            <a:extLst>
              <a:ext uri="{FF2B5EF4-FFF2-40B4-BE49-F238E27FC236}">
                <a16:creationId xmlns:a16="http://schemas.microsoft.com/office/drawing/2014/main" id="{AC58D43F-8CFB-41FC-BB7C-CA09311943F7}"/>
              </a:ext>
            </a:extLst>
          </p:cNvPr>
          <p:cNvSpPr txBox="1">
            <a:spLocks noChangeArrowheads="1"/>
          </p:cNvSpPr>
          <p:nvPr/>
        </p:nvSpPr>
        <p:spPr bwMode="auto">
          <a:xfrm>
            <a:off x="82635" y="859475"/>
            <a:ext cx="6397414" cy="1572803"/>
          </a:xfrm>
          <a:prstGeom prst="rect">
            <a:avLst/>
          </a:prstGeom>
          <a:noFill/>
          <a:ln w="9525">
            <a:solidFill>
              <a:srgbClr val="00CC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50000"/>
              </a:lnSpc>
              <a:spcBef>
                <a:spcPct val="0"/>
              </a:spcBef>
              <a:spcAft>
                <a:spcPts val="600"/>
              </a:spcAft>
              <a:defRPr/>
            </a:pPr>
            <a:r>
              <a:rPr kumimoji="0" lang="zh-CN" altLang="en-US" sz="2000" b="1" dirty="0">
                <a:solidFill>
                  <a:srgbClr val="FF0000"/>
                </a:solidFill>
                <a:effectLst>
                  <a:outerShdw blurRad="38100" dist="38100" dir="2700000" algn="tl">
                    <a:srgbClr val="C0C0C0"/>
                  </a:outerShdw>
                </a:effectLst>
                <a:latin typeface="黑体" pitchFamily="49" charset="-122"/>
                <a:ea typeface="黑体" pitchFamily="49" charset="-122"/>
              </a:rPr>
              <a:t>非弹性散射</a:t>
            </a:r>
          </a:p>
          <a:p>
            <a:pPr>
              <a:lnSpc>
                <a:spcPct val="150000"/>
              </a:lnSpc>
              <a:spcBef>
                <a:spcPct val="0"/>
              </a:spcBef>
              <a:spcAft>
                <a:spcPts val="600"/>
              </a:spcAft>
              <a:buFont typeface="Wingdings" pitchFamily="2" charset="2"/>
              <a:buChar char="Ø"/>
              <a:defRPr/>
            </a:pPr>
            <a:r>
              <a:rPr kumimoji="0" lang="zh-CN" altLang="en-US" sz="2000"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能量较高时，非弹性散射可迅速降低中子能量</a:t>
            </a:r>
          </a:p>
          <a:p>
            <a:pPr>
              <a:lnSpc>
                <a:spcPct val="150000"/>
              </a:lnSpc>
              <a:spcBef>
                <a:spcPct val="0"/>
              </a:spcBef>
              <a:spcAft>
                <a:spcPts val="600"/>
              </a:spcAft>
              <a:buClr>
                <a:srgbClr val="FF0000"/>
              </a:buClr>
              <a:buFont typeface="Webdings" pitchFamily="18" charset="2"/>
              <a:buChar char="s"/>
              <a:defRPr/>
            </a:pPr>
            <a:r>
              <a:rPr kumimoji="0" lang="zh-CN" altLang="en-US" sz="2000"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阈值反应，小于阈值就无法发生</a:t>
            </a:r>
            <a:endParaRPr kumimoji="0" lang="en-US" altLang="zh-CN" sz="2000"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30" name="Text Box 5">
            <a:extLst>
              <a:ext uri="{FF2B5EF4-FFF2-40B4-BE49-F238E27FC236}">
                <a16:creationId xmlns:a16="http://schemas.microsoft.com/office/drawing/2014/main" id="{8EF40FE3-F246-4D18-A238-03FA354448C1}"/>
              </a:ext>
            </a:extLst>
          </p:cNvPr>
          <p:cNvSpPr txBox="1">
            <a:spLocks noChangeArrowheads="1"/>
          </p:cNvSpPr>
          <p:nvPr/>
        </p:nvSpPr>
        <p:spPr bwMode="auto">
          <a:xfrm>
            <a:off x="107889" y="2902118"/>
            <a:ext cx="4947414" cy="1572803"/>
          </a:xfrm>
          <a:prstGeom prst="rect">
            <a:avLst/>
          </a:prstGeom>
          <a:noFill/>
          <a:ln w="9525">
            <a:solidFill>
              <a:srgbClr val="00CC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50000"/>
              </a:lnSpc>
              <a:spcBef>
                <a:spcPct val="0"/>
              </a:spcBef>
              <a:spcAft>
                <a:spcPts val="600"/>
              </a:spcAft>
              <a:defRPr/>
            </a:pPr>
            <a:r>
              <a:rPr kumimoji="0" lang="zh-CN" altLang="en-US" sz="2000" b="1" dirty="0">
                <a:solidFill>
                  <a:srgbClr val="FF0000"/>
                </a:solidFill>
                <a:effectLst>
                  <a:outerShdw blurRad="38100" dist="38100" dir="2700000" algn="tl">
                    <a:srgbClr val="C0C0C0"/>
                  </a:outerShdw>
                </a:effectLst>
                <a:latin typeface="黑体" pitchFamily="49" charset="-122"/>
                <a:ea typeface="黑体" pitchFamily="49" charset="-122"/>
              </a:rPr>
              <a:t>弹性散射</a:t>
            </a:r>
          </a:p>
          <a:p>
            <a:pPr lvl="1">
              <a:lnSpc>
                <a:spcPct val="150000"/>
              </a:lnSpc>
              <a:spcBef>
                <a:spcPct val="0"/>
              </a:spcBef>
              <a:spcAft>
                <a:spcPts val="600"/>
              </a:spcAft>
              <a:buFont typeface="Wingdings" pitchFamily="2" charset="2"/>
              <a:buChar char="Ø"/>
              <a:defRPr/>
            </a:pPr>
            <a:r>
              <a:rPr kumimoji="0" lang="zh-CN" altLang="en-US" sz="2000"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通过弹性碰撞损失能量</a:t>
            </a:r>
          </a:p>
          <a:p>
            <a:pPr lvl="1">
              <a:lnSpc>
                <a:spcPct val="150000"/>
              </a:lnSpc>
              <a:spcBef>
                <a:spcPct val="0"/>
              </a:spcBef>
              <a:spcAft>
                <a:spcPts val="600"/>
              </a:spcAft>
              <a:buFont typeface="Wingdings" pitchFamily="2" charset="2"/>
              <a:buChar char="Ø"/>
              <a:defRPr/>
            </a:pPr>
            <a:r>
              <a:rPr kumimoji="0" lang="zh-CN" altLang="en-US" sz="2000"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从快中子到热中子能区都可以起作用</a:t>
            </a:r>
          </a:p>
        </p:txBody>
      </p:sp>
      <p:grpSp>
        <p:nvGrpSpPr>
          <p:cNvPr id="31" name="Group 22">
            <a:extLst>
              <a:ext uri="{FF2B5EF4-FFF2-40B4-BE49-F238E27FC236}">
                <a16:creationId xmlns:a16="http://schemas.microsoft.com/office/drawing/2014/main" id="{DF516929-BBD9-4F0A-B585-AAF4DB0EF7E1}"/>
              </a:ext>
            </a:extLst>
          </p:cNvPr>
          <p:cNvGrpSpPr>
            <a:grpSpLocks/>
          </p:cNvGrpSpPr>
          <p:nvPr/>
        </p:nvGrpSpPr>
        <p:grpSpPr bwMode="auto">
          <a:xfrm>
            <a:off x="107889" y="4627962"/>
            <a:ext cx="6515100" cy="2039937"/>
            <a:chOff x="158" y="2795"/>
            <a:chExt cx="4104" cy="1285"/>
          </a:xfrm>
        </p:grpSpPr>
        <p:grpSp>
          <p:nvGrpSpPr>
            <p:cNvPr id="32" name="Group 18">
              <a:extLst>
                <a:ext uri="{FF2B5EF4-FFF2-40B4-BE49-F238E27FC236}">
                  <a16:creationId xmlns:a16="http://schemas.microsoft.com/office/drawing/2014/main" id="{FC25970B-B8E6-4C13-810A-1DB6A7BA5B6E}"/>
                </a:ext>
              </a:extLst>
            </p:cNvPr>
            <p:cNvGrpSpPr>
              <a:grpSpLocks/>
            </p:cNvGrpSpPr>
            <p:nvPr/>
          </p:nvGrpSpPr>
          <p:grpSpPr bwMode="auto">
            <a:xfrm>
              <a:off x="158" y="2976"/>
              <a:ext cx="2304" cy="1104"/>
              <a:chOff x="204" y="2928"/>
              <a:chExt cx="2304" cy="1104"/>
            </a:xfrm>
          </p:grpSpPr>
          <p:grpSp>
            <p:nvGrpSpPr>
              <p:cNvPr id="36" name="Group 6">
                <a:extLst>
                  <a:ext uri="{FF2B5EF4-FFF2-40B4-BE49-F238E27FC236}">
                    <a16:creationId xmlns:a16="http://schemas.microsoft.com/office/drawing/2014/main" id="{A593FE0E-8819-47DF-89DE-C1115DFACE60}"/>
                  </a:ext>
                </a:extLst>
              </p:cNvPr>
              <p:cNvGrpSpPr>
                <a:grpSpLocks/>
              </p:cNvGrpSpPr>
              <p:nvPr/>
            </p:nvGrpSpPr>
            <p:grpSpPr bwMode="auto">
              <a:xfrm>
                <a:off x="204" y="2928"/>
                <a:ext cx="2304" cy="1104"/>
                <a:chOff x="672" y="2928"/>
                <a:chExt cx="2304" cy="1104"/>
              </a:xfrm>
            </p:grpSpPr>
            <p:sp>
              <p:nvSpPr>
                <p:cNvPr id="38" name="Oval 7">
                  <a:extLst>
                    <a:ext uri="{FF2B5EF4-FFF2-40B4-BE49-F238E27FC236}">
                      <a16:creationId xmlns:a16="http://schemas.microsoft.com/office/drawing/2014/main" id="{21E450FD-535E-40DD-AAA7-C56ECF8A8F58}"/>
                    </a:ext>
                  </a:extLst>
                </p:cNvPr>
                <p:cNvSpPr>
                  <a:spLocks noChangeArrowheads="1"/>
                </p:cNvSpPr>
                <p:nvPr/>
              </p:nvSpPr>
              <p:spPr bwMode="auto">
                <a:xfrm>
                  <a:off x="1008" y="3504"/>
                  <a:ext cx="96" cy="96"/>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 name="Oval 8">
                  <a:extLst>
                    <a:ext uri="{FF2B5EF4-FFF2-40B4-BE49-F238E27FC236}">
                      <a16:creationId xmlns:a16="http://schemas.microsoft.com/office/drawing/2014/main" id="{56166EF7-591C-45E7-B000-F4FD68DF6DED}"/>
                    </a:ext>
                  </a:extLst>
                </p:cNvPr>
                <p:cNvSpPr>
                  <a:spLocks noChangeArrowheads="1"/>
                </p:cNvSpPr>
                <p:nvPr/>
              </p:nvSpPr>
              <p:spPr bwMode="auto">
                <a:xfrm>
                  <a:off x="1536" y="3360"/>
                  <a:ext cx="384" cy="384"/>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 name="Oval 9">
                  <a:extLst>
                    <a:ext uri="{FF2B5EF4-FFF2-40B4-BE49-F238E27FC236}">
                      <a16:creationId xmlns:a16="http://schemas.microsoft.com/office/drawing/2014/main" id="{B9B5B477-C703-4605-B0C5-1054FA40C8DB}"/>
                    </a:ext>
                  </a:extLst>
                </p:cNvPr>
                <p:cNvSpPr>
                  <a:spLocks noChangeArrowheads="1"/>
                </p:cNvSpPr>
                <p:nvPr/>
              </p:nvSpPr>
              <p:spPr bwMode="auto">
                <a:xfrm>
                  <a:off x="2208" y="2928"/>
                  <a:ext cx="96" cy="96"/>
                </a:xfrm>
                <a:prstGeom prst="ellipse">
                  <a:avLst/>
                </a:prstGeom>
                <a:solidFill>
                  <a:schemeClr val="accent1"/>
                </a:solidFill>
                <a:ln w="9525">
                  <a:solidFill>
                    <a:schemeClr val="tx1"/>
                  </a:solidFill>
                  <a:prstDash val="sysDot"/>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 name="Oval 10">
                  <a:extLst>
                    <a:ext uri="{FF2B5EF4-FFF2-40B4-BE49-F238E27FC236}">
                      <a16:creationId xmlns:a16="http://schemas.microsoft.com/office/drawing/2014/main" id="{1F63462F-11FA-436A-B936-B22FE57D534E}"/>
                    </a:ext>
                  </a:extLst>
                </p:cNvPr>
                <p:cNvSpPr>
                  <a:spLocks noChangeArrowheads="1"/>
                </p:cNvSpPr>
                <p:nvPr/>
              </p:nvSpPr>
              <p:spPr bwMode="auto">
                <a:xfrm>
                  <a:off x="2112" y="3648"/>
                  <a:ext cx="384" cy="384"/>
                </a:xfrm>
                <a:prstGeom prst="ellipse">
                  <a:avLst/>
                </a:prstGeom>
                <a:solidFill>
                  <a:schemeClr val="accent2"/>
                </a:solidFill>
                <a:ln w="9525">
                  <a:solidFill>
                    <a:schemeClr val="tx1"/>
                  </a:solidFill>
                  <a:prstDash val="dash"/>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2" name="Line 11">
                  <a:extLst>
                    <a:ext uri="{FF2B5EF4-FFF2-40B4-BE49-F238E27FC236}">
                      <a16:creationId xmlns:a16="http://schemas.microsoft.com/office/drawing/2014/main" id="{F6784A59-DD45-41A4-B872-BAF96F936239}"/>
                    </a:ext>
                  </a:extLst>
                </p:cNvPr>
                <p:cNvSpPr>
                  <a:spLocks noChangeShapeType="1"/>
                </p:cNvSpPr>
                <p:nvPr/>
              </p:nvSpPr>
              <p:spPr bwMode="auto">
                <a:xfrm>
                  <a:off x="672" y="3552"/>
                  <a:ext cx="2304" cy="0"/>
                </a:xfrm>
                <a:prstGeom prst="line">
                  <a:avLst/>
                </a:prstGeom>
                <a:noFill/>
                <a:ln w="9525">
                  <a:solidFill>
                    <a:schemeClr val="tx1"/>
                  </a:solidFill>
                  <a:prstDash val="dash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3" name="Line 12">
                  <a:extLst>
                    <a:ext uri="{FF2B5EF4-FFF2-40B4-BE49-F238E27FC236}">
                      <a16:creationId xmlns:a16="http://schemas.microsoft.com/office/drawing/2014/main" id="{A2256B66-735B-4B0D-A7A1-89FF5C760E7E}"/>
                    </a:ext>
                  </a:extLst>
                </p:cNvPr>
                <p:cNvSpPr>
                  <a:spLocks noChangeShapeType="1"/>
                </p:cNvSpPr>
                <p:nvPr/>
              </p:nvSpPr>
              <p:spPr bwMode="auto">
                <a:xfrm flipV="1">
                  <a:off x="1728" y="2976"/>
                  <a:ext cx="528" cy="57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 name="Line 13">
                  <a:extLst>
                    <a:ext uri="{FF2B5EF4-FFF2-40B4-BE49-F238E27FC236}">
                      <a16:creationId xmlns:a16="http://schemas.microsoft.com/office/drawing/2014/main" id="{699FE6C1-6434-4598-A5EB-A35BB7BAF43D}"/>
                    </a:ext>
                  </a:extLst>
                </p:cNvPr>
                <p:cNvSpPr>
                  <a:spLocks noChangeShapeType="1"/>
                </p:cNvSpPr>
                <p:nvPr/>
              </p:nvSpPr>
              <p:spPr bwMode="auto">
                <a:xfrm>
                  <a:off x="1728" y="3552"/>
                  <a:ext cx="624" cy="288"/>
                </a:xfrm>
                <a:prstGeom prst="line">
                  <a:avLst/>
                </a:prstGeom>
                <a:noFill/>
                <a:ln w="38100">
                  <a:solidFill>
                    <a:srgbClr val="FF0000"/>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5" name="Line 14">
                  <a:extLst>
                    <a:ext uri="{FF2B5EF4-FFF2-40B4-BE49-F238E27FC236}">
                      <a16:creationId xmlns:a16="http://schemas.microsoft.com/office/drawing/2014/main" id="{AFD1AFEA-0E09-41B6-98F9-8266D7294B4B}"/>
                    </a:ext>
                  </a:extLst>
                </p:cNvPr>
                <p:cNvSpPr>
                  <a:spLocks noChangeShapeType="1"/>
                </p:cNvSpPr>
                <p:nvPr/>
              </p:nvSpPr>
              <p:spPr bwMode="auto">
                <a:xfrm flipV="1">
                  <a:off x="1728" y="2976"/>
                  <a:ext cx="528" cy="576"/>
                </a:xfrm>
                <a:prstGeom prst="line">
                  <a:avLst/>
                </a:prstGeom>
                <a:noFill/>
                <a:ln w="28575">
                  <a:solidFill>
                    <a:srgbClr val="0000FF"/>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aphicFrame>
            <p:nvGraphicFramePr>
              <p:cNvPr id="37" name="Object 17">
                <a:extLst>
                  <a:ext uri="{FF2B5EF4-FFF2-40B4-BE49-F238E27FC236}">
                    <a16:creationId xmlns:a16="http://schemas.microsoft.com/office/drawing/2014/main" id="{E57EBAB2-6C4A-4210-824E-6AD85B735325}"/>
                  </a:ext>
                </a:extLst>
              </p:cNvPr>
              <p:cNvGraphicFramePr>
                <a:graphicFrameLocks noChangeAspect="1"/>
              </p:cNvGraphicFramePr>
              <p:nvPr/>
            </p:nvGraphicFramePr>
            <p:xfrm>
              <a:off x="1502" y="3202"/>
              <a:ext cx="789" cy="407"/>
            </p:xfrm>
            <a:graphic>
              <a:graphicData uri="http://schemas.openxmlformats.org/presentationml/2006/ole">
                <mc:AlternateContent xmlns:mc="http://schemas.openxmlformats.org/markup-compatibility/2006">
                  <mc:Choice xmlns:v="urn:schemas-microsoft-com:vml" Requires="v">
                    <p:oleObj spid="_x0000_s461078" name="Equation" r:id="rId3" imgW="444240" imgH="228600" progId="Equation.DSMT4">
                      <p:embed/>
                    </p:oleObj>
                  </mc:Choice>
                  <mc:Fallback>
                    <p:oleObj name="Equation" r:id="rId3" imgW="444240" imgH="228600" progId="Equation.DSMT4">
                      <p:embed/>
                      <p:pic>
                        <p:nvPicPr>
                          <p:cNvPr id="17" name="Object 17"/>
                          <p:cNvPicPr>
                            <a:picLocks noChangeAspect="1" noChangeArrowheads="1"/>
                          </p:cNvPicPr>
                          <p:nvPr/>
                        </p:nvPicPr>
                        <p:blipFill>
                          <a:blip r:embed="rId4"/>
                          <a:srcRect/>
                          <a:stretch>
                            <a:fillRect/>
                          </a:stretch>
                        </p:blipFill>
                        <p:spPr bwMode="auto">
                          <a:xfrm>
                            <a:off x="1502" y="3202"/>
                            <a:ext cx="789" cy="40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33" name="Object 19">
              <a:extLst>
                <a:ext uri="{FF2B5EF4-FFF2-40B4-BE49-F238E27FC236}">
                  <a16:creationId xmlns:a16="http://schemas.microsoft.com/office/drawing/2014/main" id="{BE2DABCB-9759-4B20-9459-179E5662947B}"/>
                </a:ext>
              </a:extLst>
            </p:cNvPr>
            <p:cNvGraphicFramePr>
              <a:graphicFrameLocks noChangeAspect="1"/>
            </p:cNvGraphicFramePr>
            <p:nvPr>
              <p:extLst>
                <p:ext uri="{D42A27DB-BD31-4B8C-83A1-F6EECF244321}">
                  <p14:modId xmlns:p14="http://schemas.microsoft.com/office/powerpoint/2010/main" val="2673933395"/>
                </p:ext>
              </p:extLst>
            </p:nvPr>
          </p:nvGraphicFramePr>
          <p:xfrm>
            <a:off x="2336" y="2812"/>
            <a:ext cx="1926" cy="608"/>
          </p:xfrm>
          <a:graphic>
            <a:graphicData uri="http://schemas.openxmlformats.org/presentationml/2006/ole">
              <mc:AlternateContent xmlns:mc="http://schemas.openxmlformats.org/markup-compatibility/2006">
                <mc:Choice xmlns:v="urn:schemas-microsoft-com:vml" Requires="v">
                  <p:oleObj spid="_x0000_s461079" name="Equation" r:id="rId5" imgW="1447800" imgH="457200" progId="Equation.DSMT4">
                    <p:embed/>
                  </p:oleObj>
                </mc:Choice>
                <mc:Fallback>
                  <p:oleObj name="Equation" r:id="rId5" imgW="1447800" imgH="457200" progId="Equation.DSMT4">
                    <p:embed/>
                    <p:pic>
                      <p:nvPicPr>
                        <p:cNvPr id="13" name="Object 1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36" y="2812"/>
                          <a:ext cx="1926" cy="608"/>
                        </a:xfrm>
                        <a:prstGeom prst="rect">
                          <a:avLst/>
                        </a:prstGeom>
                        <a:solidFill>
                          <a:srgbClr val="FFFF00"/>
                        </a:solidFill>
                        <a:ln w="9525">
                          <a:solidFill>
                            <a:srgbClr val="FF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4" name="Object 20">
              <a:extLst>
                <a:ext uri="{FF2B5EF4-FFF2-40B4-BE49-F238E27FC236}">
                  <a16:creationId xmlns:a16="http://schemas.microsoft.com/office/drawing/2014/main" id="{9D78A54E-A087-497D-B03F-3E21F13A1FBC}"/>
                </a:ext>
              </a:extLst>
            </p:cNvPr>
            <p:cNvGraphicFramePr>
              <a:graphicFrameLocks noChangeAspect="1"/>
            </p:cNvGraphicFramePr>
            <p:nvPr>
              <p:extLst>
                <p:ext uri="{D42A27DB-BD31-4B8C-83A1-F6EECF244321}">
                  <p14:modId xmlns:p14="http://schemas.microsoft.com/office/powerpoint/2010/main" val="1602378573"/>
                </p:ext>
              </p:extLst>
            </p:nvPr>
          </p:nvGraphicFramePr>
          <p:xfrm>
            <a:off x="178" y="3488"/>
            <a:ext cx="254" cy="304"/>
          </p:xfrm>
          <a:graphic>
            <a:graphicData uri="http://schemas.openxmlformats.org/presentationml/2006/ole">
              <mc:AlternateContent xmlns:mc="http://schemas.openxmlformats.org/markup-compatibility/2006">
                <mc:Choice xmlns:v="urn:schemas-microsoft-com:vml" Requires="v">
                  <p:oleObj spid="_x0000_s461080" name="Equation" r:id="rId7" imgW="190500" imgH="228600" progId="Equation.DSMT4">
                    <p:embed/>
                  </p:oleObj>
                </mc:Choice>
                <mc:Fallback>
                  <p:oleObj name="Equation" r:id="rId7" imgW="190500" imgH="228600" progId="Equation.DSMT4">
                    <p:embed/>
                    <p:pic>
                      <p:nvPicPr>
                        <p:cNvPr id="14" name="Object 2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78" y="3488"/>
                          <a:ext cx="254" cy="304"/>
                        </a:xfrm>
                        <a:prstGeom prst="rect">
                          <a:avLst/>
                        </a:prstGeom>
                        <a:solidFill>
                          <a:srgbClr val="FFFF00"/>
                        </a:solidFill>
                        <a:ln w="9525">
                          <a:solidFill>
                            <a:srgbClr val="FF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5" name="Object 21">
              <a:extLst>
                <a:ext uri="{FF2B5EF4-FFF2-40B4-BE49-F238E27FC236}">
                  <a16:creationId xmlns:a16="http://schemas.microsoft.com/office/drawing/2014/main" id="{6D9C7D37-125F-41BF-B5CB-44774F326C49}"/>
                </a:ext>
              </a:extLst>
            </p:cNvPr>
            <p:cNvGraphicFramePr>
              <a:graphicFrameLocks noChangeAspect="1"/>
            </p:cNvGraphicFramePr>
            <p:nvPr/>
          </p:nvGraphicFramePr>
          <p:xfrm>
            <a:off x="1383" y="2795"/>
            <a:ext cx="254" cy="321"/>
          </p:xfrm>
          <a:graphic>
            <a:graphicData uri="http://schemas.openxmlformats.org/presentationml/2006/ole">
              <mc:AlternateContent xmlns:mc="http://schemas.openxmlformats.org/markup-compatibility/2006">
                <mc:Choice xmlns:v="urn:schemas-microsoft-com:vml" Requires="v">
                  <p:oleObj spid="_x0000_s461081" name="Equation" r:id="rId9" imgW="190417" imgH="241195" progId="Equation.DSMT4">
                    <p:embed/>
                  </p:oleObj>
                </mc:Choice>
                <mc:Fallback>
                  <p:oleObj name="Equation" r:id="rId9" imgW="190417" imgH="241195" progId="Equation.DSMT4">
                    <p:embed/>
                    <p:pic>
                      <p:nvPicPr>
                        <p:cNvPr id="15" name="Object 2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383" y="2795"/>
                          <a:ext cx="254" cy="321"/>
                        </a:xfrm>
                        <a:prstGeom prst="rect">
                          <a:avLst/>
                        </a:prstGeom>
                        <a:solidFill>
                          <a:srgbClr val="FFFF00"/>
                        </a:solidFill>
                        <a:ln w="9525">
                          <a:solidFill>
                            <a:srgbClr val="FF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pic>
        <p:nvPicPr>
          <p:cNvPr id="27" name="图片 26">
            <a:extLst>
              <a:ext uri="{FF2B5EF4-FFF2-40B4-BE49-F238E27FC236}">
                <a16:creationId xmlns:a16="http://schemas.microsoft.com/office/drawing/2014/main" id="{AF3D52C3-6716-4D63-88EA-8AADE5B6FF8B}"/>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689324" y="859475"/>
            <a:ext cx="2846182" cy="1896040"/>
          </a:xfrm>
          <a:prstGeom prst="rect">
            <a:avLst/>
          </a:prstGeom>
        </p:spPr>
      </p:pic>
      <p:pic>
        <p:nvPicPr>
          <p:cNvPr id="6" name="图片 5">
            <a:extLst>
              <a:ext uri="{FF2B5EF4-FFF2-40B4-BE49-F238E27FC236}">
                <a16:creationId xmlns:a16="http://schemas.microsoft.com/office/drawing/2014/main" id="{D84F9443-DEFE-4FA5-9064-EE41F9E1BD9E}"/>
              </a:ext>
            </a:extLst>
          </p:cNvPr>
          <p:cNvPicPr>
            <a:picLocks noChangeAspect="1"/>
          </p:cNvPicPr>
          <p:nvPr/>
        </p:nvPicPr>
        <p:blipFill>
          <a:blip r:embed="rId12"/>
          <a:stretch>
            <a:fillRect/>
          </a:stretch>
        </p:blipFill>
        <p:spPr>
          <a:xfrm>
            <a:off x="8033789" y="2418467"/>
            <a:ext cx="4206983" cy="4296812"/>
          </a:xfrm>
          <a:prstGeom prst="rect">
            <a:avLst/>
          </a:prstGeom>
        </p:spPr>
      </p:pic>
      <p:pic>
        <p:nvPicPr>
          <p:cNvPr id="46" name="图片 45">
            <a:extLst>
              <a:ext uri="{FF2B5EF4-FFF2-40B4-BE49-F238E27FC236}">
                <a16:creationId xmlns:a16="http://schemas.microsoft.com/office/drawing/2014/main" id="{9B1567F7-F97E-4C93-BE7F-66FB861AD9D9}"/>
              </a:ext>
            </a:extLst>
          </p:cNvPr>
          <p:cNvPicPr>
            <a:picLocks noChangeAspect="1"/>
          </p:cNvPicPr>
          <p:nvPr/>
        </p:nvPicPr>
        <p:blipFill rotWithShape="1">
          <a:blip r:embed="rId12"/>
          <a:srcRect l="51346" t="55974" r="1525" b="13981"/>
          <a:stretch/>
        </p:blipFill>
        <p:spPr>
          <a:xfrm>
            <a:off x="6966989" y="3442336"/>
            <a:ext cx="5225011" cy="3401981"/>
          </a:xfrm>
          <a:prstGeom prst="rect">
            <a:avLst/>
          </a:prstGeom>
        </p:spPr>
      </p:pic>
    </p:spTree>
    <p:extLst>
      <p:ext uri="{BB962C8B-B14F-4D97-AF65-F5344CB8AC3E}">
        <p14:creationId xmlns:p14="http://schemas.microsoft.com/office/powerpoint/2010/main" val="4205921212"/>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wipe(down)">
                                      <p:cBhvr>
                                        <p:cTn id="7" dur="500"/>
                                        <p:tgtEl>
                                          <p:spTgt spid="4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wipe(left)">
                                      <p:cBhvr>
                                        <p:cTn id="12" dur="500"/>
                                        <p:tgtEl>
                                          <p:spTgt spid="29"/>
                                        </p:tgtEl>
                                      </p:cBhvr>
                                    </p:animEffect>
                                  </p:childTnLst>
                                </p:cTn>
                              </p:par>
                            </p:childTnLst>
                          </p:cTn>
                        </p:par>
                        <p:par>
                          <p:cTn id="13" fill="hold">
                            <p:stCondLst>
                              <p:cond delay="500"/>
                            </p:stCondLst>
                            <p:childTnLst>
                              <p:par>
                                <p:cTn id="14" presetID="22" presetClass="entr" presetSubtype="1" fill="hold" nodeType="after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wipe(up)">
                                      <p:cBhvr>
                                        <p:cTn id="16" dur="500"/>
                                        <p:tgtEl>
                                          <p:spTgt spid="27"/>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30"/>
                                        </p:tgtEl>
                                        <p:attrNameLst>
                                          <p:attrName>style.visibility</p:attrName>
                                        </p:attrNameLst>
                                      </p:cBhvr>
                                      <p:to>
                                        <p:strVal val="visible"/>
                                      </p:to>
                                    </p:set>
                                    <p:animEffect transition="in" filter="wipe(left)">
                                      <p:cBhvr>
                                        <p:cTn id="21" dur="500"/>
                                        <p:tgtEl>
                                          <p:spTgt spid="30"/>
                                        </p:tgtEl>
                                      </p:cBhvr>
                                    </p:animEffect>
                                  </p:childTnLst>
                                </p:cTn>
                              </p:par>
                            </p:childTnLst>
                          </p:cTn>
                        </p:par>
                        <p:par>
                          <p:cTn id="22" fill="hold">
                            <p:stCondLst>
                              <p:cond delay="500"/>
                            </p:stCondLst>
                            <p:childTnLst>
                              <p:par>
                                <p:cTn id="23" presetID="22" presetClass="entr" presetSubtype="8" fill="hold" nodeType="afterEffect">
                                  <p:stCondLst>
                                    <p:cond delay="0"/>
                                  </p:stCondLst>
                                  <p:childTnLst>
                                    <p:set>
                                      <p:cBhvr>
                                        <p:cTn id="24" dur="1" fill="hold">
                                          <p:stCondLst>
                                            <p:cond delay="0"/>
                                          </p:stCondLst>
                                        </p:cTn>
                                        <p:tgtEl>
                                          <p:spTgt spid="31"/>
                                        </p:tgtEl>
                                        <p:attrNameLst>
                                          <p:attrName>style.visibility</p:attrName>
                                        </p:attrNameLst>
                                      </p:cBhvr>
                                      <p:to>
                                        <p:strVal val="visible"/>
                                      </p:to>
                                    </p:set>
                                    <p:animEffect transition="in" filter="wipe(left)">
                                      <p:cBhvr>
                                        <p:cTn id="25"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6D3457FC-C129-4ADC-BFF7-D471A09643CB}"/>
              </a:ext>
            </a:extLst>
          </p:cNvPr>
          <p:cNvSpPr>
            <a:spLocks noGrp="1"/>
          </p:cNvSpPr>
          <p:nvPr>
            <p:ph idx="13"/>
          </p:nvPr>
        </p:nvSpPr>
        <p:spPr>
          <a:xfrm>
            <a:off x="1" y="1"/>
            <a:ext cx="2540482" cy="284671"/>
          </a:xfrm>
          <a:solidFill>
            <a:schemeClr val="bg1">
              <a:lumMod val="95000"/>
            </a:schemeClr>
          </a:solidFill>
        </p:spPr>
        <p:txBody>
          <a:bodyPr>
            <a:normAutofit fontScale="92500" lnSpcReduction="10000"/>
          </a:bodyPr>
          <a:lstStyle/>
          <a:p>
            <a:r>
              <a:rPr lang="zh-CN" altLang="en-US" dirty="0"/>
              <a:t>第十三章 中子及中子的探测</a:t>
            </a:r>
          </a:p>
        </p:txBody>
      </p:sp>
      <p:sp>
        <p:nvSpPr>
          <p:cNvPr id="4" name="内容占位符 3">
            <a:extLst>
              <a:ext uri="{FF2B5EF4-FFF2-40B4-BE49-F238E27FC236}">
                <a16:creationId xmlns:a16="http://schemas.microsoft.com/office/drawing/2014/main" id="{DC5E45C6-3C27-4CD6-87A4-686E0452789C}"/>
              </a:ext>
            </a:extLst>
          </p:cNvPr>
          <p:cNvSpPr>
            <a:spLocks noGrp="1"/>
          </p:cNvSpPr>
          <p:nvPr>
            <p:ph idx="15"/>
          </p:nvPr>
        </p:nvSpPr>
        <p:spPr>
          <a:xfrm>
            <a:off x="5170097" y="1"/>
            <a:ext cx="3061290" cy="284671"/>
          </a:xfrm>
          <a:solidFill>
            <a:schemeClr val="accent4">
              <a:lumMod val="20000"/>
              <a:lumOff val="80000"/>
            </a:schemeClr>
          </a:solidFill>
        </p:spPr>
        <p:txBody>
          <a:bodyPr>
            <a:normAutofit fontScale="92500" lnSpcReduction="10000"/>
          </a:bodyPr>
          <a:lstStyle/>
          <a:p>
            <a:r>
              <a:rPr lang="zh-CN" altLang="en-US" dirty="0"/>
              <a:t>中子的反应类型</a:t>
            </a:r>
          </a:p>
        </p:txBody>
      </p:sp>
      <p:sp>
        <p:nvSpPr>
          <p:cNvPr id="5" name="内容占位符 4">
            <a:extLst>
              <a:ext uri="{FF2B5EF4-FFF2-40B4-BE49-F238E27FC236}">
                <a16:creationId xmlns:a16="http://schemas.microsoft.com/office/drawing/2014/main" id="{76A525C7-698F-42F7-9977-03E53AEE0BC1}"/>
              </a:ext>
            </a:extLst>
          </p:cNvPr>
          <p:cNvSpPr>
            <a:spLocks noGrp="1"/>
          </p:cNvSpPr>
          <p:nvPr>
            <p:ph idx="16"/>
          </p:nvPr>
        </p:nvSpPr>
        <p:spPr>
          <a:xfrm>
            <a:off x="8231387" y="1"/>
            <a:ext cx="3960614" cy="284671"/>
          </a:xfrm>
          <a:solidFill>
            <a:srgbClr val="FFFF00"/>
          </a:solidFill>
        </p:spPr>
        <p:txBody>
          <a:bodyPr>
            <a:normAutofit fontScale="92500" lnSpcReduction="10000"/>
          </a:bodyPr>
          <a:lstStyle/>
          <a:p>
            <a:r>
              <a:rPr lang="en-US" altLang="zh-CN" dirty="0" err="1"/>
              <a:t>En</a:t>
            </a:r>
            <a:r>
              <a:rPr lang="en-US" altLang="zh-CN" dirty="0"/>
              <a:t>&lt;10MeV, the scattering is mostly S wave</a:t>
            </a:r>
          </a:p>
        </p:txBody>
      </p:sp>
      <p:sp>
        <p:nvSpPr>
          <p:cNvPr id="19" name="内容占位符 18">
            <a:extLst>
              <a:ext uri="{FF2B5EF4-FFF2-40B4-BE49-F238E27FC236}">
                <a16:creationId xmlns:a16="http://schemas.microsoft.com/office/drawing/2014/main" id="{3DD6B0AC-1C2F-434F-874C-7924919B1171}"/>
              </a:ext>
            </a:extLst>
          </p:cNvPr>
          <p:cNvSpPr>
            <a:spLocks noGrp="1"/>
          </p:cNvSpPr>
          <p:nvPr>
            <p:ph idx="14"/>
          </p:nvPr>
        </p:nvSpPr>
        <p:spPr>
          <a:solidFill>
            <a:schemeClr val="accent6">
              <a:lumMod val="20000"/>
              <a:lumOff val="80000"/>
            </a:schemeClr>
          </a:solidFill>
        </p:spPr>
        <p:txBody>
          <a:bodyPr>
            <a:normAutofit fontScale="92500" lnSpcReduction="10000"/>
          </a:bodyPr>
          <a:lstStyle/>
          <a:p>
            <a:r>
              <a:rPr lang="en-US" altLang="zh-CN" dirty="0"/>
              <a:t>13.3 </a:t>
            </a:r>
            <a:r>
              <a:rPr lang="zh-CN" altLang="en-US" dirty="0"/>
              <a:t>中子与物质的相互作用</a:t>
            </a:r>
          </a:p>
        </p:txBody>
      </p:sp>
      <p:sp>
        <p:nvSpPr>
          <p:cNvPr id="25" name="Text Box 4">
            <a:extLst>
              <a:ext uri="{FF2B5EF4-FFF2-40B4-BE49-F238E27FC236}">
                <a16:creationId xmlns:a16="http://schemas.microsoft.com/office/drawing/2014/main" id="{65A29127-0327-4E32-82BC-EA045A00FF03}"/>
              </a:ext>
            </a:extLst>
          </p:cNvPr>
          <p:cNvSpPr txBox="1">
            <a:spLocks noChangeArrowheads="1"/>
          </p:cNvSpPr>
          <p:nvPr/>
        </p:nvSpPr>
        <p:spPr bwMode="auto">
          <a:xfrm>
            <a:off x="57193" y="3742578"/>
            <a:ext cx="7304496" cy="957250"/>
          </a:xfrm>
          <a:prstGeom prst="rect">
            <a:avLst/>
          </a:prstGeom>
          <a:noFill/>
          <a:ln w="19050" algn="ctr">
            <a:solidFill>
              <a:srgbClr val="FF0000"/>
            </a:solidFill>
            <a:miter lim="800000"/>
            <a:headEnd/>
            <a:tailEnd/>
          </a:ln>
          <a:effectLst/>
          <a:extLst>
            <a:ext uri="{909E8E84-426E-40DD-AFC4-6F175D3DCCD1}">
              <a14:hiddenFill xmlns:a14="http://schemas.microsoft.com/office/drawing/2010/main">
                <a:solidFill>
                  <a:schemeClr val="bg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kumimoji="1">
                <a:solidFill>
                  <a:schemeClr val="tx1"/>
                </a:solidFill>
                <a:latin typeface="Times New Roman" pitchFamily="18" charset="0"/>
                <a:ea typeface="华文仿宋" pitchFamily="2" charset="-122"/>
              </a:defRPr>
            </a:lvl1pPr>
            <a:lvl2pPr marL="742950" indent="-285750" eaLnBrk="0" hangingPunct="0">
              <a:defRPr kumimoji="1">
                <a:solidFill>
                  <a:schemeClr val="tx1"/>
                </a:solidFill>
                <a:latin typeface="Times New Roman" pitchFamily="18" charset="0"/>
                <a:ea typeface="华文仿宋" pitchFamily="2" charset="-122"/>
              </a:defRPr>
            </a:lvl2pPr>
            <a:lvl3pPr marL="1143000" indent="-228600" eaLnBrk="0" hangingPunct="0">
              <a:defRPr kumimoji="1">
                <a:solidFill>
                  <a:schemeClr val="tx1"/>
                </a:solidFill>
                <a:latin typeface="Times New Roman" pitchFamily="18" charset="0"/>
                <a:ea typeface="华文仿宋" pitchFamily="2" charset="-122"/>
              </a:defRPr>
            </a:lvl3pPr>
            <a:lvl4pPr marL="1600200" indent="-228600" eaLnBrk="0" hangingPunct="0">
              <a:defRPr kumimoji="1">
                <a:solidFill>
                  <a:schemeClr val="tx1"/>
                </a:solidFill>
                <a:latin typeface="Times New Roman" pitchFamily="18" charset="0"/>
                <a:ea typeface="华文仿宋" pitchFamily="2" charset="-122"/>
              </a:defRPr>
            </a:lvl4pPr>
            <a:lvl5pPr marL="2057400" indent="-228600" eaLnBrk="0" hangingPunct="0">
              <a:defRPr kumimoji="1">
                <a:solidFill>
                  <a:schemeClr val="tx1"/>
                </a:solidFill>
                <a:latin typeface="Times New Roman" pitchFamily="18" charset="0"/>
                <a:ea typeface="华文仿宋" pitchFamily="2" charset="-122"/>
              </a:defRPr>
            </a:lvl5pPr>
            <a:lvl6pPr marL="2514600" indent="-228600" eaLnBrk="0" fontAlgn="base" hangingPunct="0">
              <a:spcBef>
                <a:spcPct val="20000"/>
              </a:spcBef>
              <a:spcAft>
                <a:spcPct val="0"/>
              </a:spcAft>
              <a:defRPr kumimoji="1">
                <a:solidFill>
                  <a:schemeClr val="tx1"/>
                </a:solidFill>
                <a:latin typeface="Times New Roman" pitchFamily="18" charset="0"/>
                <a:ea typeface="华文仿宋" pitchFamily="2" charset="-122"/>
              </a:defRPr>
            </a:lvl6pPr>
            <a:lvl7pPr marL="2971800" indent="-228600" eaLnBrk="0" fontAlgn="base" hangingPunct="0">
              <a:spcBef>
                <a:spcPct val="20000"/>
              </a:spcBef>
              <a:spcAft>
                <a:spcPct val="0"/>
              </a:spcAft>
              <a:defRPr kumimoji="1">
                <a:solidFill>
                  <a:schemeClr val="tx1"/>
                </a:solidFill>
                <a:latin typeface="Times New Roman" pitchFamily="18" charset="0"/>
                <a:ea typeface="华文仿宋" pitchFamily="2" charset="-122"/>
              </a:defRPr>
            </a:lvl7pPr>
            <a:lvl8pPr marL="3429000" indent="-228600" eaLnBrk="0" fontAlgn="base" hangingPunct="0">
              <a:spcBef>
                <a:spcPct val="20000"/>
              </a:spcBef>
              <a:spcAft>
                <a:spcPct val="0"/>
              </a:spcAft>
              <a:defRPr kumimoji="1">
                <a:solidFill>
                  <a:schemeClr val="tx1"/>
                </a:solidFill>
                <a:latin typeface="Times New Roman" pitchFamily="18" charset="0"/>
                <a:ea typeface="华文仿宋" pitchFamily="2" charset="-122"/>
              </a:defRPr>
            </a:lvl8pPr>
            <a:lvl9pPr marL="3886200" indent="-228600" eaLnBrk="0" fontAlgn="base" hangingPunct="0">
              <a:spcBef>
                <a:spcPct val="20000"/>
              </a:spcBef>
              <a:spcAft>
                <a:spcPct val="0"/>
              </a:spcAft>
              <a:defRPr kumimoji="1">
                <a:solidFill>
                  <a:schemeClr val="tx1"/>
                </a:solidFill>
                <a:latin typeface="Times New Roman" pitchFamily="18" charset="0"/>
                <a:ea typeface="华文仿宋" pitchFamily="2" charset="-122"/>
              </a:defRPr>
            </a:lvl9pPr>
          </a:lstStyle>
          <a:p>
            <a:pPr marL="342900" indent="-342900" eaLnBrk="1" hangingPunct="1">
              <a:lnSpc>
                <a:spcPct val="150000"/>
              </a:lnSpc>
              <a:spcAft>
                <a:spcPts val="1800"/>
              </a:spcAft>
              <a:buFont typeface="Arial" panose="020B0604020202020204" pitchFamily="34" charset="0"/>
              <a:buChar char="•"/>
            </a:pPr>
            <a:r>
              <a:rPr lang="zh-CN" altLang="en-US" sz="2000" dirty="0">
                <a:solidFill>
                  <a:srgbClr val="0000FF"/>
                </a:solidFill>
                <a:ea typeface="楷体" panose="02010609060101010101" pitchFamily="49" charset="-122"/>
                <a:cs typeface="Times New Roman" panose="02020603050405020304" pitchFamily="18" charset="0"/>
              </a:rPr>
              <a:t>对能量小于</a:t>
            </a:r>
            <a:r>
              <a:rPr lang="en-US" altLang="zh-CN" sz="2000" dirty="0">
                <a:solidFill>
                  <a:srgbClr val="0000FF"/>
                </a:solidFill>
                <a:ea typeface="楷体" panose="02010609060101010101" pitchFamily="49" charset="-122"/>
                <a:cs typeface="Times New Roman" panose="02020603050405020304" pitchFamily="18" charset="0"/>
              </a:rPr>
              <a:t>10MeV</a:t>
            </a:r>
            <a:r>
              <a:rPr lang="zh-CN" altLang="en-US" sz="2000" dirty="0">
                <a:solidFill>
                  <a:srgbClr val="0000FF"/>
                </a:solidFill>
                <a:ea typeface="楷体" panose="02010609060101010101" pitchFamily="49" charset="-122"/>
                <a:cs typeface="Times New Roman" panose="02020603050405020304" pitchFamily="18" charset="0"/>
              </a:rPr>
              <a:t>的中子，在质心系中可近似看作</a:t>
            </a:r>
            <a:r>
              <a:rPr lang="en-US" altLang="zh-CN" sz="2000" dirty="0">
                <a:solidFill>
                  <a:srgbClr val="FF0000"/>
                </a:solidFill>
                <a:latin typeface="黑体" panose="02010609060101010101" pitchFamily="49" charset="-122"/>
                <a:ea typeface="黑体" panose="02010609060101010101" pitchFamily="49" charset="-122"/>
                <a:cs typeface="Times New Roman" panose="02020603050405020304" pitchFamily="18" charset="0"/>
              </a:rPr>
              <a:t>S</a:t>
            </a:r>
            <a:r>
              <a:rPr lang="zh-CN" altLang="en-US" sz="2000" dirty="0">
                <a:solidFill>
                  <a:srgbClr val="FF0000"/>
                </a:solidFill>
                <a:latin typeface="黑体" panose="02010609060101010101" pitchFamily="49" charset="-122"/>
                <a:ea typeface="黑体" panose="02010609060101010101" pitchFamily="49" charset="-122"/>
                <a:cs typeface="Times New Roman" panose="02020603050405020304" pitchFamily="18" charset="0"/>
              </a:rPr>
              <a:t>波入射和散射</a:t>
            </a:r>
            <a:r>
              <a:rPr lang="zh-CN" altLang="en-US" sz="2000" dirty="0">
                <a:solidFill>
                  <a:srgbClr val="0000FF"/>
                </a:solidFill>
                <a:ea typeface="楷体" panose="02010609060101010101" pitchFamily="49" charset="-122"/>
                <a:cs typeface="Times New Roman" panose="02020603050405020304" pitchFamily="18" charset="0"/>
              </a:rPr>
              <a:t>，因此</a:t>
            </a:r>
            <a:r>
              <a:rPr lang="en-US" altLang="zh-CN" sz="2000" dirty="0">
                <a:ea typeface="楷体" pitchFamily="49" charset="-122"/>
                <a:cs typeface="Times New Roman" panose="02020603050405020304" pitchFamily="18" charset="0"/>
              </a:rPr>
              <a:t>(</a:t>
            </a:r>
            <a:r>
              <a:rPr lang="zh-CN" altLang="en-US" sz="2000" dirty="0">
                <a:ea typeface="楷体" pitchFamily="49" charset="-122"/>
                <a:cs typeface="Times New Roman" panose="02020603050405020304" pitchFamily="18" charset="0"/>
              </a:rPr>
              <a:t>单位立体角内的</a:t>
            </a:r>
            <a:r>
              <a:rPr lang="en-US" altLang="zh-CN" sz="2000" dirty="0">
                <a:ea typeface="楷体" pitchFamily="49" charset="-122"/>
                <a:cs typeface="Times New Roman" panose="02020603050405020304" pitchFamily="18" charset="0"/>
              </a:rPr>
              <a:t>)</a:t>
            </a:r>
            <a:r>
              <a:rPr lang="zh-CN" altLang="en-US" sz="2000" dirty="0">
                <a:solidFill>
                  <a:srgbClr val="0000FF"/>
                </a:solidFill>
                <a:ea typeface="楷体" panose="02010609060101010101" pitchFamily="49" charset="-122"/>
                <a:cs typeface="Times New Roman" panose="02020603050405020304" pitchFamily="18" charset="0"/>
              </a:rPr>
              <a:t>出射概率和</a:t>
            </a:r>
            <a:r>
              <a:rPr lang="zh-CN" altLang="en-US" sz="2000" dirty="0">
                <a:solidFill>
                  <a:srgbClr val="FF0000"/>
                </a:solidFill>
                <a:ea typeface="黑体" panose="02010609060101010101" pitchFamily="49" charset="-122"/>
                <a:cs typeface="Times New Roman" panose="02020603050405020304" pitchFamily="18" charset="0"/>
              </a:rPr>
              <a:t>角度</a:t>
            </a:r>
            <a:r>
              <a:rPr lang="el-GR" altLang="zh-CN" sz="2000" dirty="0">
                <a:solidFill>
                  <a:srgbClr val="FF0000"/>
                </a:solidFill>
                <a:ea typeface="黑体" panose="02010609060101010101" pitchFamily="49" charset="-122"/>
                <a:cs typeface="Times New Roman" panose="02020603050405020304" pitchFamily="18" charset="0"/>
              </a:rPr>
              <a:t>θ</a:t>
            </a:r>
            <a:r>
              <a:rPr lang="en-US" altLang="zh-CN" sz="2000" baseline="-25000" dirty="0">
                <a:solidFill>
                  <a:srgbClr val="FF0000"/>
                </a:solidFill>
                <a:ea typeface="黑体" panose="02010609060101010101" pitchFamily="49" charset="-122"/>
                <a:cs typeface="Times New Roman" panose="02020603050405020304" pitchFamily="18" charset="0"/>
              </a:rPr>
              <a:t>c</a:t>
            </a:r>
            <a:r>
              <a:rPr lang="zh-CN" altLang="en-US" sz="2000" dirty="0">
                <a:solidFill>
                  <a:srgbClr val="FF0000"/>
                </a:solidFill>
                <a:ea typeface="黑体" panose="02010609060101010101" pitchFamily="49" charset="-122"/>
                <a:cs typeface="Times New Roman" panose="02020603050405020304" pitchFamily="18" charset="0"/>
              </a:rPr>
              <a:t>无关</a:t>
            </a:r>
          </a:p>
        </p:txBody>
      </p:sp>
      <p:graphicFrame>
        <p:nvGraphicFramePr>
          <p:cNvPr id="26" name="Object 20">
            <a:extLst>
              <a:ext uri="{FF2B5EF4-FFF2-40B4-BE49-F238E27FC236}">
                <a16:creationId xmlns:a16="http://schemas.microsoft.com/office/drawing/2014/main" id="{C7610E61-2220-470F-A9A2-3D57EA78B65A}"/>
              </a:ext>
            </a:extLst>
          </p:cNvPr>
          <p:cNvGraphicFramePr>
            <a:graphicFrameLocks noChangeAspect="1"/>
          </p:cNvGraphicFramePr>
          <p:nvPr>
            <p:extLst>
              <p:ext uri="{D42A27DB-BD31-4B8C-83A1-F6EECF244321}">
                <p14:modId xmlns:p14="http://schemas.microsoft.com/office/powerpoint/2010/main" val="2578414030"/>
              </p:ext>
            </p:extLst>
          </p:nvPr>
        </p:nvGraphicFramePr>
        <p:xfrm>
          <a:off x="9734550" y="4789488"/>
          <a:ext cx="2225675" cy="482600"/>
        </p:xfrm>
        <a:graphic>
          <a:graphicData uri="http://schemas.openxmlformats.org/presentationml/2006/ole">
            <mc:AlternateContent xmlns:mc="http://schemas.openxmlformats.org/markup-compatibility/2006">
              <mc:Choice xmlns:v="urn:schemas-microsoft-com:vml" Requires="v">
                <p:oleObj spid="_x0000_s462362" name="Equation" r:id="rId3" imgW="1054080" imgH="228600" progId="Equation.DSMT4">
                  <p:embed/>
                </p:oleObj>
              </mc:Choice>
              <mc:Fallback>
                <p:oleObj name="Equation" r:id="rId3" imgW="1054080" imgH="228600" progId="Equation.DSMT4">
                  <p:embed/>
                  <p:pic>
                    <p:nvPicPr>
                      <p:cNvPr id="30" name="Object 20"/>
                      <p:cNvPicPr>
                        <a:picLocks noChangeAspect="1" noChangeArrowheads="1"/>
                      </p:cNvPicPr>
                      <p:nvPr/>
                    </p:nvPicPr>
                    <p:blipFill>
                      <a:blip r:embed="rId4"/>
                      <a:srcRect/>
                      <a:stretch>
                        <a:fillRect/>
                      </a:stretch>
                    </p:blipFill>
                    <p:spPr bwMode="auto">
                      <a:xfrm>
                        <a:off x="9734550" y="4789488"/>
                        <a:ext cx="2225675" cy="482600"/>
                      </a:xfrm>
                      <a:prstGeom prst="rect">
                        <a:avLst/>
                      </a:prstGeom>
                      <a:solidFill>
                        <a:srgbClr val="FFFF00"/>
                      </a:solidFill>
                      <a:ln w="9525">
                        <a:solidFill>
                          <a:srgbClr val="FF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6" name="Object 20">
            <a:extLst>
              <a:ext uri="{FF2B5EF4-FFF2-40B4-BE49-F238E27FC236}">
                <a16:creationId xmlns:a16="http://schemas.microsoft.com/office/drawing/2014/main" id="{F2F7B978-14C5-4BC7-B871-8831D75B1036}"/>
              </a:ext>
            </a:extLst>
          </p:cNvPr>
          <p:cNvGraphicFramePr>
            <a:graphicFrameLocks noChangeAspect="1"/>
          </p:cNvGraphicFramePr>
          <p:nvPr>
            <p:extLst>
              <p:ext uri="{D42A27DB-BD31-4B8C-83A1-F6EECF244321}">
                <p14:modId xmlns:p14="http://schemas.microsoft.com/office/powerpoint/2010/main" val="3288991971"/>
              </p:ext>
            </p:extLst>
          </p:nvPr>
        </p:nvGraphicFramePr>
        <p:xfrm>
          <a:off x="6613724" y="356109"/>
          <a:ext cx="4371975" cy="912812"/>
        </p:xfrm>
        <a:graphic>
          <a:graphicData uri="http://schemas.openxmlformats.org/presentationml/2006/ole">
            <mc:AlternateContent xmlns:mc="http://schemas.openxmlformats.org/markup-compatibility/2006">
              <mc:Choice xmlns:v="urn:schemas-microsoft-com:vml" Requires="v">
                <p:oleObj spid="_x0000_s462363" name="Equation" r:id="rId5" imgW="2070100" imgH="431800" progId="Equation.DSMT4">
                  <p:embed/>
                </p:oleObj>
              </mc:Choice>
              <mc:Fallback>
                <p:oleObj name="Equation" r:id="rId5" imgW="2070100" imgH="431800" progId="Equation.DSMT4">
                  <p:embed/>
                  <p:pic>
                    <p:nvPicPr>
                      <p:cNvPr id="31" name="Object 2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13724" y="356109"/>
                        <a:ext cx="4371975" cy="912812"/>
                      </a:xfrm>
                      <a:prstGeom prst="rect">
                        <a:avLst/>
                      </a:prstGeom>
                      <a:solidFill>
                        <a:srgbClr val="FFFF00"/>
                      </a:solidFill>
                      <a:ln w="9525">
                        <a:solidFill>
                          <a:srgbClr val="FF0000"/>
                        </a:solidFill>
                        <a:miter lim="800000"/>
                        <a:headEnd/>
                        <a:tailEnd/>
                      </a:ln>
                    </p:spPr>
                  </p:pic>
                </p:oleObj>
              </mc:Fallback>
            </mc:AlternateContent>
          </a:graphicData>
        </a:graphic>
      </p:graphicFrame>
      <p:graphicFrame>
        <p:nvGraphicFramePr>
          <p:cNvPr id="47" name="Object 20">
            <a:extLst>
              <a:ext uri="{FF2B5EF4-FFF2-40B4-BE49-F238E27FC236}">
                <a16:creationId xmlns:a16="http://schemas.microsoft.com/office/drawing/2014/main" id="{62081B5B-AF3E-463D-8BD4-1CBCF8685CF3}"/>
              </a:ext>
            </a:extLst>
          </p:cNvPr>
          <p:cNvGraphicFramePr>
            <a:graphicFrameLocks noChangeAspect="1"/>
          </p:cNvGraphicFramePr>
          <p:nvPr>
            <p:extLst>
              <p:ext uri="{D42A27DB-BD31-4B8C-83A1-F6EECF244321}">
                <p14:modId xmlns:p14="http://schemas.microsoft.com/office/powerpoint/2010/main" val="665720262"/>
              </p:ext>
            </p:extLst>
          </p:nvPr>
        </p:nvGraphicFramePr>
        <p:xfrm>
          <a:off x="6556574" y="1364196"/>
          <a:ext cx="4479925" cy="912813"/>
        </p:xfrm>
        <a:graphic>
          <a:graphicData uri="http://schemas.openxmlformats.org/presentationml/2006/ole">
            <mc:AlternateContent xmlns:mc="http://schemas.openxmlformats.org/markup-compatibility/2006">
              <mc:Choice xmlns:v="urn:schemas-microsoft-com:vml" Requires="v">
                <p:oleObj spid="_x0000_s462364" name="Equation" r:id="rId7" imgW="2120900" imgH="431800" progId="Equation.DSMT4">
                  <p:embed/>
                </p:oleObj>
              </mc:Choice>
              <mc:Fallback>
                <p:oleObj name="Equation" r:id="rId7" imgW="2120900" imgH="431800" progId="Equation.DSMT4">
                  <p:embed/>
                  <p:pic>
                    <p:nvPicPr>
                      <p:cNvPr id="32" name="Object 2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556574" y="1364196"/>
                        <a:ext cx="4479925" cy="912813"/>
                      </a:xfrm>
                      <a:prstGeom prst="rect">
                        <a:avLst/>
                      </a:prstGeom>
                      <a:solidFill>
                        <a:srgbClr val="FFFF00"/>
                      </a:solidFill>
                      <a:ln w="9525">
                        <a:solidFill>
                          <a:srgbClr val="FF0000"/>
                        </a:solidFill>
                        <a:miter lim="800000"/>
                        <a:headEnd/>
                        <a:tailEnd/>
                      </a:ln>
                    </p:spPr>
                  </p:pic>
                </p:oleObj>
              </mc:Fallback>
            </mc:AlternateContent>
          </a:graphicData>
        </a:graphic>
      </p:graphicFrame>
      <p:grpSp>
        <p:nvGrpSpPr>
          <p:cNvPr id="48" name="组合 47">
            <a:extLst>
              <a:ext uri="{FF2B5EF4-FFF2-40B4-BE49-F238E27FC236}">
                <a16:creationId xmlns:a16="http://schemas.microsoft.com/office/drawing/2014/main" id="{EFC27FAE-9EFB-45DF-A4A7-4353F1008484}"/>
              </a:ext>
            </a:extLst>
          </p:cNvPr>
          <p:cNvGrpSpPr>
            <a:grpSpLocks/>
          </p:cNvGrpSpPr>
          <p:nvPr/>
        </p:nvGrpSpPr>
        <p:grpSpPr bwMode="auto">
          <a:xfrm>
            <a:off x="5174470" y="2385558"/>
            <a:ext cx="6648435" cy="914532"/>
            <a:chOff x="2595185" y="2964112"/>
            <a:chExt cx="6648275" cy="913065"/>
          </a:xfrm>
        </p:grpSpPr>
        <p:graphicFrame>
          <p:nvGraphicFramePr>
            <p:cNvPr id="49" name="Object 20">
              <a:extLst>
                <a:ext uri="{FF2B5EF4-FFF2-40B4-BE49-F238E27FC236}">
                  <a16:creationId xmlns:a16="http://schemas.microsoft.com/office/drawing/2014/main" id="{8392A66A-B3D3-4DA7-A191-C149724F08C4}"/>
                </a:ext>
              </a:extLst>
            </p:cNvPr>
            <p:cNvGraphicFramePr>
              <a:graphicFrameLocks noChangeAspect="1"/>
            </p:cNvGraphicFramePr>
            <p:nvPr>
              <p:extLst>
                <p:ext uri="{D42A27DB-BD31-4B8C-83A1-F6EECF244321}">
                  <p14:modId xmlns:p14="http://schemas.microsoft.com/office/powerpoint/2010/main" val="569959320"/>
                </p:ext>
              </p:extLst>
            </p:nvPr>
          </p:nvGraphicFramePr>
          <p:xfrm>
            <a:off x="2595185" y="2989603"/>
            <a:ext cx="2951092" cy="887574"/>
          </p:xfrm>
          <a:graphic>
            <a:graphicData uri="http://schemas.openxmlformats.org/presentationml/2006/ole">
              <mc:AlternateContent xmlns:mc="http://schemas.openxmlformats.org/markup-compatibility/2006">
                <mc:Choice xmlns:v="urn:schemas-microsoft-com:vml" Requires="v">
                  <p:oleObj spid="_x0000_s462365" name="Equation" r:id="rId9" imgW="1562040" imgH="469800" progId="Equation.DSMT4">
                    <p:embed/>
                  </p:oleObj>
                </mc:Choice>
                <mc:Fallback>
                  <p:oleObj name="Equation" r:id="rId9" imgW="1562040" imgH="469800" progId="Equation.DSMT4">
                    <p:embed/>
                    <p:pic>
                      <p:nvPicPr>
                        <p:cNvPr id="34" name="Object 20"/>
                        <p:cNvPicPr>
                          <a:picLocks noChangeAspect="1" noChangeArrowheads="1"/>
                        </p:cNvPicPr>
                        <p:nvPr/>
                      </p:nvPicPr>
                      <p:blipFill>
                        <a:blip r:embed="rId10"/>
                        <a:srcRect/>
                        <a:stretch>
                          <a:fillRect/>
                        </a:stretch>
                      </p:blipFill>
                      <p:spPr bwMode="auto">
                        <a:xfrm>
                          <a:off x="2595185" y="2989603"/>
                          <a:ext cx="2951092" cy="887574"/>
                        </a:xfrm>
                        <a:prstGeom prst="rect">
                          <a:avLst/>
                        </a:prstGeom>
                        <a:solidFill>
                          <a:srgbClr val="CCFFCC"/>
                        </a:solidFill>
                        <a:ln w="9525">
                          <a:solidFill>
                            <a:srgbClr val="FF0000"/>
                          </a:solidFill>
                          <a:miter lim="800000"/>
                          <a:headEnd/>
                          <a:tailEnd/>
                        </a:ln>
                      </p:spPr>
                    </p:pic>
                  </p:oleObj>
                </mc:Fallback>
              </mc:AlternateContent>
            </a:graphicData>
          </a:graphic>
        </p:graphicFrame>
        <p:graphicFrame>
          <p:nvGraphicFramePr>
            <p:cNvPr id="50" name="Object 20">
              <a:extLst>
                <a:ext uri="{FF2B5EF4-FFF2-40B4-BE49-F238E27FC236}">
                  <a16:creationId xmlns:a16="http://schemas.microsoft.com/office/drawing/2014/main" id="{6B5B3201-A3A1-4511-B8C4-8709772FE798}"/>
                </a:ext>
              </a:extLst>
            </p:cNvPr>
            <p:cNvGraphicFramePr>
              <a:graphicFrameLocks noChangeAspect="1"/>
            </p:cNvGraphicFramePr>
            <p:nvPr>
              <p:extLst>
                <p:ext uri="{D42A27DB-BD31-4B8C-83A1-F6EECF244321}">
                  <p14:modId xmlns:p14="http://schemas.microsoft.com/office/powerpoint/2010/main" val="1889065428"/>
                </p:ext>
              </p:extLst>
            </p:nvPr>
          </p:nvGraphicFramePr>
          <p:xfrm>
            <a:off x="5949476" y="2964112"/>
            <a:ext cx="3293984" cy="887574"/>
          </p:xfrm>
          <a:graphic>
            <a:graphicData uri="http://schemas.openxmlformats.org/presentationml/2006/ole">
              <mc:AlternateContent xmlns:mc="http://schemas.openxmlformats.org/markup-compatibility/2006">
                <mc:Choice xmlns:v="urn:schemas-microsoft-com:vml" Requires="v">
                  <p:oleObj spid="_x0000_s462366" name="Equation" r:id="rId11" imgW="1739880" imgH="469800" progId="Equation.DSMT4">
                    <p:embed/>
                  </p:oleObj>
                </mc:Choice>
                <mc:Fallback>
                  <p:oleObj name="Equation" r:id="rId11" imgW="1739880" imgH="469800" progId="Equation.DSMT4">
                    <p:embed/>
                    <p:pic>
                      <p:nvPicPr>
                        <p:cNvPr id="35" name="Object 20"/>
                        <p:cNvPicPr>
                          <a:picLocks noChangeAspect="1" noChangeArrowheads="1"/>
                        </p:cNvPicPr>
                        <p:nvPr/>
                      </p:nvPicPr>
                      <p:blipFill>
                        <a:blip r:embed="rId12"/>
                        <a:srcRect/>
                        <a:stretch>
                          <a:fillRect/>
                        </a:stretch>
                      </p:blipFill>
                      <p:spPr bwMode="auto">
                        <a:xfrm>
                          <a:off x="5949476" y="2964112"/>
                          <a:ext cx="3293984" cy="887574"/>
                        </a:xfrm>
                        <a:prstGeom prst="rect">
                          <a:avLst/>
                        </a:prstGeom>
                        <a:solidFill>
                          <a:srgbClr val="CCFFCC"/>
                        </a:solidFill>
                        <a:ln w="9525">
                          <a:solidFill>
                            <a:srgbClr val="FF0000"/>
                          </a:solidFill>
                          <a:miter lim="800000"/>
                          <a:headEnd/>
                          <a:tailEnd/>
                        </a:ln>
                      </p:spPr>
                    </p:pic>
                  </p:oleObj>
                </mc:Fallback>
              </mc:AlternateContent>
            </a:graphicData>
          </a:graphic>
        </p:graphicFrame>
        <p:sp>
          <p:nvSpPr>
            <p:cNvPr id="51" name="右箭头 2">
              <a:extLst>
                <a:ext uri="{FF2B5EF4-FFF2-40B4-BE49-F238E27FC236}">
                  <a16:creationId xmlns:a16="http://schemas.microsoft.com/office/drawing/2014/main" id="{F6CA8C87-E667-4AD1-99A3-1D5063F08E3B}"/>
                </a:ext>
              </a:extLst>
            </p:cNvPr>
            <p:cNvSpPr>
              <a:spLocks noChangeArrowheads="1"/>
            </p:cNvSpPr>
            <p:nvPr/>
          </p:nvSpPr>
          <p:spPr bwMode="auto">
            <a:xfrm>
              <a:off x="5652120" y="3331147"/>
              <a:ext cx="288032" cy="216024"/>
            </a:xfrm>
            <a:prstGeom prst="rightArrow">
              <a:avLst>
                <a:gd name="adj1" fmla="val 50000"/>
                <a:gd name="adj2" fmla="val 50000"/>
              </a:avLst>
            </a:prstGeom>
            <a:solidFill>
              <a:schemeClr val="bg2"/>
            </a:solidFill>
            <a:ln w="19050" algn="ctr">
              <a:solidFill>
                <a:srgbClr val="FF0000"/>
              </a:solidFill>
              <a:round/>
              <a:headEnd/>
              <a:tailEnd/>
            </a:ln>
          </p:spPr>
          <p:txBody>
            <a:bodyPr>
              <a:spAutoFit/>
            </a:bodyPr>
            <a:lstStyle/>
            <a:p>
              <a:pPr marL="2057400" indent="-2057400"/>
              <a:endParaRPr lang="zh-CN" altLang="en-US"/>
            </a:p>
          </p:txBody>
        </p:sp>
      </p:grpSp>
      <p:graphicFrame>
        <p:nvGraphicFramePr>
          <p:cNvPr id="52" name="Object 20">
            <a:extLst>
              <a:ext uri="{FF2B5EF4-FFF2-40B4-BE49-F238E27FC236}">
                <a16:creationId xmlns:a16="http://schemas.microsoft.com/office/drawing/2014/main" id="{1711FF16-C0D0-4205-BF2C-5D6CCB5E8DAF}"/>
              </a:ext>
            </a:extLst>
          </p:cNvPr>
          <p:cNvGraphicFramePr>
            <a:graphicFrameLocks noChangeAspect="1"/>
          </p:cNvGraphicFramePr>
          <p:nvPr>
            <p:extLst>
              <p:ext uri="{D42A27DB-BD31-4B8C-83A1-F6EECF244321}">
                <p14:modId xmlns:p14="http://schemas.microsoft.com/office/powerpoint/2010/main" val="601435898"/>
              </p:ext>
            </p:extLst>
          </p:nvPr>
        </p:nvGraphicFramePr>
        <p:xfrm>
          <a:off x="7499349" y="3667311"/>
          <a:ext cx="3459163" cy="966788"/>
        </p:xfrm>
        <a:graphic>
          <a:graphicData uri="http://schemas.openxmlformats.org/presentationml/2006/ole">
            <mc:AlternateContent xmlns:mc="http://schemas.openxmlformats.org/markup-compatibility/2006">
              <mc:Choice xmlns:v="urn:schemas-microsoft-com:vml" Requires="v">
                <p:oleObj spid="_x0000_s462367" name="Equation" r:id="rId13" imgW="1638300" imgH="457200" progId="Equation.DSMT4">
                  <p:embed/>
                </p:oleObj>
              </mc:Choice>
              <mc:Fallback>
                <p:oleObj name="Equation" r:id="rId13" imgW="1638300" imgH="457200" progId="Equation.DSMT4">
                  <p:embed/>
                  <p:pic>
                    <p:nvPicPr>
                      <p:cNvPr id="37" name="Object 20"/>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499349" y="3667311"/>
                        <a:ext cx="3459163" cy="966788"/>
                      </a:xfrm>
                      <a:prstGeom prst="rect">
                        <a:avLst/>
                      </a:prstGeom>
                      <a:solidFill>
                        <a:srgbClr val="FFFF00"/>
                      </a:solidFill>
                      <a:ln w="9525">
                        <a:solidFill>
                          <a:srgbClr val="FF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53" name="组合 52">
            <a:extLst>
              <a:ext uri="{FF2B5EF4-FFF2-40B4-BE49-F238E27FC236}">
                <a16:creationId xmlns:a16="http://schemas.microsoft.com/office/drawing/2014/main" id="{5D388D2E-BA1A-4685-BBDA-233A308130E9}"/>
              </a:ext>
            </a:extLst>
          </p:cNvPr>
          <p:cNvGrpSpPr>
            <a:grpSpLocks/>
          </p:cNvGrpSpPr>
          <p:nvPr/>
        </p:nvGrpSpPr>
        <p:grpSpPr bwMode="auto">
          <a:xfrm>
            <a:off x="7640637" y="4748571"/>
            <a:ext cx="4319587" cy="1645879"/>
            <a:chOff x="4268291" y="5013781"/>
            <a:chExt cx="4320364" cy="1645552"/>
          </a:xfrm>
        </p:grpSpPr>
        <p:graphicFrame>
          <p:nvGraphicFramePr>
            <p:cNvPr id="54" name="Object 20">
              <a:extLst>
                <a:ext uri="{FF2B5EF4-FFF2-40B4-BE49-F238E27FC236}">
                  <a16:creationId xmlns:a16="http://schemas.microsoft.com/office/drawing/2014/main" id="{92709990-8F80-472A-8C1E-6A8C988A068C}"/>
                </a:ext>
              </a:extLst>
            </p:cNvPr>
            <p:cNvGraphicFramePr>
              <a:graphicFrameLocks noChangeAspect="1"/>
            </p:cNvGraphicFramePr>
            <p:nvPr>
              <p:extLst>
                <p:ext uri="{D42A27DB-BD31-4B8C-83A1-F6EECF244321}">
                  <p14:modId xmlns:p14="http://schemas.microsoft.com/office/powerpoint/2010/main" val="486027164"/>
                </p:ext>
              </p:extLst>
            </p:nvPr>
          </p:nvGraphicFramePr>
          <p:xfrm>
            <a:off x="4268291" y="5691150"/>
            <a:ext cx="4320364" cy="968183"/>
          </p:xfrm>
          <a:graphic>
            <a:graphicData uri="http://schemas.openxmlformats.org/presentationml/2006/ole">
              <mc:AlternateContent xmlns:mc="http://schemas.openxmlformats.org/markup-compatibility/2006">
                <mc:Choice xmlns:v="urn:schemas-microsoft-com:vml" Requires="v">
                  <p:oleObj spid="_x0000_s462368" name="Equation" r:id="rId15" imgW="2044440" imgH="457200" progId="Equation.DSMT4">
                    <p:embed/>
                  </p:oleObj>
                </mc:Choice>
                <mc:Fallback>
                  <p:oleObj name="Equation" r:id="rId15" imgW="2044440" imgH="457200" progId="Equation.DSMT4">
                    <p:embed/>
                    <p:pic>
                      <p:nvPicPr>
                        <p:cNvPr id="39" name="Object 20"/>
                        <p:cNvPicPr>
                          <a:picLocks noChangeAspect="1" noChangeArrowheads="1"/>
                        </p:cNvPicPr>
                        <p:nvPr/>
                      </p:nvPicPr>
                      <p:blipFill>
                        <a:blip r:embed="rId16"/>
                        <a:srcRect/>
                        <a:stretch>
                          <a:fillRect/>
                        </a:stretch>
                      </p:blipFill>
                      <p:spPr bwMode="auto">
                        <a:xfrm>
                          <a:off x="4268291" y="5691150"/>
                          <a:ext cx="4320364" cy="968183"/>
                        </a:xfrm>
                        <a:prstGeom prst="rect">
                          <a:avLst/>
                        </a:prstGeom>
                        <a:solidFill>
                          <a:srgbClr val="FFFF00"/>
                        </a:solidFill>
                        <a:ln w="57150">
                          <a:solidFill>
                            <a:srgbClr val="FF0000"/>
                          </a:solidFill>
                          <a:miter lim="800000"/>
                          <a:headEnd/>
                          <a:tailEnd/>
                        </a:ln>
                      </p:spPr>
                    </p:pic>
                  </p:oleObj>
                </mc:Fallback>
              </mc:AlternateContent>
            </a:graphicData>
          </a:graphic>
        </p:graphicFrame>
        <p:sp>
          <p:nvSpPr>
            <p:cNvPr id="55" name="下箭头 7">
              <a:extLst>
                <a:ext uri="{FF2B5EF4-FFF2-40B4-BE49-F238E27FC236}">
                  <a16:creationId xmlns:a16="http://schemas.microsoft.com/office/drawing/2014/main" id="{C28CF535-28B3-4209-B649-1B5427FCEA52}"/>
                </a:ext>
              </a:extLst>
            </p:cNvPr>
            <p:cNvSpPr>
              <a:spLocks noChangeArrowheads="1"/>
            </p:cNvSpPr>
            <p:nvPr/>
          </p:nvSpPr>
          <p:spPr bwMode="auto">
            <a:xfrm>
              <a:off x="5580112" y="5013781"/>
              <a:ext cx="360040" cy="504056"/>
            </a:xfrm>
            <a:prstGeom prst="downArrow">
              <a:avLst>
                <a:gd name="adj1" fmla="val 50000"/>
                <a:gd name="adj2" fmla="val 50000"/>
              </a:avLst>
            </a:prstGeom>
            <a:solidFill>
              <a:srgbClr val="006600"/>
            </a:solidFill>
            <a:ln w="19050" algn="ctr">
              <a:solidFill>
                <a:srgbClr val="FF0000"/>
              </a:solidFill>
              <a:round/>
              <a:headEnd/>
              <a:tailEnd/>
            </a:ln>
          </p:spPr>
          <p:txBody>
            <a:bodyPr>
              <a:spAutoFit/>
            </a:bodyPr>
            <a:lstStyle/>
            <a:p>
              <a:pPr marL="2057400" indent="-2057400"/>
              <a:endParaRPr lang="zh-CN" altLang="en-US"/>
            </a:p>
          </p:txBody>
        </p:sp>
      </p:grpSp>
      <p:grpSp>
        <p:nvGrpSpPr>
          <p:cNvPr id="56" name="组合 55">
            <a:extLst>
              <a:ext uri="{FF2B5EF4-FFF2-40B4-BE49-F238E27FC236}">
                <a16:creationId xmlns:a16="http://schemas.microsoft.com/office/drawing/2014/main" id="{F3F0784B-ACD9-4DBF-8DFA-3FEFD317646A}"/>
              </a:ext>
            </a:extLst>
          </p:cNvPr>
          <p:cNvGrpSpPr>
            <a:grpSpLocks/>
          </p:cNvGrpSpPr>
          <p:nvPr/>
        </p:nvGrpSpPr>
        <p:grpSpPr bwMode="auto">
          <a:xfrm>
            <a:off x="10175874" y="3524436"/>
            <a:ext cx="1758950" cy="1150938"/>
            <a:chOff x="6804248" y="4149080"/>
            <a:chExt cx="1758875" cy="1152128"/>
          </a:xfrm>
        </p:grpSpPr>
        <p:sp>
          <p:nvSpPr>
            <p:cNvPr id="57" name="椭圆 32">
              <a:extLst>
                <a:ext uri="{FF2B5EF4-FFF2-40B4-BE49-F238E27FC236}">
                  <a16:creationId xmlns:a16="http://schemas.microsoft.com/office/drawing/2014/main" id="{B383D931-7784-4747-8D0F-D0EC2666A8F7}"/>
                </a:ext>
              </a:extLst>
            </p:cNvPr>
            <p:cNvSpPr>
              <a:spLocks noChangeArrowheads="1"/>
            </p:cNvSpPr>
            <p:nvPr/>
          </p:nvSpPr>
          <p:spPr bwMode="auto">
            <a:xfrm>
              <a:off x="6804248" y="4149080"/>
              <a:ext cx="792088" cy="1152128"/>
            </a:xfrm>
            <a:prstGeom prst="ellipse">
              <a:avLst/>
            </a:prstGeom>
            <a:noFill/>
            <a:ln w="19050" algn="ctr">
              <a:solidFill>
                <a:srgbClr val="7030A0"/>
              </a:solidFill>
              <a:round/>
              <a:headEnd/>
              <a:tailEnd/>
            </a:ln>
            <a:effectLst/>
            <a:extLst>
              <a:ext uri="{909E8E84-426E-40DD-AFC4-6F175D3DCCD1}">
                <a14:hiddenFill xmlns:a14="http://schemas.microsoft.com/office/drawing/2010/main">
                  <a:solidFill>
                    <a:schemeClr val="bg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2057400" indent="-2057400"/>
              <a:endParaRPr lang="zh-CN" altLang="en-US"/>
            </a:p>
          </p:txBody>
        </p:sp>
        <p:graphicFrame>
          <p:nvGraphicFramePr>
            <p:cNvPr id="58" name="Object 20">
              <a:extLst>
                <a:ext uri="{FF2B5EF4-FFF2-40B4-BE49-F238E27FC236}">
                  <a16:creationId xmlns:a16="http://schemas.microsoft.com/office/drawing/2014/main" id="{265FC608-E608-4461-BA6C-EBE52444252D}"/>
                </a:ext>
              </a:extLst>
            </p:cNvPr>
            <p:cNvGraphicFramePr>
              <a:graphicFrameLocks noChangeAspect="1"/>
            </p:cNvGraphicFramePr>
            <p:nvPr/>
          </p:nvGraphicFramePr>
          <p:xfrm>
            <a:off x="8053536" y="4310013"/>
            <a:ext cx="509587" cy="830262"/>
          </p:xfrm>
          <a:graphic>
            <a:graphicData uri="http://schemas.openxmlformats.org/presentationml/2006/ole">
              <mc:AlternateContent xmlns:mc="http://schemas.openxmlformats.org/markup-compatibility/2006">
                <mc:Choice xmlns:v="urn:schemas-microsoft-com:vml" Requires="v">
                  <p:oleObj spid="_x0000_s462369" name="Equation" r:id="rId17" imgW="241195" imgH="393529" progId="Equation.DSMT4">
                    <p:embed/>
                  </p:oleObj>
                </mc:Choice>
                <mc:Fallback>
                  <p:oleObj name="Equation" r:id="rId17" imgW="241195" imgH="393529" progId="Equation.DSMT4">
                    <p:embed/>
                    <p:pic>
                      <p:nvPicPr>
                        <p:cNvPr id="43" name="Object 20"/>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8053536" y="4310013"/>
                          <a:ext cx="509587" cy="830262"/>
                        </a:xfrm>
                        <a:prstGeom prst="rect">
                          <a:avLst/>
                        </a:prstGeom>
                        <a:solidFill>
                          <a:srgbClr val="FFFF00"/>
                        </a:solidFill>
                        <a:ln w="9525">
                          <a:solidFill>
                            <a:srgbClr val="7030A0"/>
                          </a:solidFill>
                          <a:miter lim="800000"/>
                          <a:headEnd/>
                          <a:tailEnd/>
                        </a:ln>
                      </p:spPr>
                    </p:pic>
                  </p:oleObj>
                </mc:Fallback>
              </mc:AlternateContent>
            </a:graphicData>
          </a:graphic>
        </p:graphicFrame>
        <p:cxnSp>
          <p:nvCxnSpPr>
            <p:cNvPr id="59" name="曲线连接符 11">
              <a:extLst>
                <a:ext uri="{FF2B5EF4-FFF2-40B4-BE49-F238E27FC236}">
                  <a16:creationId xmlns:a16="http://schemas.microsoft.com/office/drawing/2014/main" id="{08DED66F-D0D4-4416-AAE4-1E14C12DFEEB}"/>
                </a:ext>
              </a:extLst>
            </p:cNvPr>
            <p:cNvCxnSpPr>
              <a:cxnSpLocks noChangeShapeType="1"/>
              <a:stCxn id="57" idx="6"/>
            </p:cNvCxnSpPr>
            <p:nvPr/>
          </p:nvCxnSpPr>
          <p:spPr bwMode="auto">
            <a:xfrm>
              <a:off x="7596336" y="4725144"/>
              <a:ext cx="457200" cy="12700"/>
            </a:xfrm>
            <a:prstGeom prst="curvedConnector3">
              <a:avLst>
                <a:gd name="adj1" fmla="val 50000"/>
              </a:avLst>
            </a:prstGeom>
            <a:noFill/>
            <a:ln w="19050" algn="ctr">
              <a:solidFill>
                <a:srgbClr val="7030A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pic>
        <p:nvPicPr>
          <p:cNvPr id="60" name="Picture 13">
            <a:extLst>
              <a:ext uri="{FF2B5EF4-FFF2-40B4-BE49-F238E27FC236}">
                <a16:creationId xmlns:a16="http://schemas.microsoft.com/office/drawing/2014/main" id="{4D104098-579F-4FBB-AE28-9BF5F88273B7}"/>
              </a:ext>
            </a:extLst>
          </p:cNvPr>
          <p:cNvPicPr>
            <a:picLocks noChangeAspect="1" noChangeArrowheads="1"/>
          </p:cNvPicPr>
          <p:nvPr/>
        </p:nvPicPr>
        <p:blipFill rotWithShape="1">
          <a:blip r:embed="rId19">
            <a:extLst>
              <a:ext uri="{28A0092B-C50C-407E-A947-70E740481C1C}">
                <a14:useLocalDpi xmlns:a14="http://schemas.microsoft.com/office/drawing/2010/main" val="0"/>
              </a:ext>
            </a:extLst>
          </a:blip>
          <a:srcRect l="589" t="663" r="74932" b="75736"/>
          <a:stretch/>
        </p:blipFill>
        <p:spPr bwMode="auto">
          <a:xfrm>
            <a:off x="761844" y="617895"/>
            <a:ext cx="1778639" cy="2405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1" name="矩形 60">
            <a:extLst>
              <a:ext uri="{FF2B5EF4-FFF2-40B4-BE49-F238E27FC236}">
                <a16:creationId xmlns:a16="http://schemas.microsoft.com/office/drawing/2014/main" id="{9B5B17E2-05E6-4EDD-8081-36678DB72019}"/>
              </a:ext>
            </a:extLst>
          </p:cNvPr>
          <p:cNvSpPr/>
          <p:nvPr/>
        </p:nvSpPr>
        <p:spPr>
          <a:xfrm>
            <a:off x="7940154" y="1354180"/>
            <a:ext cx="3172171" cy="936104"/>
          </a:xfrm>
          <a:prstGeom prst="rect">
            <a:avLst/>
          </a:prstGeom>
          <a:solidFill>
            <a:schemeClr val="bg1"/>
          </a:solidFill>
          <a:ln w="31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2" name="组合 61">
            <a:extLst>
              <a:ext uri="{FF2B5EF4-FFF2-40B4-BE49-F238E27FC236}">
                <a16:creationId xmlns:a16="http://schemas.microsoft.com/office/drawing/2014/main" id="{FFF0CA1E-145C-4DA2-A851-5664087588D2}"/>
              </a:ext>
            </a:extLst>
          </p:cNvPr>
          <p:cNvGrpSpPr>
            <a:grpSpLocks/>
          </p:cNvGrpSpPr>
          <p:nvPr/>
        </p:nvGrpSpPr>
        <p:grpSpPr bwMode="auto">
          <a:xfrm>
            <a:off x="5207199" y="284672"/>
            <a:ext cx="3024187" cy="2031143"/>
            <a:chOff x="2627784" y="548681"/>
            <a:chExt cx="3024336" cy="2031348"/>
          </a:xfrm>
        </p:grpSpPr>
        <p:sp>
          <p:nvSpPr>
            <p:cNvPr id="63" name="椭圆 3">
              <a:extLst>
                <a:ext uri="{FF2B5EF4-FFF2-40B4-BE49-F238E27FC236}">
                  <a16:creationId xmlns:a16="http://schemas.microsoft.com/office/drawing/2014/main" id="{AD5E830D-44F7-4E5A-86E4-67C5571FE5A3}"/>
                </a:ext>
              </a:extLst>
            </p:cNvPr>
            <p:cNvSpPr>
              <a:spLocks noChangeArrowheads="1"/>
            </p:cNvSpPr>
            <p:nvPr/>
          </p:nvSpPr>
          <p:spPr bwMode="auto">
            <a:xfrm>
              <a:off x="3779912" y="548681"/>
              <a:ext cx="1872208" cy="2031348"/>
            </a:xfrm>
            <a:prstGeom prst="ellipse">
              <a:avLst/>
            </a:prstGeom>
            <a:noFill/>
            <a:ln w="19050" algn="ctr">
              <a:solidFill>
                <a:srgbClr val="FF0000"/>
              </a:solidFill>
              <a:round/>
              <a:headEnd/>
              <a:tailEnd/>
            </a:ln>
            <a:effectLst/>
            <a:extLst>
              <a:ext uri="{909E8E84-426E-40DD-AFC4-6F175D3DCCD1}">
                <a14:hiddenFill xmlns:a14="http://schemas.microsoft.com/office/drawing/2010/main">
                  <a:solidFill>
                    <a:schemeClr val="bg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2057400" indent="-2057400"/>
              <a:endParaRPr lang="zh-CN" altLang="en-US"/>
            </a:p>
          </p:txBody>
        </p:sp>
        <p:sp>
          <p:nvSpPr>
            <p:cNvPr id="64" name="TextBox 4">
              <a:extLst>
                <a:ext uri="{FF2B5EF4-FFF2-40B4-BE49-F238E27FC236}">
                  <a16:creationId xmlns:a16="http://schemas.microsoft.com/office/drawing/2014/main" id="{D22F0971-7392-45DD-AE87-0203C00559AB}"/>
                </a:ext>
              </a:extLst>
            </p:cNvPr>
            <p:cNvSpPr txBox="1">
              <a:spLocks noChangeArrowheads="1"/>
            </p:cNvSpPr>
            <p:nvPr/>
          </p:nvSpPr>
          <p:spPr bwMode="auto">
            <a:xfrm>
              <a:off x="2627784" y="1412776"/>
              <a:ext cx="1338828" cy="369332"/>
            </a:xfrm>
            <a:prstGeom prst="rect">
              <a:avLst/>
            </a:prstGeom>
            <a:solidFill>
              <a:srgbClr val="FFFF00"/>
            </a:solidFill>
            <a:ln w="9525">
              <a:solidFill>
                <a:srgbClr val="FF0000"/>
              </a:solidFill>
              <a:miter lim="800000"/>
              <a:headEnd/>
              <a:tailEnd/>
            </a:ln>
          </p:spPr>
          <p:txBody>
            <a:bodyPr wrap="none">
              <a:spAutoFit/>
            </a:bodyPr>
            <a:lstStyle>
              <a:lvl1pPr eaLnBrk="0" hangingPunct="0">
                <a:defRPr kumimoji="1">
                  <a:solidFill>
                    <a:schemeClr val="tx1"/>
                  </a:solidFill>
                  <a:latin typeface="Times New Roman" pitchFamily="18" charset="0"/>
                  <a:ea typeface="华文仿宋" pitchFamily="2" charset="-122"/>
                </a:defRPr>
              </a:lvl1pPr>
              <a:lvl2pPr marL="742950" indent="-285750" eaLnBrk="0" hangingPunct="0">
                <a:defRPr kumimoji="1">
                  <a:solidFill>
                    <a:schemeClr val="tx1"/>
                  </a:solidFill>
                  <a:latin typeface="Times New Roman" pitchFamily="18" charset="0"/>
                  <a:ea typeface="华文仿宋" pitchFamily="2" charset="-122"/>
                </a:defRPr>
              </a:lvl2pPr>
              <a:lvl3pPr marL="1143000" indent="-228600" eaLnBrk="0" hangingPunct="0">
                <a:defRPr kumimoji="1">
                  <a:solidFill>
                    <a:schemeClr val="tx1"/>
                  </a:solidFill>
                  <a:latin typeface="Times New Roman" pitchFamily="18" charset="0"/>
                  <a:ea typeface="华文仿宋" pitchFamily="2" charset="-122"/>
                </a:defRPr>
              </a:lvl3pPr>
              <a:lvl4pPr marL="1600200" indent="-228600" eaLnBrk="0" hangingPunct="0">
                <a:defRPr kumimoji="1">
                  <a:solidFill>
                    <a:schemeClr val="tx1"/>
                  </a:solidFill>
                  <a:latin typeface="Times New Roman" pitchFamily="18" charset="0"/>
                  <a:ea typeface="华文仿宋" pitchFamily="2" charset="-122"/>
                </a:defRPr>
              </a:lvl4pPr>
              <a:lvl5pPr marL="2057400" indent="-228600" eaLnBrk="0" hangingPunct="0">
                <a:defRPr kumimoji="1">
                  <a:solidFill>
                    <a:schemeClr val="tx1"/>
                  </a:solidFill>
                  <a:latin typeface="Times New Roman" pitchFamily="18" charset="0"/>
                  <a:ea typeface="华文仿宋" pitchFamily="2" charset="-122"/>
                </a:defRPr>
              </a:lvl5pPr>
              <a:lvl6pPr marL="2514600" indent="-228600" eaLnBrk="0" fontAlgn="base" hangingPunct="0">
                <a:spcBef>
                  <a:spcPct val="20000"/>
                </a:spcBef>
                <a:spcAft>
                  <a:spcPct val="0"/>
                </a:spcAft>
                <a:defRPr kumimoji="1">
                  <a:solidFill>
                    <a:schemeClr val="tx1"/>
                  </a:solidFill>
                  <a:latin typeface="Times New Roman" pitchFamily="18" charset="0"/>
                  <a:ea typeface="华文仿宋" pitchFamily="2" charset="-122"/>
                </a:defRPr>
              </a:lvl6pPr>
              <a:lvl7pPr marL="2971800" indent="-228600" eaLnBrk="0" fontAlgn="base" hangingPunct="0">
                <a:spcBef>
                  <a:spcPct val="20000"/>
                </a:spcBef>
                <a:spcAft>
                  <a:spcPct val="0"/>
                </a:spcAft>
                <a:defRPr kumimoji="1">
                  <a:solidFill>
                    <a:schemeClr val="tx1"/>
                  </a:solidFill>
                  <a:latin typeface="Times New Roman" pitchFamily="18" charset="0"/>
                  <a:ea typeface="华文仿宋" pitchFamily="2" charset="-122"/>
                </a:defRPr>
              </a:lvl7pPr>
              <a:lvl8pPr marL="3429000" indent="-228600" eaLnBrk="0" fontAlgn="base" hangingPunct="0">
                <a:spcBef>
                  <a:spcPct val="20000"/>
                </a:spcBef>
                <a:spcAft>
                  <a:spcPct val="0"/>
                </a:spcAft>
                <a:defRPr kumimoji="1">
                  <a:solidFill>
                    <a:schemeClr val="tx1"/>
                  </a:solidFill>
                  <a:latin typeface="Times New Roman" pitchFamily="18" charset="0"/>
                  <a:ea typeface="华文仿宋" pitchFamily="2" charset="-122"/>
                </a:defRPr>
              </a:lvl8pPr>
              <a:lvl9pPr marL="3886200" indent="-228600" eaLnBrk="0" fontAlgn="base" hangingPunct="0">
                <a:spcBef>
                  <a:spcPct val="20000"/>
                </a:spcBef>
                <a:spcAft>
                  <a:spcPct val="0"/>
                </a:spcAft>
                <a:defRPr kumimoji="1">
                  <a:solidFill>
                    <a:schemeClr val="tx1"/>
                  </a:solidFill>
                  <a:latin typeface="Times New Roman" pitchFamily="18" charset="0"/>
                  <a:ea typeface="华文仿宋" pitchFamily="2" charset="-122"/>
                </a:defRPr>
              </a:lvl9pPr>
            </a:lstStyle>
            <a:p>
              <a:pPr eaLnBrk="1" hangingPunct="1"/>
              <a:r>
                <a:rPr lang="zh-CN" altLang="en-US">
                  <a:latin typeface="黑体" pitchFamily="49" charset="-122"/>
                  <a:ea typeface="黑体" pitchFamily="49" charset="-122"/>
                </a:rPr>
                <a:t>同一事件！</a:t>
              </a:r>
            </a:p>
          </p:txBody>
        </p:sp>
      </p:grpSp>
      <p:sp>
        <p:nvSpPr>
          <p:cNvPr id="65" name="TextBox 28">
            <a:extLst>
              <a:ext uri="{FF2B5EF4-FFF2-40B4-BE49-F238E27FC236}">
                <a16:creationId xmlns:a16="http://schemas.microsoft.com/office/drawing/2014/main" id="{35A85A55-EA2A-4D5E-BA92-72E0F835EA59}"/>
              </a:ext>
            </a:extLst>
          </p:cNvPr>
          <p:cNvSpPr txBox="1"/>
          <p:nvPr/>
        </p:nvSpPr>
        <p:spPr>
          <a:xfrm>
            <a:off x="53702" y="5205478"/>
            <a:ext cx="7307987" cy="957250"/>
          </a:xfrm>
          <a:prstGeom prst="rect">
            <a:avLst/>
          </a:prstGeom>
          <a:noFill/>
          <a:ln>
            <a:solidFill>
              <a:schemeClr val="tx1"/>
            </a:solidFill>
          </a:ln>
        </p:spPr>
        <p:txBody>
          <a:bodyPr wrap="square" rtlCol="0">
            <a:spAutoFit/>
          </a:bodyPr>
          <a:lstStyle/>
          <a:p>
            <a:pPr marL="342900" indent="-342900">
              <a:lnSpc>
                <a:spcPct val="150000"/>
              </a:lnSpc>
              <a:buFont typeface="Arial" panose="020B0604020202020204" pitchFamily="34" charset="0"/>
              <a:buChar char="•"/>
            </a:pP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对于能量不太高的中子，散射中子在质心系中近似是各向同性分布的→实验室系下</a:t>
            </a:r>
            <a:r>
              <a:rPr kumimoji="1" lang="zh-CN" altLang="en-US" sz="2000" dirty="0">
                <a:solidFill>
                  <a:srgbClr val="FF0000"/>
                </a:solidFill>
                <a:latin typeface="Times New Roman" pitchFamily="18" charset="0"/>
                <a:ea typeface="黑体" panose="02010609060101010101" pitchFamily="49" charset="-122"/>
                <a:cs typeface="Times New Roman" panose="02020603050405020304" pitchFamily="18" charset="0"/>
              </a:rPr>
              <a:t>散射中子</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的</a:t>
            </a:r>
            <a:r>
              <a:rPr kumimoji="1" lang="zh-CN" altLang="en-US" sz="2000" dirty="0">
                <a:solidFill>
                  <a:srgbClr val="FF0000"/>
                </a:solidFill>
                <a:latin typeface="Times New Roman" pitchFamily="18" charset="0"/>
                <a:ea typeface="黑体" panose="02010609060101010101" pitchFamily="49" charset="-122"/>
                <a:cs typeface="Times New Roman" panose="02020603050405020304" pitchFamily="18" charset="0"/>
              </a:rPr>
              <a:t>能量分布</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也是</a:t>
            </a:r>
            <a:r>
              <a:rPr kumimoji="1" lang="zh-CN" altLang="en-US" sz="2000" dirty="0">
                <a:solidFill>
                  <a:srgbClr val="FF0000"/>
                </a:solidFill>
                <a:latin typeface="Times New Roman" pitchFamily="18" charset="0"/>
                <a:ea typeface="黑体" panose="02010609060101010101" pitchFamily="49" charset="-122"/>
                <a:cs typeface="Times New Roman" panose="02020603050405020304" pitchFamily="18" charset="0"/>
              </a:rPr>
              <a:t>均匀</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的；</a:t>
            </a:r>
          </a:p>
        </p:txBody>
      </p:sp>
    </p:spTree>
    <p:extLst>
      <p:ext uri="{BB962C8B-B14F-4D97-AF65-F5344CB8AC3E}">
        <p14:creationId xmlns:p14="http://schemas.microsoft.com/office/powerpoint/2010/main" val="3897502104"/>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wipe(up)">
                                      <p:cBhvr>
                                        <p:cTn id="7" dur="500"/>
                                        <p:tgtEl>
                                          <p:spTgt spid="4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62"/>
                                        </p:tgtEl>
                                        <p:attrNameLst>
                                          <p:attrName>style.visibility</p:attrName>
                                        </p:attrNameLst>
                                      </p:cBhvr>
                                      <p:to>
                                        <p:strVal val="visible"/>
                                      </p:to>
                                    </p:set>
                                    <p:animEffect transition="in" filter="wipe(left)">
                                      <p:cBhvr>
                                        <p:cTn id="12" dur="500"/>
                                        <p:tgtEl>
                                          <p:spTgt spid="6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xit" presetSubtype="8" fill="hold" grpId="0" nodeType="clickEffect">
                                  <p:stCondLst>
                                    <p:cond delay="0"/>
                                  </p:stCondLst>
                                  <p:childTnLst>
                                    <p:animEffect transition="out" filter="wipe(left)">
                                      <p:cBhvr>
                                        <p:cTn id="16" dur="500"/>
                                        <p:tgtEl>
                                          <p:spTgt spid="61"/>
                                        </p:tgtEl>
                                      </p:cBhvr>
                                    </p:animEffect>
                                    <p:set>
                                      <p:cBhvr>
                                        <p:cTn id="17" dur="1" fill="hold">
                                          <p:stCondLst>
                                            <p:cond delay="499"/>
                                          </p:stCondLst>
                                        </p:cTn>
                                        <p:tgtEl>
                                          <p:spTgt spid="61"/>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48"/>
                                        </p:tgtEl>
                                        <p:attrNameLst>
                                          <p:attrName>style.visibility</p:attrName>
                                        </p:attrNameLst>
                                      </p:cBhvr>
                                      <p:to>
                                        <p:strVal val="visible"/>
                                      </p:to>
                                    </p:set>
                                    <p:animEffect transition="in" filter="wipe(left)">
                                      <p:cBhvr>
                                        <p:cTn id="22" dur="500"/>
                                        <p:tgtEl>
                                          <p:spTgt spid="4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52"/>
                                        </p:tgtEl>
                                        <p:attrNameLst>
                                          <p:attrName>style.visibility</p:attrName>
                                        </p:attrNameLst>
                                      </p:cBhvr>
                                      <p:to>
                                        <p:strVal val="visible"/>
                                      </p:to>
                                    </p:set>
                                    <p:animEffect transition="in" filter="wipe(left)">
                                      <p:cBhvr>
                                        <p:cTn id="27" dur="500"/>
                                        <p:tgtEl>
                                          <p:spTgt spid="5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wipe(left)">
                                      <p:cBhvr>
                                        <p:cTn id="32" dur="500"/>
                                        <p:tgtEl>
                                          <p:spTgt spid="25"/>
                                        </p:tgtEl>
                                      </p:cBhvr>
                                    </p:animEffect>
                                  </p:childTnLst>
                                </p:cTn>
                              </p:par>
                            </p:childTnLst>
                          </p:cTn>
                        </p:par>
                        <p:par>
                          <p:cTn id="33" fill="hold">
                            <p:stCondLst>
                              <p:cond delay="500"/>
                            </p:stCondLst>
                            <p:childTnLst>
                              <p:par>
                                <p:cTn id="34" presetID="22" presetClass="entr" presetSubtype="8" fill="hold" nodeType="afterEffect">
                                  <p:stCondLst>
                                    <p:cond delay="0"/>
                                  </p:stCondLst>
                                  <p:childTnLst>
                                    <p:set>
                                      <p:cBhvr>
                                        <p:cTn id="35" dur="1" fill="hold">
                                          <p:stCondLst>
                                            <p:cond delay="0"/>
                                          </p:stCondLst>
                                        </p:cTn>
                                        <p:tgtEl>
                                          <p:spTgt spid="60"/>
                                        </p:tgtEl>
                                        <p:attrNameLst>
                                          <p:attrName>style.visibility</p:attrName>
                                        </p:attrNameLst>
                                      </p:cBhvr>
                                      <p:to>
                                        <p:strVal val="visible"/>
                                      </p:to>
                                    </p:set>
                                    <p:animEffect transition="in" filter="wipe(left)">
                                      <p:cBhvr>
                                        <p:cTn id="36" dur="500"/>
                                        <p:tgtEl>
                                          <p:spTgt spid="60"/>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nodeType="clickEffect">
                                  <p:stCondLst>
                                    <p:cond delay="0"/>
                                  </p:stCondLst>
                                  <p:childTnLst>
                                    <p:set>
                                      <p:cBhvr>
                                        <p:cTn id="40" dur="1" fill="hold">
                                          <p:stCondLst>
                                            <p:cond delay="0"/>
                                          </p:stCondLst>
                                        </p:cTn>
                                        <p:tgtEl>
                                          <p:spTgt spid="26"/>
                                        </p:tgtEl>
                                        <p:attrNameLst>
                                          <p:attrName>style.visibility</p:attrName>
                                        </p:attrNameLst>
                                      </p:cBhvr>
                                      <p:to>
                                        <p:strVal val="visible"/>
                                      </p:to>
                                    </p:set>
                                    <p:animEffect transition="in" filter="wipe(left)">
                                      <p:cBhvr>
                                        <p:cTn id="41" dur="500"/>
                                        <p:tgtEl>
                                          <p:spTgt spid="26"/>
                                        </p:tgtEl>
                                      </p:cBhvr>
                                    </p:animEffect>
                                  </p:childTnLst>
                                </p:cTn>
                              </p:par>
                            </p:childTnLst>
                          </p:cTn>
                        </p:par>
                        <p:par>
                          <p:cTn id="42" fill="hold">
                            <p:stCondLst>
                              <p:cond delay="500"/>
                            </p:stCondLst>
                            <p:childTnLst>
                              <p:par>
                                <p:cTn id="43" presetID="22" presetClass="entr" presetSubtype="8" fill="hold" nodeType="afterEffect">
                                  <p:stCondLst>
                                    <p:cond delay="0"/>
                                  </p:stCondLst>
                                  <p:childTnLst>
                                    <p:set>
                                      <p:cBhvr>
                                        <p:cTn id="44" dur="1" fill="hold">
                                          <p:stCondLst>
                                            <p:cond delay="0"/>
                                          </p:stCondLst>
                                        </p:cTn>
                                        <p:tgtEl>
                                          <p:spTgt spid="56"/>
                                        </p:tgtEl>
                                        <p:attrNameLst>
                                          <p:attrName>style.visibility</p:attrName>
                                        </p:attrNameLst>
                                      </p:cBhvr>
                                      <p:to>
                                        <p:strVal val="visible"/>
                                      </p:to>
                                    </p:set>
                                    <p:animEffect transition="in" filter="wipe(left)">
                                      <p:cBhvr>
                                        <p:cTn id="45" dur="500"/>
                                        <p:tgtEl>
                                          <p:spTgt spid="56"/>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nodeType="clickEffect">
                                  <p:stCondLst>
                                    <p:cond delay="0"/>
                                  </p:stCondLst>
                                  <p:childTnLst>
                                    <p:set>
                                      <p:cBhvr>
                                        <p:cTn id="49" dur="1" fill="hold">
                                          <p:stCondLst>
                                            <p:cond delay="0"/>
                                          </p:stCondLst>
                                        </p:cTn>
                                        <p:tgtEl>
                                          <p:spTgt spid="53"/>
                                        </p:tgtEl>
                                        <p:attrNameLst>
                                          <p:attrName>style.visibility</p:attrName>
                                        </p:attrNameLst>
                                      </p:cBhvr>
                                      <p:to>
                                        <p:strVal val="visible"/>
                                      </p:to>
                                    </p:set>
                                    <p:animEffect transition="in" filter="wipe(left)">
                                      <p:cBhvr>
                                        <p:cTn id="50" dur="500"/>
                                        <p:tgtEl>
                                          <p:spTgt spid="53"/>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8" fill="hold" grpId="0" nodeType="clickEffect">
                                  <p:stCondLst>
                                    <p:cond delay="0"/>
                                  </p:stCondLst>
                                  <p:childTnLst>
                                    <p:set>
                                      <p:cBhvr>
                                        <p:cTn id="54" dur="1" fill="hold">
                                          <p:stCondLst>
                                            <p:cond delay="0"/>
                                          </p:stCondLst>
                                        </p:cTn>
                                        <p:tgtEl>
                                          <p:spTgt spid="65"/>
                                        </p:tgtEl>
                                        <p:attrNameLst>
                                          <p:attrName>style.visibility</p:attrName>
                                        </p:attrNameLst>
                                      </p:cBhvr>
                                      <p:to>
                                        <p:strVal val="visible"/>
                                      </p:to>
                                    </p:set>
                                    <p:animEffect transition="in" filter="wipe(left)">
                                      <p:cBhvr>
                                        <p:cTn id="55"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61" grpId="0" animBg="1"/>
      <p:bldP spid="65"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a:extLst>
              <a:ext uri="{FF2B5EF4-FFF2-40B4-BE49-F238E27FC236}">
                <a16:creationId xmlns:a16="http://schemas.microsoft.com/office/drawing/2014/main" id="{F626D9C3-0C9B-4683-AF0B-928C88B4E223}"/>
              </a:ext>
            </a:extLst>
          </p:cNvPr>
          <p:cNvGrpSpPr/>
          <p:nvPr/>
        </p:nvGrpSpPr>
        <p:grpSpPr>
          <a:xfrm>
            <a:off x="1378164" y="284672"/>
            <a:ext cx="9435671" cy="3640223"/>
            <a:chOff x="-1554837" y="620688"/>
            <a:chExt cx="5412687" cy="2088181"/>
          </a:xfrm>
        </p:grpSpPr>
        <p:pic>
          <p:nvPicPr>
            <p:cNvPr id="29" name="Picture 7">
              <a:extLst>
                <a:ext uri="{FF2B5EF4-FFF2-40B4-BE49-F238E27FC236}">
                  <a16:creationId xmlns:a16="http://schemas.microsoft.com/office/drawing/2014/main" id="{B708B01D-F9C5-4E6F-BDCC-9C54DA69B926}"/>
                </a:ext>
              </a:extLst>
            </p:cNvPr>
            <p:cNvPicPr>
              <a:picLocks noChangeAspect="1" noChangeArrowheads="1"/>
            </p:cNvPicPr>
            <p:nvPr/>
          </p:nvPicPr>
          <p:blipFill rotWithShape="1">
            <a:blip r:embed="rId3" cstate="print">
              <a:lum contrast="40000"/>
              <a:extLst>
                <a:ext uri="{28A0092B-C50C-407E-A947-70E740481C1C}">
                  <a14:useLocalDpi xmlns:a14="http://schemas.microsoft.com/office/drawing/2010/main" val="0"/>
                </a:ext>
              </a:extLst>
            </a:blip>
            <a:srcRect l="23373" r="22630" b="72355"/>
            <a:stretch/>
          </p:blipFill>
          <p:spPr bwMode="auto">
            <a:xfrm>
              <a:off x="224" y="620688"/>
              <a:ext cx="3857626" cy="2088181"/>
            </a:xfrm>
            <a:prstGeom prst="rect">
              <a:avLst/>
            </a:prstGeom>
            <a:noFill/>
            <a:ln>
              <a:noFill/>
            </a:ln>
            <a:effectLst/>
            <a:extLst>
              <a:ext uri="{909E8E84-426E-40DD-AFC4-6F175D3DCCD1}">
                <a14:hiddenFill xmlns:a14="http://schemas.microsoft.com/office/drawing/2010/main">
                  <a:solidFill>
                    <a:schemeClr val="bg2"/>
                  </a:solidFill>
                </a14:hiddenFill>
              </a:ext>
              <a:ext uri="{91240B29-F687-4F45-9708-019B960494DF}">
                <a14:hiddenLine xmlns:a14="http://schemas.microsoft.com/office/drawing/2010/main" w="19050" algn="ctr">
                  <a:solidFill>
                    <a:srgbClr val="66FF33"/>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0" name="TextBox 31">
              <a:extLst>
                <a:ext uri="{FF2B5EF4-FFF2-40B4-BE49-F238E27FC236}">
                  <a16:creationId xmlns:a16="http://schemas.microsoft.com/office/drawing/2014/main" id="{BECDC6BA-5E46-4F48-98DD-F3D214A1AE3C}"/>
                </a:ext>
              </a:extLst>
            </p:cNvPr>
            <p:cNvSpPr txBox="1"/>
            <p:nvPr/>
          </p:nvSpPr>
          <p:spPr>
            <a:xfrm>
              <a:off x="-1554837" y="1586200"/>
              <a:ext cx="1555061" cy="264830"/>
            </a:xfrm>
            <a:prstGeom prst="rect">
              <a:avLst/>
            </a:prstGeom>
            <a:noFill/>
            <a:ln>
              <a:noFill/>
            </a:ln>
          </p:spPr>
          <p:txBody>
            <a:bodyPr wrap="square" rtlCol="0">
              <a:spAutoFit/>
            </a:bodyPr>
            <a:lstStyle/>
            <a:p>
              <a:r>
                <a:rPr lang="zh-CN" altLang="en-US" sz="2400" dirty="0">
                  <a:latin typeface="楷体" panose="02010609060101010101" pitchFamily="49" charset="-122"/>
                  <a:ea typeface="楷体" panose="02010609060101010101" pitchFamily="49" charset="-122"/>
                </a:rPr>
                <a:t>单能中子</a:t>
              </a:r>
              <a:r>
                <a:rPr lang="zh-CN" altLang="en-US" sz="2400" dirty="0">
                  <a:solidFill>
                    <a:srgbClr val="FF0000"/>
                  </a:solidFill>
                  <a:latin typeface="黑体" panose="02010609060101010101" pitchFamily="49" charset="-122"/>
                  <a:ea typeface="黑体" panose="02010609060101010101" pitchFamily="49" charset="-122"/>
                </a:rPr>
                <a:t>一次</a:t>
              </a:r>
              <a:r>
                <a:rPr lang="zh-CN" altLang="en-US" sz="2400" dirty="0">
                  <a:latin typeface="楷体" panose="02010609060101010101" pitchFamily="49" charset="-122"/>
                  <a:ea typeface="楷体" panose="02010609060101010101" pitchFamily="49" charset="-122"/>
                </a:rPr>
                <a:t>散射</a:t>
              </a:r>
            </a:p>
          </p:txBody>
        </p:sp>
      </p:grpSp>
      <p:grpSp>
        <p:nvGrpSpPr>
          <p:cNvPr id="38" name="组合 37">
            <a:extLst>
              <a:ext uri="{FF2B5EF4-FFF2-40B4-BE49-F238E27FC236}">
                <a16:creationId xmlns:a16="http://schemas.microsoft.com/office/drawing/2014/main" id="{DE483EAF-67CE-4617-9338-CD4DE7BD244C}"/>
              </a:ext>
            </a:extLst>
          </p:cNvPr>
          <p:cNvGrpSpPr/>
          <p:nvPr/>
        </p:nvGrpSpPr>
        <p:grpSpPr>
          <a:xfrm>
            <a:off x="313117" y="4209566"/>
            <a:ext cx="5033001" cy="2617630"/>
            <a:chOff x="224" y="2723381"/>
            <a:chExt cx="3857626" cy="2006325"/>
          </a:xfrm>
        </p:grpSpPr>
        <p:pic>
          <p:nvPicPr>
            <p:cNvPr id="39" name="Picture 7">
              <a:extLst>
                <a:ext uri="{FF2B5EF4-FFF2-40B4-BE49-F238E27FC236}">
                  <a16:creationId xmlns:a16="http://schemas.microsoft.com/office/drawing/2014/main" id="{A7064863-3656-415D-9607-20D3014D2F97}"/>
                </a:ext>
              </a:extLst>
            </p:cNvPr>
            <p:cNvPicPr>
              <a:picLocks noChangeAspect="1" noChangeArrowheads="1"/>
            </p:cNvPicPr>
            <p:nvPr/>
          </p:nvPicPr>
          <p:blipFill rotWithShape="1">
            <a:blip r:embed="rId3" cstate="print">
              <a:lum contrast="40000"/>
              <a:extLst>
                <a:ext uri="{28A0092B-C50C-407E-A947-70E740481C1C}">
                  <a14:useLocalDpi xmlns:a14="http://schemas.microsoft.com/office/drawing/2010/main" val="0"/>
                </a:ext>
              </a:extLst>
            </a:blip>
            <a:srcRect l="23373" t="28728" r="22630" b="44711"/>
            <a:stretch/>
          </p:blipFill>
          <p:spPr bwMode="auto">
            <a:xfrm>
              <a:off x="224" y="2723381"/>
              <a:ext cx="3857626" cy="2006325"/>
            </a:xfrm>
            <a:prstGeom prst="rect">
              <a:avLst/>
            </a:prstGeom>
            <a:noFill/>
            <a:ln>
              <a:noFill/>
            </a:ln>
            <a:effectLst/>
            <a:extLst>
              <a:ext uri="{909E8E84-426E-40DD-AFC4-6F175D3DCCD1}">
                <a14:hiddenFill xmlns:a14="http://schemas.microsoft.com/office/drawing/2010/main">
                  <a:solidFill>
                    <a:schemeClr val="bg2"/>
                  </a:solidFill>
                </a14:hiddenFill>
              </a:ext>
              <a:ext uri="{91240B29-F687-4F45-9708-019B960494DF}">
                <a14:hiddenLine xmlns:a14="http://schemas.microsoft.com/office/drawing/2010/main" w="19050" algn="ctr">
                  <a:solidFill>
                    <a:srgbClr val="66FF33"/>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0" name="TextBox 34">
              <a:extLst>
                <a:ext uri="{FF2B5EF4-FFF2-40B4-BE49-F238E27FC236}">
                  <a16:creationId xmlns:a16="http://schemas.microsoft.com/office/drawing/2014/main" id="{6C91086B-022E-4AB0-91B2-14EA3FF908C1}"/>
                </a:ext>
              </a:extLst>
            </p:cNvPr>
            <p:cNvSpPr txBox="1"/>
            <p:nvPr/>
          </p:nvSpPr>
          <p:spPr>
            <a:xfrm>
              <a:off x="243569" y="2858494"/>
              <a:ext cx="1117513" cy="636931"/>
            </a:xfrm>
            <a:prstGeom prst="rect">
              <a:avLst/>
            </a:prstGeom>
            <a:noFill/>
            <a:ln>
              <a:solidFill>
                <a:schemeClr val="bg1">
                  <a:lumMod val="85000"/>
                </a:schemeClr>
              </a:solidFill>
            </a:ln>
          </p:spPr>
          <p:txBody>
            <a:bodyPr wrap="square" rtlCol="0">
              <a:spAutoFit/>
            </a:bodyPr>
            <a:lstStyle/>
            <a:p>
              <a:r>
                <a:rPr lang="zh-CN" altLang="en-US" sz="2400" dirty="0">
                  <a:latin typeface="楷体" panose="02010609060101010101" pitchFamily="49" charset="-122"/>
                  <a:ea typeface="楷体" panose="02010609060101010101" pitchFamily="49" charset="-122"/>
                </a:rPr>
                <a:t>单能中子</a:t>
              </a:r>
              <a:r>
                <a:rPr lang="zh-CN" altLang="en-US" sz="2400" dirty="0">
                  <a:solidFill>
                    <a:srgbClr val="FF0000"/>
                  </a:solidFill>
                  <a:latin typeface="黑体" panose="02010609060101010101" pitchFamily="49" charset="-122"/>
                  <a:ea typeface="黑体" panose="02010609060101010101" pitchFamily="49" charset="-122"/>
                </a:rPr>
                <a:t>二次</a:t>
              </a:r>
              <a:r>
                <a:rPr lang="zh-CN" altLang="en-US" sz="2400" dirty="0">
                  <a:latin typeface="楷体" panose="02010609060101010101" pitchFamily="49" charset="-122"/>
                  <a:ea typeface="楷体" panose="02010609060101010101" pitchFamily="49" charset="-122"/>
                </a:rPr>
                <a:t>散射</a:t>
              </a:r>
            </a:p>
          </p:txBody>
        </p:sp>
      </p:grpSp>
      <p:sp>
        <p:nvSpPr>
          <p:cNvPr id="2" name="内容占位符 1">
            <a:extLst>
              <a:ext uri="{FF2B5EF4-FFF2-40B4-BE49-F238E27FC236}">
                <a16:creationId xmlns:a16="http://schemas.microsoft.com/office/drawing/2014/main" id="{6D3457FC-C129-4ADC-BFF7-D471A09643CB}"/>
              </a:ext>
            </a:extLst>
          </p:cNvPr>
          <p:cNvSpPr>
            <a:spLocks noGrp="1"/>
          </p:cNvSpPr>
          <p:nvPr>
            <p:ph idx="13"/>
          </p:nvPr>
        </p:nvSpPr>
        <p:spPr>
          <a:xfrm>
            <a:off x="1" y="1"/>
            <a:ext cx="2540482" cy="284671"/>
          </a:xfrm>
          <a:solidFill>
            <a:schemeClr val="bg1">
              <a:lumMod val="95000"/>
            </a:schemeClr>
          </a:solidFill>
        </p:spPr>
        <p:txBody>
          <a:bodyPr>
            <a:normAutofit fontScale="92500" lnSpcReduction="10000"/>
          </a:bodyPr>
          <a:lstStyle/>
          <a:p>
            <a:r>
              <a:rPr lang="zh-CN" altLang="en-US" dirty="0"/>
              <a:t>第十三章 中子及中子的探测</a:t>
            </a:r>
          </a:p>
        </p:txBody>
      </p:sp>
      <p:sp>
        <p:nvSpPr>
          <p:cNvPr id="4" name="内容占位符 3">
            <a:extLst>
              <a:ext uri="{FF2B5EF4-FFF2-40B4-BE49-F238E27FC236}">
                <a16:creationId xmlns:a16="http://schemas.microsoft.com/office/drawing/2014/main" id="{DC5E45C6-3C27-4CD6-87A4-686E0452789C}"/>
              </a:ext>
            </a:extLst>
          </p:cNvPr>
          <p:cNvSpPr>
            <a:spLocks noGrp="1"/>
          </p:cNvSpPr>
          <p:nvPr>
            <p:ph idx="15"/>
          </p:nvPr>
        </p:nvSpPr>
        <p:spPr>
          <a:xfrm>
            <a:off x="5170097" y="1"/>
            <a:ext cx="3061290" cy="284671"/>
          </a:xfrm>
          <a:solidFill>
            <a:schemeClr val="accent4">
              <a:lumMod val="20000"/>
              <a:lumOff val="80000"/>
            </a:schemeClr>
          </a:solidFill>
        </p:spPr>
        <p:txBody>
          <a:bodyPr>
            <a:normAutofit fontScale="92500" lnSpcReduction="10000"/>
          </a:bodyPr>
          <a:lstStyle/>
          <a:p>
            <a:r>
              <a:rPr lang="zh-CN" altLang="en-US" dirty="0"/>
              <a:t>中子的反应类型</a:t>
            </a:r>
          </a:p>
        </p:txBody>
      </p:sp>
      <p:sp>
        <p:nvSpPr>
          <p:cNvPr id="5" name="内容占位符 4">
            <a:extLst>
              <a:ext uri="{FF2B5EF4-FFF2-40B4-BE49-F238E27FC236}">
                <a16:creationId xmlns:a16="http://schemas.microsoft.com/office/drawing/2014/main" id="{76A525C7-698F-42F7-9977-03E53AEE0BC1}"/>
              </a:ext>
            </a:extLst>
          </p:cNvPr>
          <p:cNvSpPr>
            <a:spLocks noGrp="1"/>
          </p:cNvSpPr>
          <p:nvPr>
            <p:ph idx="16"/>
          </p:nvPr>
        </p:nvSpPr>
        <p:spPr>
          <a:xfrm>
            <a:off x="8231387" y="1"/>
            <a:ext cx="3960614" cy="284671"/>
          </a:xfrm>
          <a:solidFill>
            <a:srgbClr val="FFFF00"/>
          </a:solidFill>
        </p:spPr>
        <p:txBody>
          <a:bodyPr>
            <a:normAutofit fontScale="92500" lnSpcReduction="10000"/>
          </a:bodyPr>
          <a:lstStyle/>
          <a:p>
            <a:r>
              <a:rPr lang="zh-CN" altLang="en-US" dirty="0"/>
              <a:t>一次</a:t>
            </a:r>
            <a:r>
              <a:rPr lang="en-US" altLang="zh-CN" dirty="0"/>
              <a:t>……</a:t>
            </a:r>
            <a:r>
              <a:rPr lang="zh-CN" altLang="en-US" dirty="0"/>
              <a:t>多次散射之后的中子能谱</a:t>
            </a:r>
            <a:endParaRPr lang="en-US" altLang="zh-CN" dirty="0"/>
          </a:p>
        </p:txBody>
      </p:sp>
      <p:sp>
        <p:nvSpPr>
          <p:cNvPr id="19" name="内容占位符 18">
            <a:extLst>
              <a:ext uri="{FF2B5EF4-FFF2-40B4-BE49-F238E27FC236}">
                <a16:creationId xmlns:a16="http://schemas.microsoft.com/office/drawing/2014/main" id="{3DD6B0AC-1C2F-434F-874C-7924919B1171}"/>
              </a:ext>
            </a:extLst>
          </p:cNvPr>
          <p:cNvSpPr>
            <a:spLocks noGrp="1"/>
          </p:cNvSpPr>
          <p:nvPr>
            <p:ph idx="14"/>
          </p:nvPr>
        </p:nvSpPr>
        <p:spPr>
          <a:solidFill>
            <a:schemeClr val="accent6">
              <a:lumMod val="20000"/>
              <a:lumOff val="80000"/>
            </a:schemeClr>
          </a:solidFill>
        </p:spPr>
        <p:txBody>
          <a:bodyPr>
            <a:normAutofit fontScale="92500" lnSpcReduction="10000"/>
          </a:bodyPr>
          <a:lstStyle/>
          <a:p>
            <a:r>
              <a:rPr lang="en-US" altLang="zh-CN" dirty="0"/>
              <a:t>13.3 </a:t>
            </a:r>
            <a:r>
              <a:rPr lang="zh-CN" altLang="en-US" dirty="0"/>
              <a:t>中子与物质的相互作用</a:t>
            </a:r>
          </a:p>
        </p:txBody>
      </p:sp>
      <p:graphicFrame>
        <p:nvGraphicFramePr>
          <p:cNvPr id="33" name="Object 20">
            <a:extLst>
              <a:ext uri="{FF2B5EF4-FFF2-40B4-BE49-F238E27FC236}">
                <a16:creationId xmlns:a16="http://schemas.microsoft.com/office/drawing/2014/main" id="{D99D3783-969A-4FCA-BD14-633F51CDE503}"/>
              </a:ext>
            </a:extLst>
          </p:cNvPr>
          <p:cNvGraphicFramePr>
            <a:graphicFrameLocks noChangeAspect="1"/>
          </p:cNvGraphicFramePr>
          <p:nvPr>
            <p:extLst>
              <p:ext uri="{D42A27DB-BD31-4B8C-83A1-F6EECF244321}">
                <p14:modId xmlns:p14="http://schemas.microsoft.com/office/powerpoint/2010/main" val="2779465697"/>
              </p:ext>
            </p:extLst>
          </p:nvPr>
        </p:nvGraphicFramePr>
        <p:xfrm>
          <a:off x="822293" y="683208"/>
          <a:ext cx="3057525" cy="965200"/>
        </p:xfrm>
        <a:graphic>
          <a:graphicData uri="http://schemas.openxmlformats.org/presentationml/2006/ole">
            <mc:AlternateContent xmlns:mc="http://schemas.openxmlformats.org/markup-compatibility/2006">
              <mc:Choice xmlns:v="urn:schemas-microsoft-com:vml" Requires="v">
                <p:oleObj spid="_x0000_s463180" name="Equation" r:id="rId4" imgW="1447560" imgH="457200" progId="Equation.DSMT4">
                  <p:embed/>
                </p:oleObj>
              </mc:Choice>
              <mc:Fallback>
                <p:oleObj name="Equation" r:id="rId4" imgW="1447560" imgH="457200" progId="Equation.DSMT4">
                  <p:embed/>
                  <p:pic>
                    <p:nvPicPr>
                      <p:cNvPr id="7" name="Object 20"/>
                      <p:cNvPicPr>
                        <a:picLocks noChangeAspect="1" noChangeArrowheads="1"/>
                      </p:cNvPicPr>
                      <p:nvPr/>
                    </p:nvPicPr>
                    <p:blipFill>
                      <a:blip r:embed="rId5"/>
                      <a:srcRect/>
                      <a:stretch>
                        <a:fillRect/>
                      </a:stretch>
                    </p:blipFill>
                    <p:spPr bwMode="auto">
                      <a:xfrm>
                        <a:off x="822293" y="683208"/>
                        <a:ext cx="3057525" cy="965200"/>
                      </a:xfrm>
                      <a:prstGeom prst="rect">
                        <a:avLst/>
                      </a:prstGeom>
                      <a:solidFill>
                        <a:srgbClr val="FFFF00"/>
                      </a:solidFill>
                      <a:ln w="9525">
                        <a:solidFill>
                          <a:srgbClr val="FF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4" name="Object 23">
            <a:extLst>
              <a:ext uri="{FF2B5EF4-FFF2-40B4-BE49-F238E27FC236}">
                <a16:creationId xmlns:a16="http://schemas.microsoft.com/office/drawing/2014/main" id="{5BFF869B-B89F-4861-9F26-BAC4A70D0CDD}"/>
              </a:ext>
            </a:extLst>
          </p:cNvPr>
          <p:cNvGraphicFramePr>
            <a:graphicFrameLocks noChangeAspect="1"/>
          </p:cNvGraphicFramePr>
          <p:nvPr>
            <p:extLst>
              <p:ext uri="{D42A27DB-BD31-4B8C-83A1-F6EECF244321}">
                <p14:modId xmlns:p14="http://schemas.microsoft.com/office/powerpoint/2010/main" val="4149404887"/>
              </p:ext>
            </p:extLst>
          </p:nvPr>
        </p:nvGraphicFramePr>
        <p:xfrm>
          <a:off x="4517109" y="1562899"/>
          <a:ext cx="2570162" cy="1150937"/>
        </p:xfrm>
        <a:graphic>
          <a:graphicData uri="http://schemas.openxmlformats.org/presentationml/2006/ole">
            <mc:AlternateContent xmlns:mc="http://schemas.openxmlformats.org/markup-compatibility/2006">
              <mc:Choice xmlns:v="urn:schemas-microsoft-com:vml" Requires="v">
                <p:oleObj spid="_x0000_s463181" name="Equation" r:id="rId6" imgW="1193760" imgH="533160" progId="Equation.DSMT4">
                  <p:embed/>
                </p:oleObj>
              </mc:Choice>
              <mc:Fallback>
                <p:oleObj name="Equation" r:id="rId6" imgW="1193760" imgH="533160" progId="Equation.DSMT4">
                  <p:embed/>
                  <p:pic>
                    <p:nvPicPr>
                      <p:cNvPr id="8" name="Object 23"/>
                      <p:cNvPicPr>
                        <a:picLocks noChangeAspect="1" noChangeArrowheads="1"/>
                      </p:cNvPicPr>
                      <p:nvPr/>
                    </p:nvPicPr>
                    <p:blipFill>
                      <a:blip r:embed="rId7"/>
                      <a:srcRect/>
                      <a:stretch>
                        <a:fillRect/>
                      </a:stretch>
                    </p:blipFill>
                    <p:spPr bwMode="auto">
                      <a:xfrm>
                        <a:off x="4517109" y="1562899"/>
                        <a:ext cx="2570162" cy="1150937"/>
                      </a:xfrm>
                      <a:prstGeom prst="rect">
                        <a:avLst/>
                      </a:prstGeom>
                      <a:noFill/>
                      <a:ln w="9525">
                        <a:solidFill>
                          <a:srgbClr val="FFFFFF"/>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35" name="Group 30">
            <a:extLst>
              <a:ext uri="{FF2B5EF4-FFF2-40B4-BE49-F238E27FC236}">
                <a16:creationId xmlns:a16="http://schemas.microsoft.com/office/drawing/2014/main" id="{344922B6-F90E-4416-B7EA-6990B09169EC}"/>
              </a:ext>
            </a:extLst>
          </p:cNvPr>
          <p:cNvGrpSpPr>
            <a:grpSpLocks/>
          </p:cNvGrpSpPr>
          <p:nvPr/>
        </p:nvGrpSpPr>
        <p:grpSpPr bwMode="auto">
          <a:xfrm>
            <a:off x="5385686" y="2652066"/>
            <a:ext cx="1851026" cy="620713"/>
            <a:chOff x="2989" y="3038"/>
            <a:chExt cx="1166" cy="391"/>
          </a:xfrm>
        </p:grpSpPr>
        <p:graphicFrame>
          <p:nvGraphicFramePr>
            <p:cNvPr id="36" name="Object 24">
              <a:extLst>
                <a:ext uri="{FF2B5EF4-FFF2-40B4-BE49-F238E27FC236}">
                  <a16:creationId xmlns:a16="http://schemas.microsoft.com/office/drawing/2014/main" id="{F9E7A482-A083-4DFA-91D3-E0AC2E49DAE2}"/>
                </a:ext>
              </a:extLst>
            </p:cNvPr>
            <p:cNvGraphicFramePr>
              <a:graphicFrameLocks noChangeAspect="1"/>
            </p:cNvGraphicFramePr>
            <p:nvPr>
              <p:extLst>
                <p:ext uri="{D42A27DB-BD31-4B8C-83A1-F6EECF244321}">
                  <p14:modId xmlns:p14="http://schemas.microsoft.com/office/powerpoint/2010/main" val="1965380966"/>
                </p:ext>
              </p:extLst>
            </p:nvPr>
          </p:nvGraphicFramePr>
          <p:xfrm>
            <a:off x="2989" y="3038"/>
            <a:ext cx="809" cy="311"/>
          </p:xfrm>
          <a:graphic>
            <a:graphicData uri="http://schemas.openxmlformats.org/presentationml/2006/ole">
              <mc:AlternateContent xmlns:mc="http://schemas.openxmlformats.org/markup-compatibility/2006">
                <mc:Choice xmlns:v="urn:schemas-microsoft-com:vml" Requires="v">
                  <p:oleObj spid="_x0000_s463182" name="Equation" r:id="rId8" imgW="596900" imgH="228600" progId="Equation.DSMT4">
                    <p:embed/>
                  </p:oleObj>
                </mc:Choice>
                <mc:Fallback>
                  <p:oleObj name="Equation" r:id="rId8" imgW="596900" imgH="228600" progId="Equation.DSMT4">
                    <p:embed/>
                    <p:pic>
                      <p:nvPicPr>
                        <p:cNvPr id="10" name="Object 2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989" y="3038"/>
                          <a:ext cx="809" cy="311"/>
                        </a:xfrm>
                        <a:prstGeom prst="rect">
                          <a:avLst/>
                        </a:prstGeom>
                        <a:noFill/>
                        <a:ln w="9525">
                          <a:solidFill>
                            <a:srgbClr val="FFFFFF"/>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7" name="AutoShape 26">
              <a:extLst>
                <a:ext uri="{FF2B5EF4-FFF2-40B4-BE49-F238E27FC236}">
                  <a16:creationId xmlns:a16="http://schemas.microsoft.com/office/drawing/2014/main" id="{C9C29DB2-73E5-4ED2-89A6-44E9153137C3}"/>
                </a:ext>
              </a:extLst>
            </p:cNvPr>
            <p:cNvSpPr>
              <a:spLocks noChangeArrowheads="1"/>
            </p:cNvSpPr>
            <p:nvPr/>
          </p:nvSpPr>
          <p:spPr bwMode="auto">
            <a:xfrm rot="2600656">
              <a:off x="3786" y="3213"/>
              <a:ext cx="369" cy="216"/>
            </a:xfrm>
            <a:custGeom>
              <a:avLst/>
              <a:gdLst>
                <a:gd name="T0" fmla="*/ 5 w 21600"/>
                <a:gd name="T1" fmla="*/ 0 h 21600"/>
                <a:gd name="T2" fmla="*/ 0 w 21600"/>
                <a:gd name="T3" fmla="*/ 1 h 21600"/>
                <a:gd name="T4" fmla="*/ 5 w 21600"/>
                <a:gd name="T5" fmla="*/ 2 h 21600"/>
                <a:gd name="T6" fmla="*/ 6 w 21600"/>
                <a:gd name="T7" fmla="*/ 1 h 21600"/>
                <a:gd name="T8" fmla="*/ 17694720 60000 65536"/>
                <a:gd name="T9" fmla="*/ 11796480 60000 65536"/>
                <a:gd name="T10" fmla="*/ 5898240 60000 65536"/>
                <a:gd name="T11" fmla="*/ 0 60000 65536"/>
                <a:gd name="T12" fmla="*/ 3395 w 21600"/>
                <a:gd name="T13" fmla="*/ 5400 h 21600"/>
                <a:gd name="T14" fmla="*/ 18907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rgbClr val="FF0000"/>
            </a:solidFill>
            <a:ln w="19050" algn="ctr">
              <a:solidFill>
                <a:srgbClr val="66FF33"/>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vert="eaVert" anchor="ctr">
              <a:spAutoFit/>
            </a:bodyPr>
            <a:lstStyle/>
            <a:p>
              <a:endParaRPr lang="zh-CN" altLang="en-US"/>
            </a:p>
          </p:txBody>
        </p:sp>
      </p:grpSp>
      <p:grpSp>
        <p:nvGrpSpPr>
          <p:cNvPr id="41" name="组合 40">
            <a:extLst>
              <a:ext uri="{FF2B5EF4-FFF2-40B4-BE49-F238E27FC236}">
                <a16:creationId xmlns:a16="http://schemas.microsoft.com/office/drawing/2014/main" id="{09E8BAEB-D447-4405-9753-7AB53E52AC98}"/>
              </a:ext>
            </a:extLst>
          </p:cNvPr>
          <p:cNvGrpSpPr/>
          <p:nvPr/>
        </p:nvGrpSpPr>
        <p:grpSpPr>
          <a:xfrm>
            <a:off x="6772548" y="4316363"/>
            <a:ext cx="5033001" cy="2404035"/>
            <a:chOff x="224" y="4653136"/>
            <a:chExt cx="3857626" cy="1842612"/>
          </a:xfrm>
        </p:grpSpPr>
        <p:pic>
          <p:nvPicPr>
            <p:cNvPr id="42" name="Picture 7">
              <a:extLst>
                <a:ext uri="{FF2B5EF4-FFF2-40B4-BE49-F238E27FC236}">
                  <a16:creationId xmlns:a16="http://schemas.microsoft.com/office/drawing/2014/main" id="{FC85C06B-88A5-4D22-9774-8A9A7A108741}"/>
                </a:ext>
              </a:extLst>
            </p:cNvPr>
            <p:cNvPicPr>
              <a:picLocks noChangeAspect="1" noChangeArrowheads="1"/>
            </p:cNvPicPr>
            <p:nvPr/>
          </p:nvPicPr>
          <p:blipFill rotWithShape="1">
            <a:blip r:embed="rId3" cstate="print">
              <a:lum contrast="40000"/>
              <a:extLst>
                <a:ext uri="{28A0092B-C50C-407E-A947-70E740481C1C}">
                  <a14:useLocalDpi xmlns:a14="http://schemas.microsoft.com/office/drawing/2010/main" val="0"/>
                </a:ext>
              </a:extLst>
            </a:blip>
            <a:srcRect l="23373" t="57457" r="22630" b="18149"/>
            <a:stretch/>
          </p:blipFill>
          <p:spPr bwMode="auto">
            <a:xfrm>
              <a:off x="224" y="4653136"/>
              <a:ext cx="3857626" cy="1842612"/>
            </a:xfrm>
            <a:prstGeom prst="rect">
              <a:avLst/>
            </a:prstGeom>
            <a:noFill/>
            <a:ln>
              <a:noFill/>
            </a:ln>
            <a:effectLst/>
            <a:extLst>
              <a:ext uri="{909E8E84-426E-40DD-AFC4-6F175D3DCCD1}">
                <a14:hiddenFill xmlns:a14="http://schemas.microsoft.com/office/drawing/2010/main">
                  <a:solidFill>
                    <a:schemeClr val="bg2"/>
                  </a:solidFill>
                </a14:hiddenFill>
              </a:ext>
              <a:ext uri="{91240B29-F687-4F45-9708-019B960494DF}">
                <a14:hiddenLine xmlns:a14="http://schemas.microsoft.com/office/drawing/2010/main" w="19050" algn="ctr">
                  <a:solidFill>
                    <a:srgbClr val="66FF33"/>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3" name="TextBox 37">
              <a:extLst>
                <a:ext uri="{FF2B5EF4-FFF2-40B4-BE49-F238E27FC236}">
                  <a16:creationId xmlns:a16="http://schemas.microsoft.com/office/drawing/2014/main" id="{73DED331-ED29-485C-8DF6-96EC7314D9DF}"/>
                </a:ext>
              </a:extLst>
            </p:cNvPr>
            <p:cNvSpPr txBox="1"/>
            <p:nvPr/>
          </p:nvSpPr>
          <p:spPr>
            <a:xfrm>
              <a:off x="2468098" y="4787061"/>
              <a:ext cx="1137717" cy="636931"/>
            </a:xfrm>
            <a:prstGeom prst="rect">
              <a:avLst/>
            </a:prstGeom>
            <a:noFill/>
            <a:ln>
              <a:solidFill>
                <a:schemeClr val="bg1">
                  <a:lumMod val="85000"/>
                </a:schemeClr>
              </a:solidFill>
            </a:ln>
          </p:spPr>
          <p:txBody>
            <a:bodyPr wrap="square" rtlCol="0">
              <a:spAutoFit/>
            </a:bodyPr>
            <a:lstStyle/>
            <a:p>
              <a:r>
                <a:rPr lang="zh-CN" altLang="en-US" sz="2400" dirty="0">
                  <a:latin typeface="楷体" panose="02010609060101010101" pitchFamily="49" charset="-122"/>
                  <a:ea typeface="楷体" panose="02010609060101010101" pitchFamily="49" charset="-122"/>
                </a:rPr>
                <a:t>单能中子</a:t>
              </a:r>
              <a:r>
                <a:rPr lang="zh-CN" altLang="en-US" sz="2400" dirty="0">
                  <a:solidFill>
                    <a:srgbClr val="FF0000"/>
                  </a:solidFill>
                  <a:latin typeface="黑体" panose="02010609060101010101" pitchFamily="49" charset="-122"/>
                  <a:ea typeface="黑体" panose="02010609060101010101" pitchFamily="49" charset="-122"/>
                </a:rPr>
                <a:t>多次</a:t>
              </a:r>
              <a:r>
                <a:rPr lang="zh-CN" altLang="en-US" sz="2400" dirty="0">
                  <a:latin typeface="楷体" panose="02010609060101010101" pitchFamily="49" charset="-122"/>
                  <a:ea typeface="楷体" panose="02010609060101010101" pitchFamily="49" charset="-122"/>
                </a:rPr>
                <a:t>散射</a:t>
              </a:r>
            </a:p>
          </p:txBody>
        </p:sp>
      </p:grpSp>
      <p:graphicFrame>
        <p:nvGraphicFramePr>
          <p:cNvPr id="44" name="Object 23">
            <a:extLst>
              <a:ext uri="{FF2B5EF4-FFF2-40B4-BE49-F238E27FC236}">
                <a16:creationId xmlns:a16="http://schemas.microsoft.com/office/drawing/2014/main" id="{0A25E877-81F2-492A-B10B-A2E86459CE09}"/>
              </a:ext>
            </a:extLst>
          </p:cNvPr>
          <p:cNvGraphicFramePr>
            <a:graphicFrameLocks noChangeAspect="1"/>
          </p:cNvGraphicFramePr>
          <p:nvPr>
            <p:extLst>
              <p:ext uri="{D42A27DB-BD31-4B8C-83A1-F6EECF244321}">
                <p14:modId xmlns:p14="http://schemas.microsoft.com/office/powerpoint/2010/main" val="706691592"/>
              </p:ext>
            </p:extLst>
          </p:nvPr>
        </p:nvGraphicFramePr>
        <p:xfrm>
          <a:off x="8576485" y="1996483"/>
          <a:ext cx="1503362" cy="520700"/>
        </p:xfrm>
        <a:graphic>
          <a:graphicData uri="http://schemas.openxmlformats.org/presentationml/2006/ole">
            <mc:AlternateContent xmlns:mc="http://schemas.openxmlformats.org/markup-compatibility/2006">
              <mc:Choice xmlns:v="urn:schemas-microsoft-com:vml" Requires="v">
                <p:oleObj spid="_x0000_s463183" name="Equation" r:id="rId10" imgW="698400" imgH="241200" progId="Equation.DSMT4">
                  <p:embed/>
                </p:oleObj>
              </mc:Choice>
              <mc:Fallback>
                <p:oleObj name="Equation" r:id="rId10" imgW="698400" imgH="241200" progId="Equation.DSMT4">
                  <p:embed/>
                  <p:pic>
                    <p:nvPicPr>
                      <p:cNvPr id="27" name="Object 23"/>
                      <p:cNvPicPr>
                        <a:picLocks noChangeAspect="1" noChangeArrowheads="1"/>
                      </p:cNvPicPr>
                      <p:nvPr/>
                    </p:nvPicPr>
                    <p:blipFill>
                      <a:blip r:embed="rId11"/>
                      <a:srcRect/>
                      <a:stretch>
                        <a:fillRect/>
                      </a:stretch>
                    </p:blipFill>
                    <p:spPr bwMode="auto">
                      <a:xfrm>
                        <a:off x="8576485" y="1996483"/>
                        <a:ext cx="1503362" cy="520700"/>
                      </a:xfrm>
                      <a:prstGeom prst="rect">
                        <a:avLst/>
                      </a:prstGeom>
                      <a:noFill/>
                      <a:ln w="9525">
                        <a:solidFill>
                          <a:srgbClr val="FFFFFF"/>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45" name="Group 30">
            <a:extLst>
              <a:ext uri="{FF2B5EF4-FFF2-40B4-BE49-F238E27FC236}">
                <a16:creationId xmlns:a16="http://schemas.microsoft.com/office/drawing/2014/main" id="{30F1696D-80A5-477A-B9CA-63C6C93041B3}"/>
              </a:ext>
            </a:extLst>
          </p:cNvPr>
          <p:cNvGrpSpPr>
            <a:grpSpLocks/>
          </p:cNvGrpSpPr>
          <p:nvPr/>
        </p:nvGrpSpPr>
        <p:grpSpPr bwMode="auto">
          <a:xfrm>
            <a:off x="8255586" y="2619430"/>
            <a:ext cx="1525588" cy="698500"/>
            <a:chOff x="3515" y="2899"/>
            <a:chExt cx="961" cy="440"/>
          </a:xfrm>
        </p:grpSpPr>
        <p:graphicFrame>
          <p:nvGraphicFramePr>
            <p:cNvPr id="66" name="Object 24">
              <a:extLst>
                <a:ext uri="{FF2B5EF4-FFF2-40B4-BE49-F238E27FC236}">
                  <a16:creationId xmlns:a16="http://schemas.microsoft.com/office/drawing/2014/main" id="{EFCE7873-C9D9-41D7-B170-58124DAEEE88}"/>
                </a:ext>
              </a:extLst>
            </p:cNvPr>
            <p:cNvGraphicFramePr>
              <a:graphicFrameLocks noChangeAspect="1"/>
            </p:cNvGraphicFramePr>
            <p:nvPr>
              <p:extLst>
                <p:ext uri="{D42A27DB-BD31-4B8C-83A1-F6EECF244321}">
                  <p14:modId xmlns:p14="http://schemas.microsoft.com/office/powerpoint/2010/main" val="3755750662"/>
                </p:ext>
              </p:extLst>
            </p:nvPr>
          </p:nvGraphicFramePr>
          <p:xfrm>
            <a:off x="3856" y="2899"/>
            <a:ext cx="620" cy="311"/>
          </p:xfrm>
          <a:graphic>
            <a:graphicData uri="http://schemas.openxmlformats.org/presentationml/2006/ole">
              <mc:AlternateContent xmlns:mc="http://schemas.openxmlformats.org/markup-compatibility/2006">
                <mc:Choice xmlns:v="urn:schemas-microsoft-com:vml" Requires="v">
                  <p:oleObj spid="_x0000_s463184" name="Equation" r:id="rId12" imgW="457200" imgH="228600" progId="Equation.DSMT4">
                    <p:embed/>
                  </p:oleObj>
                </mc:Choice>
                <mc:Fallback>
                  <p:oleObj name="Equation" r:id="rId12" imgW="457200" imgH="228600" progId="Equation.DSMT4">
                    <p:embed/>
                    <p:pic>
                      <p:nvPicPr>
                        <p:cNvPr id="29" name="Object 24"/>
                        <p:cNvPicPr>
                          <a:picLocks noChangeAspect="1" noChangeArrowheads="1"/>
                        </p:cNvPicPr>
                        <p:nvPr/>
                      </p:nvPicPr>
                      <p:blipFill>
                        <a:blip r:embed="rId13"/>
                        <a:srcRect/>
                        <a:stretch>
                          <a:fillRect/>
                        </a:stretch>
                      </p:blipFill>
                      <p:spPr bwMode="auto">
                        <a:xfrm>
                          <a:off x="3856" y="2899"/>
                          <a:ext cx="620" cy="311"/>
                        </a:xfrm>
                        <a:prstGeom prst="rect">
                          <a:avLst/>
                        </a:prstGeom>
                        <a:noFill/>
                        <a:ln w="9525">
                          <a:solidFill>
                            <a:srgbClr val="FFFFFF"/>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7" name="AutoShape 26">
              <a:extLst>
                <a:ext uri="{FF2B5EF4-FFF2-40B4-BE49-F238E27FC236}">
                  <a16:creationId xmlns:a16="http://schemas.microsoft.com/office/drawing/2014/main" id="{8658AA99-C350-4DEA-A975-0F0D7DE6584B}"/>
                </a:ext>
              </a:extLst>
            </p:cNvPr>
            <p:cNvSpPr>
              <a:spLocks noChangeArrowheads="1"/>
            </p:cNvSpPr>
            <p:nvPr/>
          </p:nvSpPr>
          <p:spPr bwMode="auto">
            <a:xfrm rot="8267853">
              <a:off x="3515" y="3123"/>
              <a:ext cx="369" cy="216"/>
            </a:xfrm>
            <a:custGeom>
              <a:avLst/>
              <a:gdLst>
                <a:gd name="T0" fmla="*/ 5 w 21600"/>
                <a:gd name="T1" fmla="*/ 0 h 21600"/>
                <a:gd name="T2" fmla="*/ 0 w 21600"/>
                <a:gd name="T3" fmla="*/ 1 h 21600"/>
                <a:gd name="T4" fmla="*/ 5 w 21600"/>
                <a:gd name="T5" fmla="*/ 2 h 21600"/>
                <a:gd name="T6" fmla="*/ 6 w 21600"/>
                <a:gd name="T7" fmla="*/ 1 h 21600"/>
                <a:gd name="T8" fmla="*/ 17694720 60000 65536"/>
                <a:gd name="T9" fmla="*/ 11796480 60000 65536"/>
                <a:gd name="T10" fmla="*/ 5898240 60000 65536"/>
                <a:gd name="T11" fmla="*/ 0 60000 65536"/>
                <a:gd name="T12" fmla="*/ 3395 w 21600"/>
                <a:gd name="T13" fmla="*/ 5400 h 21600"/>
                <a:gd name="T14" fmla="*/ 18907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rgbClr val="FF0000"/>
            </a:solidFill>
            <a:ln w="19050" algn="ctr">
              <a:solidFill>
                <a:srgbClr val="66FF33"/>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vert="eaVert" anchor="ctr">
              <a:spAutoFit/>
            </a:bodyPr>
            <a:lstStyle/>
            <a:p>
              <a:endParaRPr lang="zh-CN" altLang="en-US"/>
            </a:p>
          </p:txBody>
        </p:sp>
      </p:grpSp>
      <p:sp>
        <p:nvSpPr>
          <p:cNvPr id="32" name="标题 1">
            <a:extLst>
              <a:ext uri="{FF2B5EF4-FFF2-40B4-BE49-F238E27FC236}">
                <a16:creationId xmlns:a16="http://schemas.microsoft.com/office/drawing/2014/main" id="{F076036E-48C3-4A0F-B28A-DE4DEE97F780}"/>
              </a:ext>
            </a:extLst>
          </p:cNvPr>
          <p:cNvSpPr txBox="1">
            <a:spLocks/>
          </p:cNvSpPr>
          <p:nvPr/>
        </p:nvSpPr>
        <p:spPr>
          <a:xfrm>
            <a:off x="3072099" y="3930694"/>
            <a:ext cx="5460181" cy="531587"/>
          </a:xfrm>
          <a:prstGeom prst="rect">
            <a:avLst/>
          </a:prstGeom>
        </p:spPr>
        <p:txBody>
          <a:bodyPr vert="horz" lIns="91440" tIns="45720" rIns="91440" bIns="45720" rtlCol="0" anchor="ctr">
            <a:normAutofit fontScale="97500"/>
          </a:bodyPr>
          <a:lstStyle>
            <a:lvl1pPr algn="ctr" defTabSz="914400" rtl="0" eaLnBrk="1" latinLnBrk="0" hangingPunct="1">
              <a:spcBef>
                <a:spcPct val="0"/>
              </a:spcBef>
              <a:buNone/>
              <a:defRPr sz="2400" kern="1200">
                <a:solidFill>
                  <a:srgbClr val="0000CC"/>
                </a:solidFill>
                <a:latin typeface="华文楷体" panose="02010600040101010101" pitchFamily="2" charset="-122"/>
                <a:ea typeface="华文楷体" panose="02010600040101010101" pitchFamily="2" charset="-122"/>
                <a:cs typeface="+mj-cs"/>
              </a:defRPr>
            </a:lvl1pPr>
          </a:lstStyle>
          <a:p>
            <a:pPr algn="l"/>
            <a:r>
              <a:rPr lang="zh-CN" altLang="en-US" sz="2800" dirty="0"/>
              <a:t>多次碰撞后，单能中子</a:t>
            </a:r>
            <a:r>
              <a:rPr lang="zh-CN" altLang="en-US" sz="2800" dirty="0">
                <a:sym typeface="Wingdings 3"/>
              </a:rPr>
              <a:t>连续能谱</a:t>
            </a:r>
            <a:endParaRPr lang="zh-CN" altLang="en-US" sz="2800" dirty="0"/>
          </a:p>
        </p:txBody>
      </p:sp>
    </p:spTree>
    <p:extLst>
      <p:ext uri="{BB962C8B-B14F-4D97-AF65-F5344CB8AC3E}">
        <p14:creationId xmlns:p14="http://schemas.microsoft.com/office/powerpoint/2010/main" val="1106639110"/>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left)">
                                      <p:cBhvr>
                                        <p:cTn id="7" dur="500"/>
                                        <p:tgtEl>
                                          <p:spTgt spid="32"/>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8"/>
                                        </p:tgtEl>
                                        <p:attrNameLst>
                                          <p:attrName>style.visibility</p:attrName>
                                        </p:attrNameLst>
                                      </p:cBhvr>
                                      <p:to>
                                        <p:strVal val="visible"/>
                                      </p:to>
                                    </p:set>
                                    <p:animEffect transition="in" filter="wipe(left)">
                                      <p:cBhvr>
                                        <p:cTn id="11" dur="500"/>
                                        <p:tgtEl>
                                          <p:spTgt spid="38"/>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41"/>
                                        </p:tgtEl>
                                        <p:attrNameLst>
                                          <p:attrName>style.visibility</p:attrName>
                                        </p:attrNameLst>
                                      </p:cBhvr>
                                      <p:to>
                                        <p:strVal val="visible"/>
                                      </p:to>
                                    </p:set>
                                    <p:animEffect transition="in" filter="wipe(left)">
                                      <p:cBhvr>
                                        <p:cTn id="15"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91F4F6D-94C8-442F-BB22-68C900A8EF7A}"/>
              </a:ext>
            </a:extLst>
          </p:cNvPr>
          <p:cNvSpPr>
            <a:spLocks noGrp="1"/>
          </p:cNvSpPr>
          <p:nvPr>
            <p:ph idx="13"/>
          </p:nvPr>
        </p:nvSpPr>
        <p:spPr>
          <a:solidFill>
            <a:schemeClr val="bg1">
              <a:lumMod val="95000"/>
            </a:schemeClr>
          </a:solidFill>
        </p:spPr>
        <p:txBody>
          <a:bodyPr>
            <a:normAutofit fontScale="92500" lnSpcReduction="10000"/>
          </a:bodyPr>
          <a:lstStyle/>
          <a:p>
            <a:r>
              <a:rPr lang="zh-CN" altLang="en-US" dirty="0"/>
              <a:t>第十二章 辐射测量方法</a:t>
            </a:r>
          </a:p>
        </p:txBody>
      </p:sp>
      <p:sp>
        <p:nvSpPr>
          <p:cNvPr id="3" name="内容占位符 2">
            <a:extLst>
              <a:ext uri="{FF2B5EF4-FFF2-40B4-BE49-F238E27FC236}">
                <a16:creationId xmlns:a16="http://schemas.microsoft.com/office/drawing/2014/main" id="{A75CAED3-680C-4758-9290-D7F83464047C}"/>
              </a:ext>
            </a:extLst>
          </p:cNvPr>
          <p:cNvSpPr>
            <a:spLocks noGrp="1"/>
          </p:cNvSpPr>
          <p:nvPr>
            <p:ph idx="14"/>
          </p:nvPr>
        </p:nvSpPr>
        <p:spPr>
          <a:solidFill>
            <a:schemeClr val="accent6">
              <a:lumMod val="20000"/>
              <a:lumOff val="80000"/>
            </a:schemeClr>
          </a:solidFill>
          <a:ln>
            <a:solidFill>
              <a:schemeClr val="bg1"/>
            </a:solidFill>
          </a:ln>
          <a:effectLst>
            <a:outerShdw blurRad="50800" dist="38100" dir="5400000" algn="t" rotWithShape="0">
              <a:prstClr val="black">
                <a:alpha val="40000"/>
              </a:prstClr>
            </a:outerShdw>
          </a:effectLst>
        </p:spPr>
        <p:txBody>
          <a:bodyPr vert="horz" lIns="91440" tIns="45720" rIns="91440" bIns="45720" rtlCol="0">
            <a:normAutofit fontScale="92500" lnSpcReduction="10000"/>
          </a:bodyPr>
          <a:lstStyle/>
          <a:p>
            <a:r>
              <a:rPr lang="en-US" altLang="zh-CN" dirty="0"/>
              <a:t>12.3 </a:t>
            </a:r>
            <a:r>
              <a:rPr lang="zh-CN" altLang="en-US" dirty="0"/>
              <a:t>能量测量</a:t>
            </a:r>
          </a:p>
        </p:txBody>
      </p:sp>
      <p:sp>
        <p:nvSpPr>
          <p:cNvPr id="4" name="内容占位符 3">
            <a:extLst>
              <a:ext uri="{FF2B5EF4-FFF2-40B4-BE49-F238E27FC236}">
                <a16:creationId xmlns:a16="http://schemas.microsoft.com/office/drawing/2014/main" id="{8CB15751-05D1-4CAC-9F8C-D89B3F972815}"/>
              </a:ext>
            </a:extLst>
          </p:cNvPr>
          <p:cNvSpPr>
            <a:spLocks noGrp="1"/>
          </p:cNvSpPr>
          <p:nvPr>
            <p:ph idx="15"/>
          </p:nvPr>
        </p:nvSpPr>
        <p:spPr>
          <a:xfrm>
            <a:off x="5170096" y="1"/>
            <a:ext cx="1887753" cy="284671"/>
          </a:xfrm>
          <a:solidFill>
            <a:schemeClr val="accent4">
              <a:lumMod val="20000"/>
              <a:lumOff val="80000"/>
            </a:schemeClr>
          </a:solidFill>
        </p:spPr>
        <p:txBody>
          <a:bodyPr>
            <a:normAutofit fontScale="92500" lnSpcReduction="10000"/>
          </a:bodyPr>
          <a:lstStyle/>
          <a:p>
            <a:r>
              <a:rPr lang="zh-CN" altLang="en-US" dirty="0"/>
              <a:t>一</a:t>
            </a:r>
            <a:r>
              <a:rPr lang="en-US" altLang="zh-CN" dirty="0"/>
              <a:t>. </a:t>
            </a:r>
            <a:r>
              <a:rPr lang="zh-CN" altLang="en-US" dirty="0"/>
              <a:t>能谱测量概述</a:t>
            </a:r>
          </a:p>
        </p:txBody>
      </p:sp>
      <p:sp>
        <p:nvSpPr>
          <p:cNvPr id="5" name="内容占位符 4">
            <a:extLst>
              <a:ext uri="{FF2B5EF4-FFF2-40B4-BE49-F238E27FC236}">
                <a16:creationId xmlns:a16="http://schemas.microsoft.com/office/drawing/2014/main" id="{11945179-D347-469A-BD26-573A3C1F72AD}"/>
              </a:ext>
            </a:extLst>
          </p:cNvPr>
          <p:cNvSpPr>
            <a:spLocks noGrp="1"/>
          </p:cNvSpPr>
          <p:nvPr>
            <p:ph idx="16"/>
          </p:nvPr>
        </p:nvSpPr>
        <p:spPr>
          <a:xfrm>
            <a:off x="7093792" y="1"/>
            <a:ext cx="2126408" cy="284671"/>
          </a:xfrm>
          <a:solidFill>
            <a:srgbClr val="FFFF00"/>
          </a:solidFill>
        </p:spPr>
        <p:txBody>
          <a:bodyPr>
            <a:normAutofit fontScale="92500" lnSpcReduction="10000"/>
          </a:bodyPr>
          <a:lstStyle/>
          <a:p>
            <a:r>
              <a:rPr lang="zh-CN" altLang="en-US" dirty="0"/>
              <a:t>但能谱不是直接得到的</a:t>
            </a:r>
          </a:p>
        </p:txBody>
      </p:sp>
      <p:sp>
        <p:nvSpPr>
          <p:cNvPr id="54" name="内容占位符 4">
            <a:extLst>
              <a:ext uri="{FF2B5EF4-FFF2-40B4-BE49-F238E27FC236}">
                <a16:creationId xmlns:a16="http://schemas.microsoft.com/office/drawing/2014/main" id="{7590B31B-C4DD-4686-B872-5AF60FB63815}"/>
              </a:ext>
            </a:extLst>
          </p:cNvPr>
          <p:cNvSpPr txBox="1">
            <a:spLocks/>
          </p:cNvSpPr>
          <p:nvPr/>
        </p:nvSpPr>
        <p:spPr>
          <a:xfrm>
            <a:off x="9220200" y="14615"/>
            <a:ext cx="2971800" cy="284671"/>
          </a:xfrm>
          <a:prstGeom prst="rect">
            <a:avLst/>
          </a:prstGeom>
          <a:solidFill>
            <a:srgbClr val="003366"/>
          </a:solidFill>
          <a:ln>
            <a:solidFill>
              <a:schemeClr val="bg1"/>
            </a:solidFill>
          </a:ln>
          <a:effectLst>
            <a:outerShdw blurRad="50800" dist="38100" dir="5400000" algn="t" rotWithShape="0">
              <a:prstClr val="black">
                <a:alpha val="40000"/>
              </a:prstClr>
            </a:outerShdw>
          </a:effectLst>
        </p:spPr>
        <p:txBody>
          <a:bodyPr vert="horz" lIns="91440" tIns="45720" rIns="91440" bIns="45720" rtlCol="0">
            <a:normAutofit fontScale="92500" lnSpcReduction="10000"/>
          </a:bodyPr>
          <a:lstStyle>
            <a:defPPr>
              <a:defRPr lang="zh-CN"/>
            </a:defPPr>
            <a:lvl1pPr indent="0">
              <a:lnSpc>
                <a:spcPct val="90000"/>
              </a:lnSpc>
              <a:spcBef>
                <a:spcPts val="1000"/>
              </a:spcBef>
              <a:buFontTx/>
              <a:buNone/>
              <a:defRPr sz="1600" b="1">
                <a:solidFill>
                  <a:srgbClr val="FFFF00"/>
                </a:solidFill>
                <a:latin typeface="华文楷体" panose="02010600040101010101" pitchFamily="2" charset="-122"/>
                <a:ea typeface="华文楷体" panose="02010600040101010101" pitchFamily="2" charset="-122"/>
              </a:defRPr>
            </a:lvl1pPr>
            <a:lvl2pPr indent="0">
              <a:lnSpc>
                <a:spcPct val="90000"/>
              </a:lnSpc>
              <a:spcBef>
                <a:spcPts val="500"/>
              </a:spcBef>
              <a:buFontTx/>
              <a:buNone/>
              <a:defRPr sz="2400">
                <a:latin typeface="华文宋体" panose="02010600040101010101" pitchFamily="2" charset="-122"/>
                <a:ea typeface="华文宋体" panose="02010600040101010101" pitchFamily="2" charset="-122"/>
              </a:defRPr>
            </a:lvl2pPr>
            <a:lvl3pPr indent="0">
              <a:lnSpc>
                <a:spcPct val="90000"/>
              </a:lnSpc>
              <a:spcBef>
                <a:spcPts val="500"/>
              </a:spcBef>
              <a:buFontTx/>
              <a:buNone/>
              <a:defRPr sz="2000">
                <a:latin typeface="华文宋体" panose="02010600040101010101" pitchFamily="2" charset="-122"/>
                <a:ea typeface="华文宋体" panose="02010600040101010101" pitchFamily="2" charset="-122"/>
              </a:defRPr>
            </a:lvl3pPr>
            <a:lvl4pPr indent="0">
              <a:lnSpc>
                <a:spcPct val="90000"/>
              </a:lnSpc>
              <a:spcBef>
                <a:spcPts val="500"/>
              </a:spcBef>
              <a:buFontTx/>
              <a:buNone/>
              <a:defRPr>
                <a:latin typeface="华文宋体" panose="02010600040101010101" pitchFamily="2" charset="-122"/>
                <a:ea typeface="华文宋体" panose="02010600040101010101" pitchFamily="2" charset="-122"/>
              </a:defRPr>
            </a:lvl4pPr>
            <a:lvl5pPr indent="0">
              <a:lnSpc>
                <a:spcPct val="90000"/>
              </a:lnSpc>
              <a:spcBef>
                <a:spcPts val="500"/>
              </a:spcBef>
              <a:buFontTx/>
              <a:buNone/>
              <a:defRPr>
                <a:latin typeface="华文宋体" panose="02010600040101010101" pitchFamily="2" charset="-122"/>
                <a:ea typeface="华文宋体" panose="02010600040101010101" pitchFamily="2"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zh-CN" altLang="en-US" dirty="0"/>
              <a:t>未刻度的能谱 </a:t>
            </a:r>
            <a:r>
              <a:rPr lang="en-US" altLang="zh-CN" dirty="0"/>
              <a:t>( </a:t>
            </a:r>
            <a:r>
              <a:rPr lang="zh-CN" altLang="en-US" dirty="0"/>
              <a:t>计数 </a:t>
            </a:r>
            <a:r>
              <a:rPr lang="en-US" altLang="zh-CN" dirty="0"/>
              <a:t>vs </a:t>
            </a:r>
            <a:r>
              <a:rPr lang="zh-CN" altLang="en-US" dirty="0"/>
              <a:t>幅度 </a:t>
            </a:r>
            <a:r>
              <a:rPr lang="en-US" altLang="zh-CN" dirty="0"/>
              <a:t>)</a:t>
            </a:r>
          </a:p>
        </p:txBody>
      </p:sp>
      <p:graphicFrame>
        <p:nvGraphicFramePr>
          <p:cNvPr id="29" name="对象 28">
            <a:extLst>
              <a:ext uri="{FF2B5EF4-FFF2-40B4-BE49-F238E27FC236}">
                <a16:creationId xmlns:a16="http://schemas.microsoft.com/office/drawing/2014/main" id="{B3C8F1F6-8959-4F7B-BF20-33585B9840A0}"/>
              </a:ext>
            </a:extLst>
          </p:cNvPr>
          <p:cNvGraphicFramePr>
            <a:graphicFrameLocks noChangeAspect="1"/>
          </p:cNvGraphicFramePr>
          <p:nvPr/>
        </p:nvGraphicFramePr>
        <p:xfrm>
          <a:off x="1415480" y="568283"/>
          <a:ext cx="8869363" cy="6192837"/>
        </p:xfrm>
        <a:graphic>
          <a:graphicData uri="http://schemas.openxmlformats.org/presentationml/2006/ole">
            <mc:AlternateContent xmlns:mc="http://schemas.openxmlformats.org/markup-compatibility/2006">
              <mc:Choice xmlns:v="urn:schemas-microsoft-com:vml" Requires="v">
                <p:oleObj spid="_x0000_s489476" name="Graph" r:id="rId3" imgW="4156253" imgH="2901696" progId="Origin50.Graph">
                  <p:embed/>
                </p:oleObj>
              </mc:Choice>
              <mc:Fallback>
                <p:oleObj name="Graph" r:id="rId3" imgW="4156253" imgH="2901696" progId="Origin50.Graph">
                  <p:embed/>
                  <p:pic>
                    <p:nvPicPr>
                      <p:cNvPr id="29" name="对象 28">
                        <a:extLst>
                          <a:ext uri="{FF2B5EF4-FFF2-40B4-BE49-F238E27FC236}">
                            <a16:creationId xmlns:a16="http://schemas.microsoft.com/office/drawing/2014/main" id="{B3C8F1F6-8959-4F7B-BF20-33585B9840A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15480" y="568283"/>
                        <a:ext cx="8869363" cy="6192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54620998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6D3457FC-C129-4ADC-BFF7-D471A09643CB}"/>
              </a:ext>
            </a:extLst>
          </p:cNvPr>
          <p:cNvSpPr>
            <a:spLocks noGrp="1"/>
          </p:cNvSpPr>
          <p:nvPr>
            <p:ph idx="13"/>
          </p:nvPr>
        </p:nvSpPr>
        <p:spPr>
          <a:xfrm>
            <a:off x="1" y="1"/>
            <a:ext cx="2540482" cy="284671"/>
          </a:xfrm>
          <a:solidFill>
            <a:schemeClr val="bg1">
              <a:lumMod val="95000"/>
            </a:schemeClr>
          </a:solidFill>
        </p:spPr>
        <p:txBody>
          <a:bodyPr>
            <a:normAutofit fontScale="92500" lnSpcReduction="10000"/>
          </a:bodyPr>
          <a:lstStyle/>
          <a:p>
            <a:r>
              <a:rPr lang="zh-CN" altLang="en-US" dirty="0"/>
              <a:t>第十三章 中子及中子的探测</a:t>
            </a:r>
          </a:p>
        </p:txBody>
      </p:sp>
      <p:sp>
        <p:nvSpPr>
          <p:cNvPr id="4" name="内容占位符 3">
            <a:extLst>
              <a:ext uri="{FF2B5EF4-FFF2-40B4-BE49-F238E27FC236}">
                <a16:creationId xmlns:a16="http://schemas.microsoft.com/office/drawing/2014/main" id="{DC5E45C6-3C27-4CD6-87A4-686E0452789C}"/>
              </a:ext>
            </a:extLst>
          </p:cNvPr>
          <p:cNvSpPr>
            <a:spLocks noGrp="1"/>
          </p:cNvSpPr>
          <p:nvPr>
            <p:ph idx="15"/>
          </p:nvPr>
        </p:nvSpPr>
        <p:spPr>
          <a:xfrm>
            <a:off x="5170097" y="1"/>
            <a:ext cx="3061290" cy="284671"/>
          </a:xfrm>
          <a:solidFill>
            <a:schemeClr val="accent4">
              <a:lumMod val="20000"/>
              <a:lumOff val="80000"/>
            </a:schemeClr>
          </a:solidFill>
        </p:spPr>
        <p:txBody>
          <a:bodyPr>
            <a:normAutofit fontScale="92500" lnSpcReduction="10000"/>
          </a:bodyPr>
          <a:lstStyle/>
          <a:p>
            <a:r>
              <a:rPr lang="zh-CN" altLang="en-US" dirty="0"/>
              <a:t>中子的反应类型</a:t>
            </a:r>
          </a:p>
        </p:txBody>
      </p:sp>
      <p:sp>
        <p:nvSpPr>
          <p:cNvPr id="5" name="内容占位符 4">
            <a:extLst>
              <a:ext uri="{FF2B5EF4-FFF2-40B4-BE49-F238E27FC236}">
                <a16:creationId xmlns:a16="http://schemas.microsoft.com/office/drawing/2014/main" id="{76A525C7-698F-42F7-9977-03E53AEE0BC1}"/>
              </a:ext>
            </a:extLst>
          </p:cNvPr>
          <p:cNvSpPr>
            <a:spLocks noGrp="1"/>
          </p:cNvSpPr>
          <p:nvPr>
            <p:ph idx="16"/>
          </p:nvPr>
        </p:nvSpPr>
        <p:spPr>
          <a:xfrm>
            <a:off x="8231387" y="1"/>
            <a:ext cx="3960614" cy="284671"/>
          </a:xfrm>
          <a:solidFill>
            <a:srgbClr val="FFFF00"/>
          </a:solidFill>
        </p:spPr>
        <p:txBody>
          <a:bodyPr>
            <a:normAutofit fontScale="92500" lnSpcReduction="10000"/>
          </a:bodyPr>
          <a:lstStyle/>
          <a:p>
            <a:r>
              <a:rPr lang="zh-CN" altLang="en-US" dirty="0"/>
              <a:t>中子的动能损失与慢化速度</a:t>
            </a:r>
          </a:p>
        </p:txBody>
      </p:sp>
      <p:sp>
        <p:nvSpPr>
          <p:cNvPr id="19" name="内容占位符 18">
            <a:extLst>
              <a:ext uri="{FF2B5EF4-FFF2-40B4-BE49-F238E27FC236}">
                <a16:creationId xmlns:a16="http://schemas.microsoft.com/office/drawing/2014/main" id="{3DD6B0AC-1C2F-434F-874C-7924919B1171}"/>
              </a:ext>
            </a:extLst>
          </p:cNvPr>
          <p:cNvSpPr>
            <a:spLocks noGrp="1"/>
          </p:cNvSpPr>
          <p:nvPr>
            <p:ph idx="14"/>
          </p:nvPr>
        </p:nvSpPr>
        <p:spPr>
          <a:solidFill>
            <a:schemeClr val="accent6">
              <a:lumMod val="20000"/>
              <a:lumOff val="80000"/>
            </a:schemeClr>
          </a:solidFill>
        </p:spPr>
        <p:txBody>
          <a:bodyPr>
            <a:normAutofit fontScale="92500" lnSpcReduction="10000"/>
          </a:bodyPr>
          <a:lstStyle/>
          <a:p>
            <a:r>
              <a:rPr lang="en-US" altLang="zh-CN" dirty="0"/>
              <a:t>13.3 </a:t>
            </a:r>
            <a:r>
              <a:rPr lang="zh-CN" altLang="en-US" dirty="0"/>
              <a:t>中子与物质的相互作用</a:t>
            </a:r>
          </a:p>
        </p:txBody>
      </p:sp>
      <p:sp>
        <p:nvSpPr>
          <p:cNvPr id="26" name="Text Box 2">
            <a:extLst>
              <a:ext uri="{FF2B5EF4-FFF2-40B4-BE49-F238E27FC236}">
                <a16:creationId xmlns:a16="http://schemas.microsoft.com/office/drawing/2014/main" id="{0F5335EA-67B0-4740-8959-C488785DF875}"/>
              </a:ext>
            </a:extLst>
          </p:cNvPr>
          <p:cNvSpPr txBox="1">
            <a:spLocks noChangeArrowheads="1"/>
          </p:cNvSpPr>
          <p:nvPr/>
        </p:nvSpPr>
        <p:spPr bwMode="auto">
          <a:xfrm>
            <a:off x="309881" y="1913422"/>
            <a:ext cx="5450454" cy="461665"/>
          </a:xfrm>
          <a:prstGeom prst="rect">
            <a:avLst/>
          </a:prstGeom>
          <a:noFill/>
          <a:ln w="9525">
            <a:solidFill>
              <a:srgbClr val="66FF33"/>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kumimoji="1">
                <a:solidFill>
                  <a:schemeClr val="tx1"/>
                </a:solidFill>
                <a:latin typeface="Times New Roman" pitchFamily="18" charset="0"/>
                <a:ea typeface="华文仿宋" pitchFamily="2" charset="-122"/>
              </a:defRPr>
            </a:lvl1pPr>
            <a:lvl2pPr marL="742950" indent="-285750" eaLnBrk="0" hangingPunct="0">
              <a:defRPr kumimoji="1">
                <a:solidFill>
                  <a:schemeClr val="tx1"/>
                </a:solidFill>
                <a:latin typeface="Times New Roman" pitchFamily="18" charset="0"/>
                <a:ea typeface="华文仿宋" pitchFamily="2" charset="-122"/>
              </a:defRPr>
            </a:lvl2pPr>
            <a:lvl3pPr marL="1143000" indent="-228600" eaLnBrk="0" hangingPunct="0">
              <a:defRPr kumimoji="1">
                <a:solidFill>
                  <a:schemeClr val="tx1"/>
                </a:solidFill>
                <a:latin typeface="Times New Roman" pitchFamily="18" charset="0"/>
                <a:ea typeface="华文仿宋" pitchFamily="2" charset="-122"/>
              </a:defRPr>
            </a:lvl3pPr>
            <a:lvl4pPr marL="1600200" indent="-228600" eaLnBrk="0" hangingPunct="0">
              <a:defRPr kumimoji="1">
                <a:solidFill>
                  <a:schemeClr val="tx1"/>
                </a:solidFill>
                <a:latin typeface="Times New Roman" pitchFamily="18" charset="0"/>
                <a:ea typeface="华文仿宋" pitchFamily="2" charset="-122"/>
              </a:defRPr>
            </a:lvl4pPr>
            <a:lvl5pPr marL="2057400" indent="-228600" eaLnBrk="0" hangingPunct="0">
              <a:defRPr kumimoji="1">
                <a:solidFill>
                  <a:schemeClr val="tx1"/>
                </a:solidFill>
                <a:latin typeface="Times New Roman" pitchFamily="18" charset="0"/>
                <a:ea typeface="华文仿宋" pitchFamily="2" charset="-122"/>
              </a:defRPr>
            </a:lvl5pPr>
            <a:lvl6pPr marL="2514600" indent="-228600" eaLnBrk="0" fontAlgn="base" hangingPunct="0">
              <a:spcBef>
                <a:spcPct val="20000"/>
              </a:spcBef>
              <a:spcAft>
                <a:spcPct val="0"/>
              </a:spcAft>
              <a:defRPr kumimoji="1">
                <a:solidFill>
                  <a:schemeClr val="tx1"/>
                </a:solidFill>
                <a:latin typeface="Times New Roman" pitchFamily="18" charset="0"/>
                <a:ea typeface="华文仿宋" pitchFamily="2" charset="-122"/>
              </a:defRPr>
            </a:lvl6pPr>
            <a:lvl7pPr marL="2971800" indent="-228600" eaLnBrk="0" fontAlgn="base" hangingPunct="0">
              <a:spcBef>
                <a:spcPct val="20000"/>
              </a:spcBef>
              <a:spcAft>
                <a:spcPct val="0"/>
              </a:spcAft>
              <a:defRPr kumimoji="1">
                <a:solidFill>
                  <a:schemeClr val="tx1"/>
                </a:solidFill>
                <a:latin typeface="Times New Roman" pitchFamily="18" charset="0"/>
                <a:ea typeface="华文仿宋" pitchFamily="2" charset="-122"/>
              </a:defRPr>
            </a:lvl7pPr>
            <a:lvl8pPr marL="3429000" indent="-228600" eaLnBrk="0" fontAlgn="base" hangingPunct="0">
              <a:spcBef>
                <a:spcPct val="20000"/>
              </a:spcBef>
              <a:spcAft>
                <a:spcPct val="0"/>
              </a:spcAft>
              <a:defRPr kumimoji="1">
                <a:solidFill>
                  <a:schemeClr val="tx1"/>
                </a:solidFill>
                <a:latin typeface="Times New Roman" pitchFamily="18" charset="0"/>
                <a:ea typeface="华文仿宋" pitchFamily="2" charset="-122"/>
              </a:defRPr>
            </a:lvl8pPr>
            <a:lvl9pPr marL="3886200" indent="-228600" eaLnBrk="0" fontAlgn="base" hangingPunct="0">
              <a:spcBef>
                <a:spcPct val="20000"/>
              </a:spcBef>
              <a:spcAft>
                <a:spcPct val="0"/>
              </a:spcAft>
              <a:defRPr kumimoji="1">
                <a:solidFill>
                  <a:schemeClr val="tx1"/>
                </a:solidFill>
                <a:latin typeface="Times New Roman" pitchFamily="18" charset="0"/>
                <a:ea typeface="华文仿宋" pitchFamily="2" charset="-122"/>
              </a:defRPr>
            </a:lvl9pPr>
          </a:lstStyle>
          <a:p>
            <a:pPr eaLnBrk="1" hangingPunct="1">
              <a:spcBef>
                <a:spcPct val="0"/>
              </a:spcBef>
            </a:pPr>
            <a:r>
              <a:rPr kumimoji="0" lang="zh-CN" altLang="en-US" sz="2400" dirty="0">
                <a:latin typeface="楷体" panose="02010609060101010101" pitchFamily="49" charset="-122"/>
                <a:ea typeface="楷体" panose="02010609060101010101" pitchFamily="49" charset="-122"/>
              </a:rPr>
              <a:t>一次弹性散射之后，中子</a:t>
            </a:r>
            <a:r>
              <a:rPr kumimoji="0" lang="zh-CN" altLang="en-US" sz="2400" dirty="0">
                <a:solidFill>
                  <a:srgbClr val="FF0000"/>
                </a:solidFill>
                <a:latin typeface="黑体" panose="02010609060101010101" pitchFamily="49" charset="-122"/>
                <a:ea typeface="黑体" panose="02010609060101010101" pitchFamily="49" charset="-122"/>
              </a:rPr>
              <a:t>动能损失份额</a:t>
            </a:r>
            <a:endParaRPr kumimoji="0" lang="zh-CN" altLang="en-US" sz="2400" dirty="0">
              <a:latin typeface="楷体" panose="02010609060101010101" pitchFamily="49" charset="-122"/>
              <a:ea typeface="楷体" panose="02010609060101010101" pitchFamily="49" charset="-122"/>
            </a:endParaRPr>
          </a:p>
        </p:txBody>
      </p:sp>
      <p:graphicFrame>
        <p:nvGraphicFramePr>
          <p:cNvPr id="27" name="Group 5">
            <a:extLst>
              <a:ext uri="{FF2B5EF4-FFF2-40B4-BE49-F238E27FC236}">
                <a16:creationId xmlns:a16="http://schemas.microsoft.com/office/drawing/2014/main" id="{EDDD415B-7F63-4A38-91BC-DE61F6079998}"/>
              </a:ext>
            </a:extLst>
          </p:cNvPr>
          <p:cNvGraphicFramePr>
            <a:graphicFrameLocks noGrp="1"/>
          </p:cNvGraphicFramePr>
          <p:nvPr>
            <p:extLst>
              <p:ext uri="{D42A27DB-BD31-4B8C-83A1-F6EECF244321}">
                <p14:modId xmlns:p14="http://schemas.microsoft.com/office/powerpoint/2010/main" val="835580153"/>
              </p:ext>
            </p:extLst>
          </p:nvPr>
        </p:nvGraphicFramePr>
        <p:xfrm>
          <a:off x="375523" y="4160776"/>
          <a:ext cx="4706384" cy="2682872"/>
        </p:xfrm>
        <a:graphic>
          <a:graphicData uri="http://schemas.openxmlformats.org/drawingml/2006/table">
            <a:tbl>
              <a:tblPr/>
              <a:tblGrid>
                <a:gridCol w="665615">
                  <a:extLst>
                    <a:ext uri="{9D8B030D-6E8A-4147-A177-3AD203B41FA5}">
                      <a16:colId xmlns:a16="http://schemas.microsoft.com/office/drawing/2014/main" val="20000"/>
                    </a:ext>
                  </a:extLst>
                </a:gridCol>
                <a:gridCol w="814765">
                  <a:extLst>
                    <a:ext uri="{9D8B030D-6E8A-4147-A177-3AD203B41FA5}">
                      <a16:colId xmlns:a16="http://schemas.microsoft.com/office/drawing/2014/main" val="20001"/>
                    </a:ext>
                  </a:extLst>
                </a:gridCol>
                <a:gridCol w="3226004">
                  <a:extLst>
                    <a:ext uri="{9D8B030D-6E8A-4147-A177-3AD203B41FA5}">
                      <a16:colId xmlns:a16="http://schemas.microsoft.com/office/drawing/2014/main" val="20002"/>
                    </a:ext>
                  </a:extLst>
                </a:gridCol>
              </a:tblGrid>
              <a:tr h="335359">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600" b="1" i="0" u="none" strike="noStrike" cap="none" normalizeH="0" baseline="0">
                          <a:ln>
                            <a:noFill/>
                          </a:ln>
                          <a:solidFill>
                            <a:srgbClr val="0000FF"/>
                          </a:solidFill>
                          <a:effectLst/>
                          <a:latin typeface="Times New Roman" pitchFamily="18" charset="0"/>
                          <a:ea typeface="华文仿宋" pitchFamily="2" charset="-122"/>
                          <a:cs typeface="Times New Roman" pitchFamily="18" charset="0"/>
                        </a:rPr>
                        <a:t>靶核</a:t>
                      </a:r>
                      <a:endParaRPr kumimoji="0" lang="zh-CN" altLang="en-US" sz="2800" b="1" i="0" u="none" strike="noStrike" cap="none" normalizeH="0" baseline="0">
                        <a:ln>
                          <a:noFill/>
                        </a:ln>
                        <a:solidFill>
                          <a:srgbClr val="0000FF"/>
                        </a:solidFill>
                        <a:effectLst/>
                        <a:latin typeface="Times New Roman" pitchFamily="18" charset="0"/>
                        <a:ea typeface="华文仿宋" pitchFamily="2" charset="-122"/>
                        <a:cs typeface="Times New Roman" pitchFamily="18" charset="0"/>
                      </a:endParaRPr>
                    </a:p>
                  </a:txBody>
                  <a:tcPr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600" b="1" i="0" u="none" strike="noStrike" cap="none" normalizeH="0" baseline="0">
                          <a:ln>
                            <a:noFill/>
                          </a:ln>
                          <a:solidFill>
                            <a:srgbClr val="0000FF"/>
                          </a:solidFill>
                          <a:effectLst/>
                          <a:latin typeface="Times New Roman" pitchFamily="18" charset="0"/>
                          <a:ea typeface="华文仿宋" pitchFamily="2" charset="-122"/>
                          <a:cs typeface="Times New Roman" pitchFamily="18" charset="0"/>
                        </a:rPr>
                        <a:t>质量数</a:t>
                      </a:r>
                      <a:endParaRPr kumimoji="0" lang="zh-CN" altLang="en-US" sz="2800" b="1" i="0" u="none" strike="noStrike" cap="none" normalizeH="0" baseline="0">
                        <a:ln>
                          <a:noFill/>
                        </a:ln>
                        <a:solidFill>
                          <a:srgbClr val="0000FF"/>
                        </a:solidFill>
                        <a:effectLst/>
                        <a:latin typeface="Times New Roman" pitchFamily="18" charset="0"/>
                        <a:ea typeface="华文仿宋" pitchFamily="2" charset="-122"/>
                        <a:cs typeface="Times New Roman" pitchFamily="18" charset="0"/>
                      </a:endParaRPr>
                    </a:p>
                  </a:txBody>
                  <a:tcPr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600" b="1" i="0" u="none" strike="noStrike" cap="none" normalizeH="0" baseline="0">
                          <a:ln>
                            <a:noFill/>
                          </a:ln>
                          <a:solidFill>
                            <a:schemeClr val="tx1"/>
                          </a:solidFill>
                          <a:effectLst/>
                          <a:latin typeface="Times New Roman" pitchFamily="18" charset="0"/>
                          <a:ea typeface="华文仿宋" pitchFamily="2" charset="-122"/>
                          <a:cs typeface="Times New Roman" pitchFamily="18" charset="0"/>
                        </a:rPr>
                        <a:t>每次碰撞损失能量的最大份额</a:t>
                      </a:r>
                      <a:endParaRPr kumimoji="0" lang="zh-CN" altLang="en-US" sz="2800" b="1" i="0" u="none" strike="noStrike" cap="none" normalizeH="0" baseline="0">
                        <a:ln>
                          <a:noFill/>
                        </a:ln>
                        <a:solidFill>
                          <a:schemeClr val="tx1"/>
                        </a:solidFill>
                        <a:effectLst/>
                        <a:latin typeface="Times New Roman" pitchFamily="18" charset="0"/>
                        <a:ea typeface="华文仿宋" pitchFamily="2" charset="-122"/>
                        <a:cs typeface="Times New Roman" pitchFamily="18" charset="0"/>
                      </a:endParaRPr>
                    </a:p>
                  </a:txBody>
                  <a:tcPr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335359">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30000">
                          <a:ln>
                            <a:noFill/>
                          </a:ln>
                          <a:solidFill>
                            <a:srgbClr val="0000FF"/>
                          </a:solidFill>
                          <a:effectLst/>
                          <a:latin typeface="Times New Roman" pitchFamily="18" charset="0"/>
                          <a:ea typeface="华文仿宋" pitchFamily="2" charset="-122"/>
                          <a:cs typeface="Times New Roman" pitchFamily="18" charset="0"/>
                        </a:rPr>
                        <a:t>1</a:t>
                      </a:r>
                      <a:r>
                        <a:rPr kumimoji="0" lang="en-US" altLang="zh-CN" sz="1600" b="1" i="0" u="none" strike="noStrike" cap="none" normalizeH="0" baseline="0">
                          <a:ln>
                            <a:noFill/>
                          </a:ln>
                          <a:solidFill>
                            <a:srgbClr val="0000FF"/>
                          </a:solidFill>
                          <a:effectLst/>
                          <a:latin typeface="Times New Roman" pitchFamily="18" charset="0"/>
                          <a:ea typeface="华文仿宋" pitchFamily="2" charset="-122"/>
                          <a:cs typeface="Times New Roman" pitchFamily="18" charset="0"/>
                        </a:rPr>
                        <a:t>H</a:t>
                      </a:r>
                      <a:endParaRPr kumimoji="0" lang="en-US" altLang="zh-CN" sz="2800" b="1" i="0" u="none" strike="noStrike" cap="none" normalizeH="0" baseline="0">
                        <a:ln>
                          <a:noFill/>
                        </a:ln>
                        <a:solidFill>
                          <a:srgbClr val="0000FF"/>
                        </a:solidFill>
                        <a:effectLst/>
                        <a:latin typeface="Times New Roman" pitchFamily="18" charset="0"/>
                        <a:ea typeface="华文仿宋" pitchFamily="2" charset="-122"/>
                        <a:cs typeface="Times New Roman" pitchFamily="18" charset="0"/>
                      </a:endParaRPr>
                    </a:p>
                  </a:txBody>
                  <a:tcPr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a:ln>
                            <a:noFill/>
                          </a:ln>
                          <a:solidFill>
                            <a:srgbClr val="0000FF"/>
                          </a:solidFill>
                          <a:effectLst/>
                          <a:latin typeface="Times New Roman" pitchFamily="18" charset="0"/>
                          <a:ea typeface="华文仿宋" pitchFamily="2" charset="-122"/>
                          <a:cs typeface="Times New Roman" pitchFamily="18" charset="0"/>
                        </a:rPr>
                        <a:t>1</a:t>
                      </a:r>
                      <a:endParaRPr kumimoji="0" lang="en-US" altLang="zh-CN" sz="2800" b="1" i="0" u="none" strike="noStrike" cap="none" normalizeH="0" baseline="0">
                        <a:ln>
                          <a:noFill/>
                        </a:ln>
                        <a:solidFill>
                          <a:srgbClr val="0000FF"/>
                        </a:solidFill>
                        <a:effectLst/>
                        <a:latin typeface="Times New Roman" pitchFamily="18" charset="0"/>
                        <a:ea typeface="华文仿宋" pitchFamily="2" charset="-122"/>
                        <a:cs typeface="Times New Roman" pitchFamily="18" charset="0"/>
                      </a:endParaRPr>
                    </a:p>
                  </a:txBody>
                  <a:tcPr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a:ln>
                            <a:noFill/>
                          </a:ln>
                          <a:solidFill>
                            <a:schemeClr val="tx1"/>
                          </a:solidFill>
                          <a:effectLst/>
                          <a:latin typeface="Times New Roman" pitchFamily="18" charset="0"/>
                          <a:ea typeface="华文仿宋" pitchFamily="2" charset="-122"/>
                          <a:cs typeface="Times New Roman" pitchFamily="18" charset="0"/>
                        </a:rPr>
                        <a:t>1</a:t>
                      </a:r>
                      <a:endParaRPr kumimoji="0" lang="en-US" altLang="zh-CN" sz="2800" b="1" i="0" u="none" strike="noStrike" cap="none" normalizeH="0" baseline="0">
                        <a:ln>
                          <a:noFill/>
                        </a:ln>
                        <a:solidFill>
                          <a:schemeClr val="tx1"/>
                        </a:solidFill>
                        <a:effectLst/>
                        <a:latin typeface="Times New Roman" pitchFamily="18" charset="0"/>
                        <a:ea typeface="华文仿宋" pitchFamily="2" charset="-122"/>
                        <a:cs typeface="Times New Roman" pitchFamily="18" charset="0"/>
                      </a:endParaRPr>
                    </a:p>
                  </a:txBody>
                  <a:tcPr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335359">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30000">
                          <a:ln>
                            <a:noFill/>
                          </a:ln>
                          <a:solidFill>
                            <a:srgbClr val="0000FF"/>
                          </a:solidFill>
                          <a:effectLst/>
                          <a:latin typeface="Times New Roman" pitchFamily="18" charset="0"/>
                          <a:ea typeface="华文仿宋" pitchFamily="2" charset="-122"/>
                          <a:cs typeface="Times New Roman" pitchFamily="18" charset="0"/>
                        </a:rPr>
                        <a:t>2</a:t>
                      </a:r>
                      <a:r>
                        <a:rPr kumimoji="0" lang="en-US" altLang="zh-CN" sz="1600" b="1" i="0" u="none" strike="noStrike" cap="none" normalizeH="0" baseline="0">
                          <a:ln>
                            <a:noFill/>
                          </a:ln>
                          <a:solidFill>
                            <a:srgbClr val="0000FF"/>
                          </a:solidFill>
                          <a:effectLst/>
                          <a:latin typeface="Times New Roman" pitchFamily="18" charset="0"/>
                          <a:ea typeface="华文仿宋" pitchFamily="2" charset="-122"/>
                          <a:cs typeface="Times New Roman" pitchFamily="18" charset="0"/>
                        </a:rPr>
                        <a:t>H</a:t>
                      </a:r>
                      <a:endParaRPr kumimoji="0" lang="en-US" altLang="zh-CN" sz="2800" b="1" i="0" u="none" strike="noStrike" cap="none" normalizeH="0" baseline="0">
                        <a:ln>
                          <a:noFill/>
                        </a:ln>
                        <a:solidFill>
                          <a:srgbClr val="0000FF"/>
                        </a:solidFill>
                        <a:effectLst/>
                        <a:latin typeface="Times New Roman" pitchFamily="18" charset="0"/>
                        <a:ea typeface="华文仿宋" pitchFamily="2" charset="-122"/>
                        <a:cs typeface="Times New Roman" pitchFamily="18" charset="0"/>
                      </a:endParaRPr>
                    </a:p>
                  </a:txBody>
                  <a:tcPr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a:ln>
                            <a:noFill/>
                          </a:ln>
                          <a:solidFill>
                            <a:srgbClr val="0000FF"/>
                          </a:solidFill>
                          <a:effectLst/>
                          <a:latin typeface="Times New Roman" pitchFamily="18" charset="0"/>
                          <a:ea typeface="华文仿宋" pitchFamily="2" charset="-122"/>
                          <a:cs typeface="Times New Roman" pitchFamily="18" charset="0"/>
                        </a:rPr>
                        <a:t>2</a:t>
                      </a:r>
                      <a:endParaRPr kumimoji="0" lang="en-US" altLang="zh-CN" sz="2800" b="1" i="0" u="none" strike="noStrike" cap="none" normalizeH="0" baseline="0">
                        <a:ln>
                          <a:noFill/>
                        </a:ln>
                        <a:solidFill>
                          <a:srgbClr val="0000FF"/>
                        </a:solidFill>
                        <a:effectLst/>
                        <a:latin typeface="Times New Roman" pitchFamily="18" charset="0"/>
                        <a:ea typeface="华文仿宋" pitchFamily="2" charset="-122"/>
                        <a:cs typeface="Times New Roman" pitchFamily="18" charset="0"/>
                      </a:endParaRPr>
                    </a:p>
                  </a:txBody>
                  <a:tcPr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a:ln>
                            <a:noFill/>
                          </a:ln>
                          <a:solidFill>
                            <a:schemeClr val="tx1"/>
                          </a:solidFill>
                          <a:effectLst/>
                          <a:latin typeface="Times New Roman" pitchFamily="18" charset="0"/>
                          <a:ea typeface="华文仿宋" pitchFamily="2" charset="-122"/>
                          <a:cs typeface="Times New Roman" pitchFamily="18" charset="0"/>
                        </a:rPr>
                        <a:t>8/9=0.889</a:t>
                      </a:r>
                      <a:endParaRPr kumimoji="0" lang="en-US" altLang="zh-CN" sz="2800" b="1" i="0" u="none" strike="noStrike" cap="none" normalizeH="0" baseline="0">
                        <a:ln>
                          <a:noFill/>
                        </a:ln>
                        <a:solidFill>
                          <a:schemeClr val="tx1"/>
                        </a:solidFill>
                        <a:effectLst/>
                        <a:latin typeface="Times New Roman" pitchFamily="18" charset="0"/>
                        <a:ea typeface="华文仿宋" pitchFamily="2" charset="-122"/>
                        <a:cs typeface="Times New Roman" pitchFamily="18" charset="0"/>
                      </a:endParaRPr>
                    </a:p>
                  </a:txBody>
                  <a:tcPr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335359">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30000">
                          <a:ln>
                            <a:noFill/>
                          </a:ln>
                          <a:solidFill>
                            <a:srgbClr val="0000FF"/>
                          </a:solidFill>
                          <a:effectLst/>
                          <a:latin typeface="Times New Roman" pitchFamily="18" charset="0"/>
                          <a:ea typeface="华文仿宋" pitchFamily="2" charset="-122"/>
                          <a:cs typeface="Times New Roman" pitchFamily="18" charset="0"/>
                        </a:rPr>
                        <a:t>3</a:t>
                      </a:r>
                      <a:r>
                        <a:rPr kumimoji="0" lang="en-US" altLang="zh-CN" sz="1600" b="1" i="0" u="none" strike="noStrike" cap="none" normalizeH="0" baseline="0">
                          <a:ln>
                            <a:noFill/>
                          </a:ln>
                          <a:solidFill>
                            <a:srgbClr val="0000FF"/>
                          </a:solidFill>
                          <a:effectLst/>
                          <a:latin typeface="Times New Roman" pitchFamily="18" charset="0"/>
                          <a:ea typeface="华文仿宋" pitchFamily="2" charset="-122"/>
                          <a:cs typeface="Times New Roman" pitchFamily="18" charset="0"/>
                        </a:rPr>
                        <a:t>He</a:t>
                      </a:r>
                      <a:endParaRPr kumimoji="0" lang="en-US" altLang="zh-CN" sz="2800" b="1" i="0" u="none" strike="noStrike" cap="none" normalizeH="0" baseline="0">
                        <a:ln>
                          <a:noFill/>
                        </a:ln>
                        <a:solidFill>
                          <a:srgbClr val="0000FF"/>
                        </a:solidFill>
                        <a:effectLst/>
                        <a:latin typeface="Times New Roman" pitchFamily="18" charset="0"/>
                        <a:ea typeface="华文仿宋" pitchFamily="2" charset="-122"/>
                        <a:cs typeface="Times New Roman" pitchFamily="18" charset="0"/>
                      </a:endParaRPr>
                    </a:p>
                  </a:txBody>
                  <a:tcPr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a:ln>
                            <a:noFill/>
                          </a:ln>
                          <a:solidFill>
                            <a:srgbClr val="0000FF"/>
                          </a:solidFill>
                          <a:effectLst/>
                          <a:latin typeface="Times New Roman" pitchFamily="18" charset="0"/>
                          <a:ea typeface="华文仿宋" pitchFamily="2" charset="-122"/>
                          <a:cs typeface="Times New Roman" pitchFamily="18" charset="0"/>
                        </a:rPr>
                        <a:t>3</a:t>
                      </a:r>
                      <a:endParaRPr kumimoji="0" lang="en-US" altLang="zh-CN" sz="2800" b="1" i="0" u="none" strike="noStrike" cap="none" normalizeH="0" baseline="0">
                        <a:ln>
                          <a:noFill/>
                        </a:ln>
                        <a:solidFill>
                          <a:srgbClr val="0000FF"/>
                        </a:solidFill>
                        <a:effectLst/>
                        <a:latin typeface="Times New Roman" pitchFamily="18" charset="0"/>
                        <a:ea typeface="华文仿宋" pitchFamily="2" charset="-122"/>
                        <a:cs typeface="Times New Roman" pitchFamily="18" charset="0"/>
                      </a:endParaRPr>
                    </a:p>
                  </a:txBody>
                  <a:tcPr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a:ln>
                            <a:noFill/>
                          </a:ln>
                          <a:solidFill>
                            <a:schemeClr val="tx1"/>
                          </a:solidFill>
                          <a:effectLst/>
                          <a:latin typeface="Times New Roman" pitchFamily="18" charset="0"/>
                          <a:ea typeface="华文仿宋" pitchFamily="2" charset="-122"/>
                          <a:cs typeface="Times New Roman" pitchFamily="18" charset="0"/>
                        </a:rPr>
                        <a:t>3/4=0.75</a:t>
                      </a:r>
                      <a:endParaRPr kumimoji="0" lang="en-US" altLang="zh-CN" sz="2800" b="1" i="0" u="none" strike="noStrike" cap="none" normalizeH="0" baseline="0">
                        <a:ln>
                          <a:noFill/>
                        </a:ln>
                        <a:solidFill>
                          <a:schemeClr val="tx1"/>
                        </a:solidFill>
                        <a:effectLst/>
                        <a:latin typeface="Times New Roman" pitchFamily="18" charset="0"/>
                        <a:ea typeface="华文仿宋" pitchFamily="2" charset="-122"/>
                        <a:cs typeface="Times New Roman" pitchFamily="18" charset="0"/>
                      </a:endParaRPr>
                    </a:p>
                  </a:txBody>
                  <a:tcPr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r h="335359">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30000" dirty="0">
                          <a:ln>
                            <a:noFill/>
                          </a:ln>
                          <a:solidFill>
                            <a:srgbClr val="0000FF"/>
                          </a:solidFill>
                          <a:effectLst/>
                          <a:latin typeface="Times New Roman" pitchFamily="18" charset="0"/>
                          <a:ea typeface="华文仿宋" pitchFamily="2" charset="-122"/>
                          <a:cs typeface="Times New Roman" pitchFamily="18" charset="0"/>
                        </a:rPr>
                        <a:t>4</a:t>
                      </a:r>
                      <a:r>
                        <a:rPr kumimoji="0" lang="en-US" altLang="zh-CN" sz="1600" b="1" i="0" u="none" strike="noStrike" cap="none" normalizeH="0" baseline="0" dirty="0">
                          <a:ln>
                            <a:noFill/>
                          </a:ln>
                          <a:solidFill>
                            <a:srgbClr val="0000FF"/>
                          </a:solidFill>
                          <a:effectLst/>
                          <a:latin typeface="Times New Roman" pitchFamily="18" charset="0"/>
                          <a:ea typeface="华文仿宋" pitchFamily="2" charset="-122"/>
                          <a:cs typeface="Times New Roman" pitchFamily="18" charset="0"/>
                        </a:rPr>
                        <a:t>He</a:t>
                      </a:r>
                      <a:endParaRPr kumimoji="0" lang="en-US" altLang="zh-CN" sz="2800" b="1" i="0" u="none" strike="noStrike" cap="none" normalizeH="0" baseline="0" dirty="0">
                        <a:ln>
                          <a:noFill/>
                        </a:ln>
                        <a:solidFill>
                          <a:srgbClr val="0000FF"/>
                        </a:solidFill>
                        <a:effectLst/>
                        <a:latin typeface="Times New Roman" pitchFamily="18" charset="0"/>
                        <a:ea typeface="华文仿宋" pitchFamily="2" charset="-122"/>
                        <a:cs typeface="Times New Roman" pitchFamily="18" charset="0"/>
                      </a:endParaRPr>
                    </a:p>
                  </a:txBody>
                  <a:tcPr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a:ln>
                            <a:noFill/>
                          </a:ln>
                          <a:solidFill>
                            <a:srgbClr val="0000FF"/>
                          </a:solidFill>
                          <a:effectLst/>
                          <a:latin typeface="Times New Roman" pitchFamily="18" charset="0"/>
                          <a:ea typeface="华文仿宋" pitchFamily="2" charset="-122"/>
                          <a:cs typeface="Times New Roman" pitchFamily="18" charset="0"/>
                        </a:rPr>
                        <a:t>4</a:t>
                      </a:r>
                      <a:endParaRPr kumimoji="0" lang="en-US" altLang="zh-CN" sz="2800" b="1" i="0" u="none" strike="noStrike" cap="none" normalizeH="0" baseline="0">
                        <a:ln>
                          <a:noFill/>
                        </a:ln>
                        <a:solidFill>
                          <a:srgbClr val="0000FF"/>
                        </a:solidFill>
                        <a:effectLst/>
                        <a:latin typeface="Times New Roman" pitchFamily="18" charset="0"/>
                        <a:ea typeface="华文仿宋" pitchFamily="2" charset="-122"/>
                        <a:cs typeface="Times New Roman" pitchFamily="18" charset="0"/>
                      </a:endParaRPr>
                    </a:p>
                  </a:txBody>
                  <a:tcPr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a:ln>
                            <a:noFill/>
                          </a:ln>
                          <a:solidFill>
                            <a:schemeClr val="tx1"/>
                          </a:solidFill>
                          <a:effectLst/>
                          <a:latin typeface="Times New Roman" pitchFamily="18" charset="0"/>
                          <a:ea typeface="华文仿宋" pitchFamily="2" charset="-122"/>
                          <a:cs typeface="Times New Roman" pitchFamily="18" charset="0"/>
                        </a:rPr>
                        <a:t>16/25=0.64</a:t>
                      </a:r>
                      <a:endParaRPr kumimoji="0" lang="en-US" altLang="zh-CN" sz="2800" b="1" i="0" u="none" strike="noStrike" cap="none" normalizeH="0" baseline="0">
                        <a:ln>
                          <a:noFill/>
                        </a:ln>
                        <a:solidFill>
                          <a:schemeClr val="tx1"/>
                        </a:solidFill>
                        <a:effectLst/>
                        <a:latin typeface="Times New Roman" pitchFamily="18" charset="0"/>
                        <a:ea typeface="华文仿宋" pitchFamily="2" charset="-122"/>
                        <a:cs typeface="Times New Roman" pitchFamily="18" charset="0"/>
                      </a:endParaRPr>
                    </a:p>
                  </a:txBody>
                  <a:tcPr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4"/>
                  </a:ext>
                </a:extLst>
              </a:tr>
              <a:tr h="335359">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30000">
                          <a:ln>
                            <a:noFill/>
                          </a:ln>
                          <a:solidFill>
                            <a:srgbClr val="0000FF"/>
                          </a:solidFill>
                          <a:effectLst/>
                          <a:latin typeface="Times New Roman" pitchFamily="18" charset="0"/>
                          <a:ea typeface="华文仿宋" pitchFamily="2" charset="-122"/>
                          <a:cs typeface="Times New Roman" pitchFamily="18" charset="0"/>
                        </a:rPr>
                        <a:t>12</a:t>
                      </a:r>
                      <a:r>
                        <a:rPr kumimoji="0" lang="en-US" altLang="zh-CN" sz="1600" b="1" i="0" u="none" strike="noStrike" cap="none" normalizeH="0" baseline="0">
                          <a:ln>
                            <a:noFill/>
                          </a:ln>
                          <a:solidFill>
                            <a:srgbClr val="0000FF"/>
                          </a:solidFill>
                          <a:effectLst/>
                          <a:latin typeface="Times New Roman" pitchFamily="18" charset="0"/>
                          <a:ea typeface="华文仿宋" pitchFamily="2" charset="-122"/>
                          <a:cs typeface="Times New Roman" pitchFamily="18" charset="0"/>
                        </a:rPr>
                        <a:t>C</a:t>
                      </a:r>
                      <a:endParaRPr kumimoji="0" lang="en-US" altLang="zh-CN" sz="2800" b="1" i="0" u="none" strike="noStrike" cap="none" normalizeH="0" baseline="0">
                        <a:ln>
                          <a:noFill/>
                        </a:ln>
                        <a:solidFill>
                          <a:srgbClr val="0000FF"/>
                        </a:solidFill>
                        <a:effectLst/>
                        <a:latin typeface="Times New Roman" pitchFamily="18" charset="0"/>
                        <a:ea typeface="华文仿宋" pitchFamily="2" charset="-122"/>
                        <a:cs typeface="Times New Roman" pitchFamily="18" charset="0"/>
                      </a:endParaRPr>
                    </a:p>
                  </a:txBody>
                  <a:tcPr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a:ln>
                            <a:noFill/>
                          </a:ln>
                          <a:solidFill>
                            <a:srgbClr val="0000FF"/>
                          </a:solidFill>
                          <a:effectLst/>
                          <a:latin typeface="Times New Roman" pitchFamily="18" charset="0"/>
                          <a:ea typeface="华文仿宋" pitchFamily="2" charset="-122"/>
                          <a:cs typeface="Times New Roman" pitchFamily="18" charset="0"/>
                        </a:rPr>
                        <a:t>12</a:t>
                      </a:r>
                      <a:endParaRPr kumimoji="0" lang="en-US" altLang="zh-CN" sz="2800" b="1" i="0" u="none" strike="noStrike" cap="none" normalizeH="0" baseline="0">
                        <a:ln>
                          <a:noFill/>
                        </a:ln>
                        <a:solidFill>
                          <a:srgbClr val="0000FF"/>
                        </a:solidFill>
                        <a:effectLst/>
                        <a:latin typeface="Times New Roman" pitchFamily="18" charset="0"/>
                        <a:ea typeface="华文仿宋" pitchFamily="2" charset="-122"/>
                        <a:cs typeface="Times New Roman" pitchFamily="18" charset="0"/>
                      </a:endParaRPr>
                    </a:p>
                  </a:txBody>
                  <a:tcPr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a:ln>
                            <a:noFill/>
                          </a:ln>
                          <a:solidFill>
                            <a:schemeClr val="tx1"/>
                          </a:solidFill>
                          <a:effectLst/>
                          <a:latin typeface="Times New Roman" pitchFamily="18" charset="0"/>
                          <a:ea typeface="华文仿宋" pitchFamily="2" charset="-122"/>
                          <a:cs typeface="Times New Roman" pitchFamily="18" charset="0"/>
                        </a:rPr>
                        <a:t>48/169=0.284</a:t>
                      </a:r>
                      <a:endParaRPr kumimoji="0" lang="en-US" altLang="zh-CN" sz="2800" b="1" i="0" u="none" strike="noStrike" cap="none" normalizeH="0" baseline="0">
                        <a:ln>
                          <a:noFill/>
                        </a:ln>
                        <a:solidFill>
                          <a:schemeClr val="tx1"/>
                        </a:solidFill>
                        <a:effectLst/>
                        <a:latin typeface="Times New Roman" pitchFamily="18" charset="0"/>
                        <a:ea typeface="华文仿宋" pitchFamily="2" charset="-122"/>
                        <a:cs typeface="Times New Roman" pitchFamily="18" charset="0"/>
                      </a:endParaRPr>
                    </a:p>
                  </a:txBody>
                  <a:tcPr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5"/>
                  </a:ext>
                </a:extLst>
              </a:tr>
              <a:tr h="335359">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30000">
                          <a:ln>
                            <a:noFill/>
                          </a:ln>
                          <a:solidFill>
                            <a:srgbClr val="0000FF"/>
                          </a:solidFill>
                          <a:effectLst/>
                          <a:latin typeface="Times New Roman" pitchFamily="18" charset="0"/>
                          <a:ea typeface="华文仿宋" pitchFamily="2" charset="-122"/>
                          <a:cs typeface="Times New Roman" pitchFamily="18" charset="0"/>
                        </a:rPr>
                        <a:t>16</a:t>
                      </a:r>
                      <a:r>
                        <a:rPr kumimoji="0" lang="en-US" altLang="zh-CN" sz="1600" b="1" i="0" u="none" strike="noStrike" cap="none" normalizeH="0" baseline="0">
                          <a:ln>
                            <a:noFill/>
                          </a:ln>
                          <a:solidFill>
                            <a:srgbClr val="0000FF"/>
                          </a:solidFill>
                          <a:effectLst/>
                          <a:latin typeface="Times New Roman" pitchFamily="18" charset="0"/>
                          <a:ea typeface="华文仿宋" pitchFamily="2" charset="-122"/>
                          <a:cs typeface="Times New Roman" pitchFamily="18" charset="0"/>
                        </a:rPr>
                        <a:t>O</a:t>
                      </a:r>
                      <a:endParaRPr kumimoji="0" lang="en-US" altLang="zh-CN" sz="2800" b="1" i="0" u="none" strike="noStrike" cap="none" normalizeH="0" baseline="0">
                        <a:ln>
                          <a:noFill/>
                        </a:ln>
                        <a:solidFill>
                          <a:srgbClr val="0000FF"/>
                        </a:solidFill>
                        <a:effectLst/>
                        <a:latin typeface="Times New Roman" pitchFamily="18" charset="0"/>
                        <a:ea typeface="华文仿宋" pitchFamily="2" charset="-122"/>
                        <a:cs typeface="Times New Roman" pitchFamily="18" charset="0"/>
                      </a:endParaRPr>
                    </a:p>
                  </a:txBody>
                  <a:tcPr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a:ln>
                            <a:noFill/>
                          </a:ln>
                          <a:solidFill>
                            <a:srgbClr val="0000FF"/>
                          </a:solidFill>
                          <a:effectLst/>
                          <a:latin typeface="Times New Roman" pitchFamily="18" charset="0"/>
                          <a:ea typeface="华文仿宋" pitchFamily="2" charset="-122"/>
                          <a:cs typeface="Times New Roman" pitchFamily="18" charset="0"/>
                        </a:rPr>
                        <a:t>16</a:t>
                      </a:r>
                      <a:endParaRPr kumimoji="0" lang="en-US" altLang="zh-CN" sz="2800" b="1" i="0" u="none" strike="noStrike" cap="none" normalizeH="0" baseline="0">
                        <a:ln>
                          <a:noFill/>
                        </a:ln>
                        <a:solidFill>
                          <a:srgbClr val="0000FF"/>
                        </a:solidFill>
                        <a:effectLst/>
                        <a:latin typeface="Times New Roman" pitchFamily="18" charset="0"/>
                        <a:ea typeface="华文仿宋" pitchFamily="2" charset="-122"/>
                        <a:cs typeface="Times New Roman" pitchFamily="18" charset="0"/>
                      </a:endParaRPr>
                    </a:p>
                  </a:txBody>
                  <a:tcPr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a:ln>
                            <a:noFill/>
                          </a:ln>
                          <a:solidFill>
                            <a:schemeClr val="tx1"/>
                          </a:solidFill>
                          <a:effectLst/>
                          <a:latin typeface="Times New Roman" pitchFamily="18" charset="0"/>
                          <a:ea typeface="华文仿宋" pitchFamily="2" charset="-122"/>
                          <a:cs typeface="Times New Roman" pitchFamily="18" charset="0"/>
                        </a:rPr>
                        <a:t>64/289=0.221</a:t>
                      </a:r>
                      <a:endParaRPr kumimoji="0" lang="en-US" altLang="zh-CN" sz="2800" b="1" i="0" u="none" strike="noStrike" cap="none" normalizeH="0" baseline="0">
                        <a:ln>
                          <a:noFill/>
                        </a:ln>
                        <a:solidFill>
                          <a:schemeClr val="tx1"/>
                        </a:solidFill>
                        <a:effectLst/>
                        <a:latin typeface="Times New Roman" pitchFamily="18" charset="0"/>
                        <a:ea typeface="华文仿宋" pitchFamily="2" charset="-122"/>
                        <a:cs typeface="Times New Roman" pitchFamily="18" charset="0"/>
                      </a:endParaRPr>
                    </a:p>
                  </a:txBody>
                  <a:tcPr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6"/>
                  </a:ext>
                </a:extLst>
              </a:tr>
              <a:tr h="335359">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30000">
                          <a:ln>
                            <a:noFill/>
                          </a:ln>
                          <a:solidFill>
                            <a:srgbClr val="0000FF"/>
                          </a:solidFill>
                          <a:effectLst/>
                          <a:latin typeface="Times New Roman" pitchFamily="18" charset="0"/>
                          <a:ea typeface="华文仿宋" pitchFamily="2" charset="-122"/>
                          <a:cs typeface="Times New Roman" pitchFamily="18" charset="0"/>
                        </a:rPr>
                        <a:t>238</a:t>
                      </a:r>
                      <a:r>
                        <a:rPr kumimoji="0" lang="en-US" altLang="zh-CN" sz="1600" b="1" i="0" u="none" strike="noStrike" cap="none" normalizeH="0" baseline="0">
                          <a:ln>
                            <a:noFill/>
                          </a:ln>
                          <a:solidFill>
                            <a:srgbClr val="0000FF"/>
                          </a:solidFill>
                          <a:effectLst/>
                          <a:latin typeface="Times New Roman" pitchFamily="18" charset="0"/>
                          <a:ea typeface="华文仿宋" pitchFamily="2" charset="-122"/>
                          <a:cs typeface="Times New Roman" pitchFamily="18" charset="0"/>
                        </a:rPr>
                        <a:t>U</a:t>
                      </a:r>
                      <a:endParaRPr kumimoji="0" lang="en-US" altLang="zh-CN" sz="2800" b="1" i="0" u="none" strike="noStrike" cap="none" normalizeH="0" baseline="0">
                        <a:ln>
                          <a:noFill/>
                        </a:ln>
                        <a:solidFill>
                          <a:srgbClr val="0000FF"/>
                        </a:solidFill>
                        <a:effectLst/>
                        <a:latin typeface="Times New Roman" pitchFamily="18" charset="0"/>
                        <a:ea typeface="华文仿宋" pitchFamily="2" charset="-122"/>
                        <a:cs typeface="Times New Roman" pitchFamily="18" charset="0"/>
                      </a:endParaRPr>
                    </a:p>
                  </a:txBody>
                  <a:tcPr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a:ln>
                            <a:noFill/>
                          </a:ln>
                          <a:solidFill>
                            <a:srgbClr val="0000FF"/>
                          </a:solidFill>
                          <a:effectLst/>
                          <a:latin typeface="Times New Roman" pitchFamily="18" charset="0"/>
                          <a:ea typeface="华文仿宋" pitchFamily="2" charset="-122"/>
                          <a:cs typeface="Times New Roman" pitchFamily="18" charset="0"/>
                        </a:rPr>
                        <a:t>238</a:t>
                      </a:r>
                      <a:endParaRPr kumimoji="0" lang="en-US" altLang="zh-CN" sz="2800" b="1" i="0" u="none" strike="noStrike" cap="none" normalizeH="0" baseline="0">
                        <a:ln>
                          <a:noFill/>
                        </a:ln>
                        <a:solidFill>
                          <a:srgbClr val="0000FF"/>
                        </a:solidFill>
                        <a:effectLst/>
                        <a:latin typeface="Times New Roman" pitchFamily="18" charset="0"/>
                        <a:ea typeface="华文仿宋" pitchFamily="2" charset="-122"/>
                        <a:cs typeface="Times New Roman" pitchFamily="18" charset="0"/>
                      </a:endParaRPr>
                    </a:p>
                  </a:txBody>
                  <a:tcPr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dirty="0">
                          <a:ln>
                            <a:noFill/>
                          </a:ln>
                          <a:solidFill>
                            <a:schemeClr val="tx1"/>
                          </a:solidFill>
                          <a:effectLst/>
                          <a:latin typeface="Times New Roman" pitchFamily="18" charset="0"/>
                          <a:ea typeface="华文仿宋" pitchFamily="2" charset="-122"/>
                          <a:cs typeface="Times New Roman" pitchFamily="18" charset="0"/>
                        </a:rPr>
                        <a:t>4×238/239</a:t>
                      </a:r>
                      <a:r>
                        <a:rPr kumimoji="0" lang="en-US" altLang="zh-CN" sz="1600" b="1" i="0" u="none" strike="noStrike" cap="none" normalizeH="0" baseline="30000" dirty="0">
                          <a:ln>
                            <a:noFill/>
                          </a:ln>
                          <a:solidFill>
                            <a:schemeClr val="tx1"/>
                          </a:solidFill>
                          <a:effectLst/>
                          <a:latin typeface="Times New Roman" pitchFamily="18" charset="0"/>
                          <a:ea typeface="华文仿宋" pitchFamily="2" charset="-122"/>
                          <a:cs typeface="Times New Roman" pitchFamily="18" charset="0"/>
                        </a:rPr>
                        <a:t>2</a:t>
                      </a:r>
                      <a:r>
                        <a:rPr kumimoji="0" lang="en-US" altLang="zh-CN" sz="1600" b="1" i="0" u="none" strike="noStrike" cap="none" normalizeH="0" baseline="0" dirty="0">
                          <a:ln>
                            <a:noFill/>
                          </a:ln>
                          <a:solidFill>
                            <a:schemeClr val="tx1"/>
                          </a:solidFill>
                          <a:effectLst/>
                          <a:latin typeface="Times New Roman" pitchFamily="18" charset="0"/>
                          <a:ea typeface="华文仿宋" pitchFamily="2" charset="-122"/>
                          <a:cs typeface="Times New Roman" pitchFamily="18" charset="0"/>
                        </a:rPr>
                        <a:t>=0.0167</a:t>
                      </a:r>
                      <a:endParaRPr kumimoji="0" lang="en-US" altLang="zh-CN" sz="2800" b="1" i="0" u="none" strike="noStrike" cap="none" normalizeH="0" baseline="0" dirty="0">
                        <a:ln>
                          <a:noFill/>
                        </a:ln>
                        <a:solidFill>
                          <a:schemeClr val="tx1"/>
                        </a:solidFill>
                        <a:effectLst/>
                        <a:latin typeface="Times New Roman" pitchFamily="18" charset="0"/>
                        <a:ea typeface="华文仿宋" pitchFamily="2" charset="-122"/>
                        <a:cs typeface="Times New Roman" pitchFamily="18" charset="0"/>
                      </a:endParaRPr>
                    </a:p>
                  </a:txBody>
                  <a:tcPr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7"/>
                  </a:ext>
                </a:extLst>
              </a:tr>
            </a:tbl>
          </a:graphicData>
        </a:graphic>
      </p:graphicFrame>
      <p:sp>
        <p:nvSpPr>
          <p:cNvPr id="46" name="Text Box 43">
            <a:extLst>
              <a:ext uri="{FF2B5EF4-FFF2-40B4-BE49-F238E27FC236}">
                <a16:creationId xmlns:a16="http://schemas.microsoft.com/office/drawing/2014/main" id="{80991CF0-98EE-4E9D-8669-44EB1ED6E053}"/>
              </a:ext>
            </a:extLst>
          </p:cNvPr>
          <p:cNvSpPr txBox="1">
            <a:spLocks noChangeArrowheads="1"/>
          </p:cNvSpPr>
          <p:nvPr/>
        </p:nvSpPr>
        <p:spPr bwMode="auto">
          <a:xfrm>
            <a:off x="6106671" y="284672"/>
            <a:ext cx="4297880" cy="461665"/>
          </a:xfrm>
          <a:prstGeom prst="rect">
            <a:avLst/>
          </a:prstGeom>
          <a:noFill/>
          <a:ln w="9525">
            <a:solidFill>
              <a:srgbClr val="66FF33"/>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kumimoji="1">
                <a:solidFill>
                  <a:schemeClr val="tx1"/>
                </a:solidFill>
                <a:latin typeface="Times New Roman" pitchFamily="18" charset="0"/>
                <a:ea typeface="华文仿宋" pitchFamily="2" charset="-122"/>
              </a:defRPr>
            </a:lvl1pPr>
            <a:lvl2pPr marL="742950" indent="-285750" eaLnBrk="0" hangingPunct="0">
              <a:defRPr kumimoji="1">
                <a:solidFill>
                  <a:schemeClr val="tx1"/>
                </a:solidFill>
                <a:latin typeface="Times New Roman" pitchFamily="18" charset="0"/>
                <a:ea typeface="华文仿宋" pitchFamily="2" charset="-122"/>
              </a:defRPr>
            </a:lvl2pPr>
            <a:lvl3pPr marL="1143000" indent="-228600" eaLnBrk="0" hangingPunct="0">
              <a:defRPr kumimoji="1">
                <a:solidFill>
                  <a:schemeClr val="tx1"/>
                </a:solidFill>
                <a:latin typeface="Times New Roman" pitchFamily="18" charset="0"/>
                <a:ea typeface="华文仿宋" pitchFamily="2" charset="-122"/>
              </a:defRPr>
            </a:lvl3pPr>
            <a:lvl4pPr marL="1600200" indent="-228600" eaLnBrk="0" hangingPunct="0">
              <a:defRPr kumimoji="1">
                <a:solidFill>
                  <a:schemeClr val="tx1"/>
                </a:solidFill>
                <a:latin typeface="Times New Roman" pitchFamily="18" charset="0"/>
                <a:ea typeface="华文仿宋" pitchFamily="2" charset="-122"/>
              </a:defRPr>
            </a:lvl4pPr>
            <a:lvl5pPr marL="2057400" indent="-228600" eaLnBrk="0" hangingPunct="0">
              <a:defRPr kumimoji="1">
                <a:solidFill>
                  <a:schemeClr val="tx1"/>
                </a:solidFill>
                <a:latin typeface="Times New Roman" pitchFamily="18" charset="0"/>
                <a:ea typeface="华文仿宋" pitchFamily="2" charset="-122"/>
              </a:defRPr>
            </a:lvl5pPr>
            <a:lvl6pPr marL="2514600" indent="-228600" eaLnBrk="0" fontAlgn="base" hangingPunct="0">
              <a:spcBef>
                <a:spcPct val="20000"/>
              </a:spcBef>
              <a:spcAft>
                <a:spcPct val="0"/>
              </a:spcAft>
              <a:defRPr kumimoji="1">
                <a:solidFill>
                  <a:schemeClr val="tx1"/>
                </a:solidFill>
                <a:latin typeface="Times New Roman" pitchFamily="18" charset="0"/>
                <a:ea typeface="华文仿宋" pitchFamily="2" charset="-122"/>
              </a:defRPr>
            </a:lvl6pPr>
            <a:lvl7pPr marL="2971800" indent="-228600" eaLnBrk="0" fontAlgn="base" hangingPunct="0">
              <a:spcBef>
                <a:spcPct val="20000"/>
              </a:spcBef>
              <a:spcAft>
                <a:spcPct val="0"/>
              </a:spcAft>
              <a:defRPr kumimoji="1">
                <a:solidFill>
                  <a:schemeClr val="tx1"/>
                </a:solidFill>
                <a:latin typeface="Times New Roman" pitchFamily="18" charset="0"/>
                <a:ea typeface="华文仿宋" pitchFamily="2" charset="-122"/>
              </a:defRPr>
            </a:lvl7pPr>
            <a:lvl8pPr marL="3429000" indent="-228600" eaLnBrk="0" fontAlgn="base" hangingPunct="0">
              <a:spcBef>
                <a:spcPct val="20000"/>
              </a:spcBef>
              <a:spcAft>
                <a:spcPct val="0"/>
              </a:spcAft>
              <a:defRPr kumimoji="1">
                <a:solidFill>
                  <a:schemeClr val="tx1"/>
                </a:solidFill>
                <a:latin typeface="Times New Roman" pitchFamily="18" charset="0"/>
                <a:ea typeface="华文仿宋" pitchFamily="2" charset="-122"/>
              </a:defRPr>
            </a:lvl8pPr>
            <a:lvl9pPr marL="3886200" indent="-228600" eaLnBrk="0" fontAlgn="base" hangingPunct="0">
              <a:spcBef>
                <a:spcPct val="20000"/>
              </a:spcBef>
              <a:spcAft>
                <a:spcPct val="0"/>
              </a:spcAft>
              <a:defRPr kumimoji="1">
                <a:solidFill>
                  <a:schemeClr val="tx1"/>
                </a:solidFill>
                <a:latin typeface="Times New Roman" pitchFamily="18" charset="0"/>
                <a:ea typeface="华文仿宋" pitchFamily="2" charset="-122"/>
              </a:defRPr>
            </a:lvl9pPr>
          </a:lstStyle>
          <a:p>
            <a:pPr eaLnBrk="1" hangingPunct="1">
              <a:spcBef>
                <a:spcPct val="0"/>
              </a:spcBef>
            </a:pPr>
            <a:r>
              <a:rPr kumimoji="0" lang="zh-CN" altLang="en-US" sz="2400" dirty="0">
                <a:latin typeface="楷体" panose="02010609060101010101" pitchFamily="49" charset="-122"/>
                <a:ea typeface="楷体" panose="02010609060101010101" pitchFamily="49" charset="-122"/>
              </a:rPr>
              <a:t>中子动能的</a:t>
            </a:r>
            <a:r>
              <a:rPr kumimoji="0" lang="zh-CN" altLang="en-US" sz="2400" dirty="0">
                <a:solidFill>
                  <a:srgbClr val="FF0000"/>
                </a:solidFill>
                <a:latin typeface="黑体" panose="02010609060101010101" pitchFamily="49" charset="-122"/>
                <a:ea typeface="黑体" panose="02010609060101010101" pitchFamily="49" charset="-122"/>
              </a:rPr>
              <a:t>平均对数能量损失</a:t>
            </a:r>
            <a:endParaRPr kumimoji="0" lang="zh-CN" altLang="en-US" sz="2400" dirty="0">
              <a:latin typeface="楷体" panose="02010609060101010101" pitchFamily="49" charset="-122"/>
              <a:ea typeface="楷体" panose="02010609060101010101" pitchFamily="49" charset="-122"/>
            </a:endParaRPr>
          </a:p>
        </p:txBody>
      </p:sp>
      <p:graphicFrame>
        <p:nvGraphicFramePr>
          <p:cNvPr id="47" name="Object 44">
            <a:extLst>
              <a:ext uri="{FF2B5EF4-FFF2-40B4-BE49-F238E27FC236}">
                <a16:creationId xmlns:a16="http://schemas.microsoft.com/office/drawing/2014/main" id="{AD426590-E3DA-4146-BE0C-61022E53335C}"/>
              </a:ext>
            </a:extLst>
          </p:cNvPr>
          <p:cNvGraphicFramePr>
            <a:graphicFrameLocks noChangeAspect="1"/>
          </p:cNvGraphicFramePr>
          <p:nvPr>
            <p:extLst>
              <p:ext uri="{D42A27DB-BD31-4B8C-83A1-F6EECF244321}">
                <p14:modId xmlns:p14="http://schemas.microsoft.com/office/powerpoint/2010/main" val="2495158965"/>
              </p:ext>
            </p:extLst>
          </p:nvPr>
        </p:nvGraphicFramePr>
        <p:xfrm>
          <a:off x="6136162" y="789284"/>
          <a:ext cx="5735637" cy="877888"/>
        </p:xfrm>
        <a:graphic>
          <a:graphicData uri="http://schemas.openxmlformats.org/presentationml/2006/ole">
            <mc:AlternateContent xmlns:mc="http://schemas.openxmlformats.org/markup-compatibility/2006">
              <mc:Choice xmlns:v="urn:schemas-microsoft-com:vml" Requires="v">
                <p:oleObj spid="_x0000_s464194" name="Equation" r:id="rId3" imgW="2616120" imgH="406080" progId="Equation.DSMT4">
                  <p:embed/>
                </p:oleObj>
              </mc:Choice>
              <mc:Fallback>
                <p:oleObj name="Equation" r:id="rId3" imgW="2616120" imgH="406080" progId="Equation.DSMT4">
                  <p:embed/>
                  <p:pic>
                    <p:nvPicPr>
                      <p:cNvPr id="23" name="Object 44"/>
                      <p:cNvPicPr>
                        <a:picLocks noChangeAspect="1" noChangeArrowheads="1"/>
                      </p:cNvPicPr>
                      <p:nvPr/>
                    </p:nvPicPr>
                    <p:blipFill>
                      <a:blip r:embed="rId4"/>
                      <a:srcRect/>
                      <a:stretch>
                        <a:fillRect/>
                      </a:stretch>
                    </p:blipFill>
                    <p:spPr bwMode="auto">
                      <a:xfrm>
                        <a:off x="6136162" y="789284"/>
                        <a:ext cx="5735637" cy="877888"/>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8" name="Object 45">
            <a:extLst>
              <a:ext uri="{FF2B5EF4-FFF2-40B4-BE49-F238E27FC236}">
                <a16:creationId xmlns:a16="http://schemas.microsoft.com/office/drawing/2014/main" id="{CAFDEA00-8132-4D75-98F7-23B06687D7DF}"/>
              </a:ext>
            </a:extLst>
          </p:cNvPr>
          <p:cNvGraphicFramePr>
            <a:graphicFrameLocks noChangeAspect="1"/>
          </p:cNvGraphicFramePr>
          <p:nvPr>
            <p:extLst>
              <p:ext uri="{D42A27DB-BD31-4B8C-83A1-F6EECF244321}">
                <p14:modId xmlns:p14="http://schemas.microsoft.com/office/powerpoint/2010/main" val="617033273"/>
              </p:ext>
            </p:extLst>
          </p:nvPr>
        </p:nvGraphicFramePr>
        <p:xfrm>
          <a:off x="6223888" y="1733152"/>
          <a:ext cx="3175000" cy="958850"/>
        </p:xfrm>
        <a:graphic>
          <a:graphicData uri="http://schemas.openxmlformats.org/presentationml/2006/ole">
            <mc:AlternateContent xmlns:mc="http://schemas.openxmlformats.org/markup-compatibility/2006">
              <mc:Choice xmlns:v="urn:schemas-microsoft-com:vml" Requires="v">
                <p:oleObj spid="_x0000_s464195" name="Equation" r:id="rId5" imgW="1447172" imgH="444307" progId="Equation.DSMT4">
                  <p:embed/>
                </p:oleObj>
              </mc:Choice>
              <mc:Fallback>
                <p:oleObj name="Equation" r:id="rId5" imgW="1447172" imgH="444307" progId="Equation.DSMT4">
                  <p:embed/>
                  <p:pic>
                    <p:nvPicPr>
                      <p:cNvPr id="24" name="Object 4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23888" y="1733152"/>
                        <a:ext cx="3175000" cy="958850"/>
                      </a:xfrm>
                      <a:prstGeom prst="rect">
                        <a:avLst/>
                      </a:prstGeom>
                      <a:solidFill>
                        <a:srgbClr val="FFFF00"/>
                      </a:solidFill>
                      <a:ln w="38100">
                        <a:solidFill>
                          <a:srgbClr val="FF0000"/>
                        </a:solidFill>
                        <a:miter lim="800000"/>
                        <a:headEnd/>
                        <a:tailEnd/>
                      </a:ln>
                    </p:spPr>
                  </p:pic>
                </p:oleObj>
              </mc:Fallback>
            </mc:AlternateContent>
          </a:graphicData>
        </a:graphic>
      </p:graphicFrame>
      <p:graphicFrame>
        <p:nvGraphicFramePr>
          <p:cNvPr id="49" name="Group 46">
            <a:extLst>
              <a:ext uri="{FF2B5EF4-FFF2-40B4-BE49-F238E27FC236}">
                <a16:creationId xmlns:a16="http://schemas.microsoft.com/office/drawing/2014/main" id="{0BE6E1A9-1630-4E1E-81AE-6558AC0CE8C8}"/>
              </a:ext>
            </a:extLst>
          </p:cNvPr>
          <p:cNvGraphicFramePr>
            <a:graphicFrameLocks noGrp="1"/>
          </p:cNvGraphicFramePr>
          <p:nvPr>
            <p:extLst>
              <p:ext uri="{D42A27DB-BD31-4B8C-83A1-F6EECF244321}">
                <p14:modId xmlns:p14="http://schemas.microsoft.com/office/powerpoint/2010/main" val="1369740915"/>
              </p:ext>
            </p:extLst>
          </p:nvPr>
        </p:nvGraphicFramePr>
        <p:xfrm>
          <a:off x="5915344" y="4160776"/>
          <a:ext cx="3669983" cy="2682872"/>
        </p:xfrm>
        <a:graphic>
          <a:graphicData uri="http://schemas.openxmlformats.org/drawingml/2006/table">
            <a:tbl>
              <a:tblPr/>
              <a:tblGrid>
                <a:gridCol w="3669983">
                  <a:extLst>
                    <a:ext uri="{9D8B030D-6E8A-4147-A177-3AD203B41FA5}">
                      <a16:colId xmlns:a16="http://schemas.microsoft.com/office/drawing/2014/main" val="20000"/>
                    </a:ext>
                  </a:extLst>
                </a:gridCol>
              </a:tblGrid>
              <a:tr h="335359">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a:ln>
                            <a:noFill/>
                          </a:ln>
                          <a:solidFill>
                            <a:srgbClr val="0000FF"/>
                          </a:solidFill>
                          <a:effectLst/>
                          <a:latin typeface="Times New Roman" pitchFamily="18" charset="0"/>
                          <a:ea typeface="华文仿宋" pitchFamily="2" charset="-122"/>
                          <a:cs typeface="Times New Roman" pitchFamily="18" charset="0"/>
                        </a:rPr>
                        <a:t>2MeV</a:t>
                      </a:r>
                      <a:r>
                        <a:rPr kumimoji="0" lang="en-US" altLang="zh-CN" sz="1600" b="1" i="0" u="none" strike="noStrike" cap="none" normalizeH="0" baseline="0">
                          <a:ln>
                            <a:noFill/>
                          </a:ln>
                          <a:solidFill>
                            <a:srgbClr val="0000FF"/>
                          </a:solidFill>
                          <a:effectLst/>
                          <a:latin typeface="Times New Roman" pitchFamily="18" charset="0"/>
                          <a:ea typeface="华文仿宋" pitchFamily="2" charset="-122"/>
                          <a:cs typeface="Arial" charset="0"/>
                        </a:rPr>
                        <a:t>→25.3meV</a:t>
                      </a:r>
                      <a:r>
                        <a:rPr kumimoji="0" lang="zh-CN" altLang="en-US" sz="1600" b="1" i="0" u="none" strike="noStrike" cap="none" normalizeH="0" baseline="0">
                          <a:ln>
                            <a:noFill/>
                          </a:ln>
                          <a:solidFill>
                            <a:srgbClr val="0000FF"/>
                          </a:solidFill>
                          <a:effectLst/>
                          <a:latin typeface="Times New Roman" pitchFamily="18" charset="0"/>
                          <a:ea typeface="华文仿宋" pitchFamily="2" charset="-122"/>
                          <a:cs typeface="Arial" charset="0"/>
                        </a:rPr>
                        <a:t>所需的平均碰撞次数</a:t>
                      </a:r>
                      <a:endParaRPr kumimoji="0" lang="zh-CN" altLang="en-US" sz="2800" b="1" i="0" u="none" strike="noStrike" cap="none" normalizeH="0" baseline="0">
                        <a:ln>
                          <a:noFill/>
                        </a:ln>
                        <a:solidFill>
                          <a:srgbClr val="0000FF"/>
                        </a:solidFill>
                        <a:effectLst/>
                        <a:latin typeface="Times New Roman" pitchFamily="18" charset="0"/>
                        <a:ea typeface="华文仿宋" pitchFamily="2" charset="-122"/>
                        <a:cs typeface="Arial" charset="0"/>
                      </a:endParaRPr>
                    </a:p>
                  </a:txBody>
                  <a:tcPr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335359">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1" i="1" u="none" strike="noStrike" cap="none" normalizeH="0" baseline="0" dirty="0">
                          <a:ln>
                            <a:noFill/>
                          </a:ln>
                          <a:solidFill>
                            <a:schemeClr val="tx1"/>
                          </a:solidFill>
                          <a:effectLst>
                            <a:outerShdw blurRad="38100" dist="38100" dir="2700000" algn="tl">
                              <a:srgbClr val="C0C0C0"/>
                            </a:outerShdw>
                          </a:effectLst>
                          <a:latin typeface="Times New Roman" pitchFamily="18" charset="0"/>
                          <a:ea typeface="华文仿宋" pitchFamily="2" charset="-122"/>
                          <a:cs typeface="Times New Roman" pitchFamily="18" charset="0"/>
                        </a:rPr>
                        <a:t>18</a:t>
                      </a:r>
                      <a:endParaRPr kumimoji="0" lang="en-US" altLang="zh-CN" sz="2800" b="1" i="1" u="none" strike="noStrike" cap="none" normalizeH="0" baseline="0" dirty="0">
                        <a:ln>
                          <a:noFill/>
                        </a:ln>
                        <a:solidFill>
                          <a:schemeClr val="tx1"/>
                        </a:solidFill>
                        <a:effectLst>
                          <a:outerShdw blurRad="38100" dist="38100" dir="2700000" algn="tl">
                            <a:srgbClr val="C0C0C0"/>
                          </a:outerShdw>
                        </a:effectLst>
                        <a:latin typeface="Times New Roman" pitchFamily="18" charset="0"/>
                        <a:ea typeface="华文仿宋" pitchFamily="2" charset="-122"/>
                        <a:cs typeface="Times New Roman" pitchFamily="18" charset="0"/>
                      </a:endParaRPr>
                    </a:p>
                  </a:txBody>
                  <a:tcPr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335359">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1" i="1" u="none" strike="noStrike" cap="none" normalizeH="0" baseline="0" dirty="0">
                          <a:ln>
                            <a:noFill/>
                          </a:ln>
                          <a:solidFill>
                            <a:schemeClr val="tx1"/>
                          </a:solidFill>
                          <a:effectLst>
                            <a:outerShdw blurRad="38100" dist="38100" dir="2700000" algn="tl">
                              <a:srgbClr val="C0C0C0"/>
                            </a:outerShdw>
                          </a:effectLst>
                          <a:latin typeface="Times New Roman" pitchFamily="18" charset="0"/>
                          <a:ea typeface="华文仿宋" pitchFamily="2" charset="-122"/>
                          <a:cs typeface="Times New Roman" pitchFamily="18" charset="0"/>
                        </a:rPr>
                        <a:t>25</a:t>
                      </a:r>
                      <a:endParaRPr kumimoji="0" lang="en-US" altLang="zh-CN" sz="2800" b="1" i="1" u="none" strike="noStrike" cap="none" normalizeH="0" baseline="0" dirty="0">
                        <a:ln>
                          <a:noFill/>
                        </a:ln>
                        <a:solidFill>
                          <a:schemeClr val="tx1"/>
                        </a:solidFill>
                        <a:effectLst>
                          <a:outerShdw blurRad="38100" dist="38100" dir="2700000" algn="tl">
                            <a:srgbClr val="C0C0C0"/>
                          </a:outerShdw>
                        </a:effectLst>
                        <a:latin typeface="Times New Roman" pitchFamily="18" charset="0"/>
                        <a:ea typeface="华文仿宋" pitchFamily="2" charset="-122"/>
                        <a:cs typeface="Times New Roman" pitchFamily="18" charset="0"/>
                      </a:endParaRPr>
                    </a:p>
                  </a:txBody>
                  <a:tcPr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335359">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1" i="1" u="none" strike="noStrike" cap="none" normalizeH="0" baseline="0" dirty="0">
                          <a:ln>
                            <a:noFill/>
                          </a:ln>
                          <a:solidFill>
                            <a:schemeClr val="tx1"/>
                          </a:solidFill>
                          <a:effectLst>
                            <a:outerShdw blurRad="38100" dist="38100" dir="2700000" algn="tl">
                              <a:srgbClr val="C0C0C0"/>
                            </a:outerShdw>
                          </a:effectLst>
                          <a:latin typeface="Times New Roman" pitchFamily="18" charset="0"/>
                          <a:ea typeface="华文仿宋" pitchFamily="2" charset="-122"/>
                          <a:cs typeface="Times New Roman" pitchFamily="18" charset="0"/>
                        </a:rPr>
                        <a:t>34</a:t>
                      </a:r>
                      <a:endParaRPr kumimoji="0" lang="en-US" altLang="zh-CN" sz="2800" b="1" i="1" u="none" strike="noStrike" cap="none" normalizeH="0" baseline="0" dirty="0">
                        <a:ln>
                          <a:noFill/>
                        </a:ln>
                        <a:solidFill>
                          <a:schemeClr val="tx1"/>
                        </a:solidFill>
                        <a:effectLst>
                          <a:outerShdw blurRad="38100" dist="38100" dir="2700000" algn="tl">
                            <a:srgbClr val="C0C0C0"/>
                          </a:outerShdw>
                        </a:effectLst>
                        <a:latin typeface="Times New Roman" pitchFamily="18" charset="0"/>
                        <a:ea typeface="华文仿宋" pitchFamily="2" charset="-122"/>
                        <a:cs typeface="Times New Roman" pitchFamily="18" charset="0"/>
                      </a:endParaRPr>
                    </a:p>
                  </a:txBody>
                  <a:tcPr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r h="335359">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1" i="1" u="none" strike="noStrike" cap="none" normalizeH="0" baseline="0" dirty="0">
                          <a:ln>
                            <a:noFill/>
                          </a:ln>
                          <a:solidFill>
                            <a:schemeClr val="tx1"/>
                          </a:solidFill>
                          <a:effectLst>
                            <a:outerShdw blurRad="38100" dist="38100" dir="2700000" algn="tl">
                              <a:srgbClr val="C0C0C0"/>
                            </a:outerShdw>
                          </a:effectLst>
                          <a:latin typeface="Times New Roman" pitchFamily="18" charset="0"/>
                          <a:ea typeface="华文仿宋" pitchFamily="2" charset="-122"/>
                          <a:cs typeface="Times New Roman" pitchFamily="18" charset="0"/>
                        </a:rPr>
                        <a:t>43</a:t>
                      </a:r>
                      <a:endParaRPr kumimoji="0" lang="en-US" altLang="zh-CN" sz="2800" b="1" i="1" u="none" strike="noStrike" cap="none" normalizeH="0" baseline="0" dirty="0">
                        <a:ln>
                          <a:noFill/>
                        </a:ln>
                        <a:solidFill>
                          <a:schemeClr val="tx1"/>
                        </a:solidFill>
                        <a:effectLst>
                          <a:outerShdw blurRad="38100" dist="38100" dir="2700000" algn="tl">
                            <a:srgbClr val="C0C0C0"/>
                          </a:outerShdw>
                        </a:effectLst>
                        <a:latin typeface="Times New Roman" pitchFamily="18" charset="0"/>
                        <a:ea typeface="华文仿宋" pitchFamily="2" charset="-122"/>
                        <a:cs typeface="Times New Roman" pitchFamily="18" charset="0"/>
                      </a:endParaRPr>
                    </a:p>
                  </a:txBody>
                  <a:tcPr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4"/>
                  </a:ext>
                </a:extLst>
              </a:tr>
              <a:tr h="335359">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1" i="1" u="none" strike="noStrike" cap="none" normalizeH="0" baseline="0" dirty="0">
                          <a:ln>
                            <a:noFill/>
                          </a:ln>
                          <a:solidFill>
                            <a:schemeClr val="tx1"/>
                          </a:solidFill>
                          <a:effectLst>
                            <a:outerShdw blurRad="38100" dist="38100" dir="2700000" algn="tl">
                              <a:srgbClr val="C0C0C0"/>
                            </a:outerShdw>
                          </a:effectLst>
                          <a:latin typeface="Times New Roman" pitchFamily="18" charset="0"/>
                          <a:ea typeface="华文仿宋" pitchFamily="2" charset="-122"/>
                          <a:cs typeface="Times New Roman" pitchFamily="18" charset="0"/>
                        </a:rPr>
                        <a:t>114</a:t>
                      </a:r>
                      <a:endParaRPr kumimoji="0" lang="en-US" altLang="zh-CN" sz="2800" b="1" i="1" u="none" strike="noStrike" cap="none" normalizeH="0" baseline="0" dirty="0">
                        <a:ln>
                          <a:noFill/>
                        </a:ln>
                        <a:solidFill>
                          <a:schemeClr val="tx1"/>
                        </a:solidFill>
                        <a:effectLst>
                          <a:outerShdw blurRad="38100" dist="38100" dir="2700000" algn="tl">
                            <a:srgbClr val="C0C0C0"/>
                          </a:outerShdw>
                        </a:effectLst>
                        <a:latin typeface="Times New Roman" pitchFamily="18" charset="0"/>
                        <a:ea typeface="华文仿宋" pitchFamily="2" charset="-122"/>
                        <a:cs typeface="Times New Roman" pitchFamily="18" charset="0"/>
                      </a:endParaRPr>
                    </a:p>
                  </a:txBody>
                  <a:tcPr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5"/>
                  </a:ext>
                </a:extLst>
              </a:tr>
              <a:tr h="335359">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1" i="1" u="none" strike="noStrike" cap="none" normalizeH="0" baseline="0" dirty="0">
                          <a:ln>
                            <a:noFill/>
                          </a:ln>
                          <a:solidFill>
                            <a:schemeClr val="tx1"/>
                          </a:solidFill>
                          <a:effectLst>
                            <a:outerShdw blurRad="38100" dist="38100" dir="2700000" algn="tl">
                              <a:srgbClr val="C0C0C0"/>
                            </a:outerShdw>
                          </a:effectLst>
                          <a:latin typeface="Times New Roman" pitchFamily="18" charset="0"/>
                          <a:ea typeface="华文仿宋" pitchFamily="2" charset="-122"/>
                          <a:cs typeface="Times New Roman" pitchFamily="18" charset="0"/>
                        </a:rPr>
                        <a:t>151</a:t>
                      </a:r>
                      <a:endParaRPr kumimoji="0" lang="en-US" altLang="zh-CN" sz="2800" b="1" i="1" u="none" strike="noStrike" cap="none" normalizeH="0" baseline="0" dirty="0">
                        <a:ln>
                          <a:noFill/>
                        </a:ln>
                        <a:solidFill>
                          <a:schemeClr val="tx1"/>
                        </a:solidFill>
                        <a:effectLst>
                          <a:outerShdw blurRad="38100" dist="38100" dir="2700000" algn="tl">
                            <a:srgbClr val="C0C0C0"/>
                          </a:outerShdw>
                        </a:effectLst>
                        <a:latin typeface="Times New Roman" pitchFamily="18" charset="0"/>
                        <a:ea typeface="华文仿宋" pitchFamily="2" charset="-122"/>
                        <a:cs typeface="Times New Roman" pitchFamily="18" charset="0"/>
                      </a:endParaRPr>
                    </a:p>
                  </a:txBody>
                  <a:tcPr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6"/>
                  </a:ext>
                </a:extLst>
              </a:tr>
              <a:tr h="335359">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1" i="1" u="none" strike="noStrike" cap="none" normalizeH="0" baseline="0" dirty="0">
                          <a:ln>
                            <a:noFill/>
                          </a:ln>
                          <a:solidFill>
                            <a:schemeClr val="tx1"/>
                          </a:solidFill>
                          <a:effectLst>
                            <a:outerShdw blurRad="38100" dist="38100" dir="2700000" algn="tl">
                              <a:srgbClr val="C0C0C0"/>
                            </a:outerShdw>
                          </a:effectLst>
                          <a:latin typeface="Times New Roman" pitchFamily="18" charset="0"/>
                          <a:ea typeface="华文仿宋" pitchFamily="2" charset="-122"/>
                          <a:cs typeface="Times New Roman" pitchFamily="18" charset="0"/>
                        </a:rPr>
                        <a:t>2172</a:t>
                      </a:r>
                      <a:endParaRPr kumimoji="0" lang="en-US" altLang="zh-CN" sz="2800" b="1" i="1" u="none" strike="noStrike" cap="none" normalizeH="0" baseline="0" dirty="0">
                        <a:ln>
                          <a:noFill/>
                        </a:ln>
                        <a:solidFill>
                          <a:schemeClr val="tx1"/>
                        </a:solidFill>
                        <a:effectLst>
                          <a:outerShdw blurRad="38100" dist="38100" dir="2700000" algn="tl">
                            <a:srgbClr val="C0C0C0"/>
                          </a:outerShdw>
                        </a:effectLst>
                        <a:latin typeface="Times New Roman" pitchFamily="18" charset="0"/>
                        <a:ea typeface="华文仿宋" pitchFamily="2" charset="-122"/>
                        <a:cs typeface="Times New Roman" pitchFamily="18" charset="0"/>
                      </a:endParaRPr>
                    </a:p>
                  </a:txBody>
                  <a:tcPr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7"/>
                  </a:ext>
                </a:extLst>
              </a:tr>
            </a:tbl>
          </a:graphicData>
        </a:graphic>
      </p:graphicFrame>
      <p:graphicFrame>
        <p:nvGraphicFramePr>
          <p:cNvPr id="50" name="Group 66">
            <a:extLst>
              <a:ext uri="{FF2B5EF4-FFF2-40B4-BE49-F238E27FC236}">
                <a16:creationId xmlns:a16="http://schemas.microsoft.com/office/drawing/2014/main" id="{744D0D7B-DB4D-4E3B-8636-7BF3560D2B58}"/>
              </a:ext>
            </a:extLst>
          </p:cNvPr>
          <p:cNvGraphicFramePr>
            <a:graphicFrameLocks noGrp="1"/>
          </p:cNvGraphicFramePr>
          <p:nvPr>
            <p:extLst>
              <p:ext uri="{D42A27DB-BD31-4B8C-83A1-F6EECF244321}">
                <p14:modId xmlns:p14="http://schemas.microsoft.com/office/powerpoint/2010/main" val="2070342097"/>
              </p:ext>
            </p:extLst>
          </p:nvPr>
        </p:nvGraphicFramePr>
        <p:xfrm>
          <a:off x="5081906" y="4160776"/>
          <a:ext cx="833438" cy="2682872"/>
        </p:xfrm>
        <a:graphic>
          <a:graphicData uri="http://schemas.openxmlformats.org/drawingml/2006/table">
            <a:tbl>
              <a:tblPr/>
              <a:tblGrid>
                <a:gridCol w="833438">
                  <a:extLst>
                    <a:ext uri="{9D8B030D-6E8A-4147-A177-3AD203B41FA5}">
                      <a16:colId xmlns:a16="http://schemas.microsoft.com/office/drawing/2014/main" val="20000"/>
                    </a:ext>
                  </a:extLst>
                </a:gridCol>
              </a:tblGrid>
              <a:tr h="335359">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l-GR" altLang="zh-CN" sz="1600" b="1" i="0" u="none" strike="noStrike" cap="none" normalizeH="0" baseline="0">
                          <a:ln>
                            <a:noFill/>
                          </a:ln>
                          <a:solidFill>
                            <a:srgbClr val="FF0000"/>
                          </a:solidFill>
                          <a:effectLst/>
                          <a:latin typeface="Times New Roman" pitchFamily="18" charset="0"/>
                          <a:ea typeface="华文仿宋" pitchFamily="2" charset="-122"/>
                          <a:cs typeface="Arial" charset="0"/>
                        </a:rPr>
                        <a:t>ξ</a:t>
                      </a:r>
                      <a:endParaRPr kumimoji="0" lang="el-GR" altLang="zh-CN" sz="2800" b="1" i="0" u="none" strike="noStrike" cap="none" normalizeH="0" baseline="0">
                        <a:ln>
                          <a:noFill/>
                        </a:ln>
                        <a:solidFill>
                          <a:srgbClr val="FF0000"/>
                        </a:solidFill>
                        <a:effectLst/>
                        <a:latin typeface="Times New Roman" pitchFamily="18" charset="0"/>
                        <a:ea typeface="华文仿宋" pitchFamily="2" charset="-122"/>
                        <a:cs typeface="Arial" charset="0"/>
                      </a:endParaRPr>
                    </a:p>
                  </a:txBody>
                  <a:tcPr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335359">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a:ln>
                            <a:noFill/>
                          </a:ln>
                          <a:solidFill>
                            <a:srgbClr val="FF0000"/>
                          </a:solidFill>
                          <a:effectLst/>
                          <a:latin typeface="Times New Roman" pitchFamily="18" charset="0"/>
                          <a:ea typeface="华文仿宋" pitchFamily="2" charset="-122"/>
                          <a:cs typeface="Times New Roman" pitchFamily="18" charset="0"/>
                        </a:rPr>
                        <a:t>1</a:t>
                      </a:r>
                      <a:endParaRPr kumimoji="0" lang="en-US" altLang="zh-CN" sz="2800" b="1" i="0" u="none" strike="noStrike" cap="none" normalizeH="0" baseline="0">
                        <a:ln>
                          <a:noFill/>
                        </a:ln>
                        <a:solidFill>
                          <a:srgbClr val="FF0000"/>
                        </a:solidFill>
                        <a:effectLst/>
                        <a:latin typeface="Times New Roman" pitchFamily="18" charset="0"/>
                        <a:ea typeface="华文仿宋" pitchFamily="2" charset="-122"/>
                        <a:cs typeface="Times New Roman" pitchFamily="18" charset="0"/>
                      </a:endParaRPr>
                    </a:p>
                  </a:txBody>
                  <a:tcPr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335359">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a:ln>
                            <a:noFill/>
                          </a:ln>
                          <a:solidFill>
                            <a:srgbClr val="FF0000"/>
                          </a:solidFill>
                          <a:effectLst/>
                          <a:latin typeface="Times New Roman" pitchFamily="18" charset="0"/>
                          <a:ea typeface="华文仿宋" pitchFamily="2" charset="-122"/>
                          <a:cs typeface="Times New Roman" pitchFamily="18" charset="0"/>
                        </a:rPr>
                        <a:t>0.725</a:t>
                      </a:r>
                      <a:endParaRPr kumimoji="0" lang="en-US" altLang="zh-CN" sz="2800" b="1" i="0" u="none" strike="noStrike" cap="none" normalizeH="0" baseline="0">
                        <a:ln>
                          <a:noFill/>
                        </a:ln>
                        <a:solidFill>
                          <a:srgbClr val="FF0000"/>
                        </a:solidFill>
                        <a:effectLst/>
                        <a:latin typeface="Times New Roman" pitchFamily="18" charset="0"/>
                        <a:ea typeface="华文仿宋" pitchFamily="2" charset="-122"/>
                        <a:cs typeface="Times New Roman" pitchFamily="18" charset="0"/>
                      </a:endParaRPr>
                    </a:p>
                  </a:txBody>
                  <a:tcPr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335359">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a:ln>
                            <a:noFill/>
                          </a:ln>
                          <a:solidFill>
                            <a:srgbClr val="FF0000"/>
                          </a:solidFill>
                          <a:effectLst/>
                          <a:latin typeface="Times New Roman" pitchFamily="18" charset="0"/>
                          <a:ea typeface="华文仿宋" pitchFamily="2" charset="-122"/>
                          <a:cs typeface="Times New Roman" pitchFamily="18" charset="0"/>
                        </a:rPr>
                        <a:t>0.538</a:t>
                      </a:r>
                      <a:endParaRPr kumimoji="0" lang="en-US" altLang="zh-CN" sz="2800" b="1" i="0" u="none" strike="noStrike" cap="none" normalizeH="0" baseline="0">
                        <a:ln>
                          <a:noFill/>
                        </a:ln>
                        <a:solidFill>
                          <a:srgbClr val="FF0000"/>
                        </a:solidFill>
                        <a:effectLst/>
                        <a:latin typeface="Times New Roman" pitchFamily="18" charset="0"/>
                        <a:ea typeface="华文仿宋" pitchFamily="2" charset="-122"/>
                        <a:cs typeface="Times New Roman" pitchFamily="18" charset="0"/>
                      </a:endParaRPr>
                    </a:p>
                  </a:txBody>
                  <a:tcPr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r h="335359">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a:ln>
                            <a:noFill/>
                          </a:ln>
                          <a:solidFill>
                            <a:srgbClr val="FF0000"/>
                          </a:solidFill>
                          <a:effectLst/>
                          <a:latin typeface="Times New Roman" pitchFamily="18" charset="0"/>
                          <a:ea typeface="华文仿宋" pitchFamily="2" charset="-122"/>
                          <a:cs typeface="Times New Roman" pitchFamily="18" charset="0"/>
                        </a:rPr>
                        <a:t>0.425</a:t>
                      </a:r>
                      <a:endParaRPr kumimoji="0" lang="en-US" altLang="zh-CN" sz="2800" b="1" i="0" u="none" strike="noStrike" cap="none" normalizeH="0" baseline="0">
                        <a:ln>
                          <a:noFill/>
                        </a:ln>
                        <a:solidFill>
                          <a:srgbClr val="FF0000"/>
                        </a:solidFill>
                        <a:effectLst/>
                        <a:latin typeface="Times New Roman" pitchFamily="18" charset="0"/>
                        <a:ea typeface="华文仿宋" pitchFamily="2" charset="-122"/>
                        <a:cs typeface="Times New Roman" pitchFamily="18" charset="0"/>
                      </a:endParaRPr>
                    </a:p>
                  </a:txBody>
                  <a:tcPr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4"/>
                  </a:ext>
                </a:extLst>
              </a:tr>
              <a:tr h="335359">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a:ln>
                            <a:noFill/>
                          </a:ln>
                          <a:solidFill>
                            <a:srgbClr val="FF0000"/>
                          </a:solidFill>
                          <a:effectLst/>
                          <a:latin typeface="Times New Roman" pitchFamily="18" charset="0"/>
                          <a:ea typeface="华文仿宋" pitchFamily="2" charset="-122"/>
                          <a:cs typeface="Times New Roman" pitchFamily="18" charset="0"/>
                        </a:rPr>
                        <a:t>0.158</a:t>
                      </a:r>
                      <a:endParaRPr kumimoji="0" lang="en-US" altLang="zh-CN" sz="2800" b="1" i="0" u="none" strike="noStrike" cap="none" normalizeH="0" baseline="0">
                        <a:ln>
                          <a:noFill/>
                        </a:ln>
                        <a:solidFill>
                          <a:srgbClr val="FF0000"/>
                        </a:solidFill>
                        <a:effectLst/>
                        <a:latin typeface="Times New Roman" pitchFamily="18" charset="0"/>
                        <a:ea typeface="华文仿宋" pitchFamily="2" charset="-122"/>
                        <a:cs typeface="Times New Roman" pitchFamily="18" charset="0"/>
                      </a:endParaRPr>
                    </a:p>
                  </a:txBody>
                  <a:tcPr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5"/>
                  </a:ext>
                </a:extLst>
              </a:tr>
              <a:tr h="335359">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a:ln>
                            <a:noFill/>
                          </a:ln>
                          <a:solidFill>
                            <a:srgbClr val="FF0000"/>
                          </a:solidFill>
                          <a:effectLst/>
                          <a:latin typeface="Times New Roman" pitchFamily="18" charset="0"/>
                          <a:ea typeface="华文仿宋" pitchFamily="2" charset="-122"/>
                          <a:cs typeface="Times New Roman" pitchFamily="18" charset="0"/>
                        </a:rPr>
                        <a:t>0.120</a:t>
                      </a:r>
                      <a:endParaRPr kumimoji="0" lang="en-US" altLang="zh-CN" sz="2800" b="1" i="0" u="none" strike="noStrike" cap="none" normalizeH="0" baseline="0">
                        <a:ln>
                          <a:noFill/>
                        </a:ln>
                        <a:solidFill>
                          <a:srgbClr val="FF0000"/>
                        </a:solidFill>
                        <a:effectLst/>
                        <a:latin typeface="Times New Roman" pitchFamily="18" charset="0"/>
                        <a:ea typeface="华文仿宋" pitchFamily="2" charset="-122"/>
                        <a:cs typeface="Times New Roman" pitchFamily="18" charset="0"/>
                      </a:endParaRPr>
                    </a:p>
                  </a:txBody>
                  <a:tcPr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6"/>
                  </a:ext>
                </a:extLst>
              </a:tr>
              <a:tr h="335359">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dirty="0">
                          <a:ln>
                            <a:noFill/>
                          </a:ln>
                          <a:solidFill>
                            <a:srgbClr val="FF0000"/>
                          </a:solidFill>
                          <a:effectLst/>
                          <a:latin typeface="Times New Roman" pitchFamily="18" charset="0"/>
                          <a:ea typeface="华文仿宋" pitchFamily="2" charset="-122"/>
                          <a:cs typeface="Times New Roman" pitchFamily="18" charset="0"/>
                        </a:rPr>
                        <a:t>0.0084</a:t>
                      </a:r>
                      <a:endParaRPr kumimoji="0" lang="en-US" altLang="zh-CN" sz="2800" b="1" i="0" u="none" strike="noStrike" cap="none" normalizeH="0" baseline="0" dirty="0">
                        <a:ln>
                          <a:noFill/>
                        </a:ln>
                        <a:solidFill>
                          <a:srgbClr val="FF0000"/>
                        </a:solidFill>
                        <a:effectLst/>
                        <a:latin typeface="Times New Roman" pitchFamily="18" charset="0"/>
                        <a:ea typeface="华文仿宋" pitchFamily="2" charset="-122"/>
                        <a:cs typeface="Times New Roman" pitchFamily="18" charset="0"/>
                      </a:endParaRPr>
                    </a:p>
                  </a:txBody>
                  <a:tcPr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7"/>
                  </a:ext>
                </a:extLst>
              </a:tr>
            </a:tbl>
          </a:graphicData>
        </a:graphic>
      </p:graphicFrame>
      <p:grpSp>
        <p:nvGrpSpPr>
          <p:cNvPr id="51" name="Group 86">
            <a:extLst>
              <a:ext uri="{FF2B5EF4-FFF2-40B4-BE49-F238E27FC236}">
                <a16:creationId xmlns:a16="http://schemas.microsoft.com/office/drawing/2014/main" id="{3DC6FC0C-47BC-4846-962F-94BCFEA08805}"/>
              </a:ext>
            </a:extLst>
          </p:cNvPr>
          <p:cNvGrpSpPr>
            <a:grpSpLocks/>
          </p:cNvGrpSpPr>
          <p:nvPr/>
        </p:nvGrpSpPr>
        <p:grpSpPr bwMode="auto">
          <a:xfrm>
            <a:off x="5992598" y="2718305"/>
            <a:ext cx="4183063" cy="1393824"/>
            <a:chOff x="1974" y="1593"/>
            <a:chExt cx="2635" cy="878"/>
          </a:xfrm>
        </p:grpSpPr>
        <p:graphicFrame>
          <p:nvGraphicFramePr>
            <p:cNvPr id="52" name="Object 87">
              <a:extLst>
                <a:ext uri="{FF2B5EF4-FFF2-40B4-BE49-F238E27FC236}">
                  <a16:creationId xmlns:a16="http://schemas.microsoft.com/office/drawing/2014/main" id="{A261FBE4-6079-44F9-90D3-F007C47AF6D4}"/>
                </a:ext>
              </a:extLst>
            </p:cNvPr>
            <p:cNvGraphicFramePr>
              <a:graphicFrameLocks noChangeAspect="1"/>
            </p:cNvGraphicFramePr>
            <p:nvPr>
              <p:extLst>
                <p:ext uri="{D42A27DB-BD31-4B8C-83A1-F6EECF244321}">
                  <p14:modId xmlns:p14="http://schemas.microsoft.com/office/powerpoint/2010/main" val="3581076035"/>
                </p:ext>
              </p:extLst>
            </p:nvPr>
          </p:nvGraphicFramePr>
          <p:xfrm>
            <a:off x="1974" y="1884"/>
            <a:ext cx="2474" cy="587"/>
          </p:xfrm>
          <a:graphic>
            <a:graphicData uri="http://schemas.openxmlformats.org/presentationml/2006/ole">
              <mc:AlternateContent xmlns:mc="http://schemas.openxmlformats.org/markup-compatibility/2006">
                <mc:Choice xmlns:v="urn:schemas-microsoft-com:vml" Requires="v">
                  <p:oleObj spid="_x0000_s464196" name="Equation" r:id="rId7" imgW="1790700" imgH="431800" progId="Equation.DSMT4">
                    <p:embed/>
                  </p:oleObj>
                </mc:Choice>
                <mc:Fallback>
                  <p:oleObj name="Equation" r:id="rId7" imgW="1790700" imgH="431800" progId="Equation.DSMT4">
                    <p:embed/>
                    <p:pic>
                      <p:nvPicPr>
                        <p:cNvPr id="28" name="Object 8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974" y="1884"/>
                          <a:ext cx="2474" cy="587"/>
                        </a:xfrm>
                        <a:prstGeom prst="rect">
                          <a:avLst/>
                        </a:prstGeom>
                        <a:noFill/>
                        <a:ln w="9525">
                          <a:solidFill>
                            <a:srgbClr val="FF660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3" name="Text Box 88">
              <a:extLst>
                <a:ext uri="{FF2B5EF4-FFF2-40B4-BE49-F238E27FC236}">
                  <a16:creationId xmlns:a16="http://schemas.microsoft.com/office/drawing/2014/main" id="{BB2CCA3B-0227-4F32-9DBF-3512AACB852A}"/>
                </a:ext>
              </a:extLst>
            </p:cNvPr>
            <p:cNvSpPr txBox="1">
              <a:spLocks noChangeArrowheads="1"/>
            </p:cNvSpPr>
            <p:nvPr/>
          </p:nvSpPr>
          <p:spPr bwMode="auto">
            <a:xfrm>
              <a:off x="1974" y="1593"/>
              <a:ext cx="2635" cy="291"/>
            </a:xfrm>
            <a:prstGeom prst="rect">
              <a:avLst/>
            </a:prstGeom>
            <a:noFill/>
            <a:ln w="9525">
              <a:solidFill>
                <a:srgbClr val="FFFFFF"/>
              </a:solidFill>
              <a:miter lim="800000"/>
              <a:headEnd/>
              <a:tailEnd/>
            </a:ln>
            <a:effectLst/>
            <a:extLst>
              <a:ext uri="{909E8E84-426E-40DD-AFC4-6F175D3DCCD1}">
                <a14:hiddenFill xmlns:a14="http://schemas.microsoft.com/office/drawing/2010/main">
                  <a:solidFill>
                    <a:srgbClr val="0000CC"/>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kumimoji="1">
                  <a:solidFill>
                    <a:schemeClr val="tx1"/>
                  </a:solidFill>
                  <a:latin typeface="Times New Roman" pitchFamily="18" charset="0"/>
                  <a:ea typeface="华文仿宋" pitchFamily="2" charset="-122"/>
                </a:defRPr>
              </a:lvl1pPr>
              <a:lvl2pPr marL="742950" indent="-285750" eaLnBrk="0" hangingPunct="0">
                <a:defRPr kumimoji="1">
                  <a:solidFill>
                    <a:schemeClr val="tx1"/>
                  </a:solidFill>
                  <a:latin typeface="Times New Roman" pitchFamily="18" charset="0"/>
                  <a:ea typeface="华文仿宋" pitchFamily="2" charset="-122"/>
                </a:defRPr>
              </a:lvl2pPr>
              <a:lvl3pPr marL="1143000" indent="-228600" eaLnBrk="0" hangingPunct="0">
                <a:defRPr kumimoji="1">
                  <a:solidFill>
                    <a:schemeClr val="tx1"/>
                  </a:solidFill>
                  <a:latin typeface="Times New Roman" pitchFamily="18" charset="0"/>
                  <a:ea typeface="华文仿宋" pitchFamily="2" charset="-122"/>
                </a:defRPr>
              </a:lvl3pPr>
              <a:lvl4pPr marL="1600200" indent="-228600" eaLnBrk="0" hangingPunct="0">
                <a:defRPr kumimoji="1">
                  <a:solidFill>
                    <a:schemeClr val="tx1"/>
                  </a:solidFill>
                  <a:latin typeface="Times New Roman" pitchFamily="18" charset="0"/>
                  <a:ea typeface="华文仿宋" pitchFamily="2" charset="-122"/>
                </a:defRPr>
              </a:lvl4pPr>
              <a:lvl5pPr marL="2057400" indent="-228600" eaLnBrk="0" hangingPunct="0">
                <a:defRPr kumimoji="1">
                  <a:solidFill>
                    <a:schemeClr val="tx1"/>
                  </a:solidFill>
                  <a:latin typeface="Times New Roman" pitchFamily="18" charset="0"/>
                  <a:ea typeface="华文仿宋" pitchFamily="2" charset="-122"/>
                </a:defRPr>
              </a:lvl5pPr>
              <a:lvl6pPr marL="2514600" indent="-228600" eaLnBrk="0" fontAlgn="base" hangingPunct="0">
                <a:spcBef>
                  <a:spcPct val="20000"/>
                </a:spcBef>
                <a:spcAft>
                  <a:spcPct val="0"/>
                </a:spcAft>
                <a:defRPr kumimoji="1">
                  <a:solidFill>
                    <a:schemeClr val="tx1"/>
                  </a:solidFill>
                  <a:latin typeface="Times New Roman" pitchFamily="18" charset="0"/>
                  <a:ea typeface="华文仿宋" pitchFamily="2" charset="-122"/>
                </a:defRPr>
              </a:lvl6pPr>
              <a:lvl7pPr marL="2971800" indent="-228600" eaLnBrk="0" fontAlgn="base" hangingPunct="0">
                <a:spcBef>
                  <a:spcPct val="20000"/>
                </a:spcBef>
                <a:spcAft>
                  <a:spcPct val="0"/>
                </a:spcAft>
                <a:defRPr kumimoji="1">
                  <a:solidFill>
                    <a:schemeClr val="tx1"/>
                  </a:solidFill>
                  <a:latin typeface="Times New Roman" pitchFamily="18" charset="0"/>
                  <a:ea typeface="华文仿宋" pitchFamily="2" charset="-122"/>
                </a:defRPr>
              </a:lvl7pPr>
              <a:lvl8pPr marL="3429000" indent="-228600" eaLnBrk="0" fontAlgn="base" hangingPunct="0">
                <a:spcBef>
                  <a:spcPct val="20000"/>
                </a:spcBef>
                <a:spcAft>
                  <a:spcPct val="0"/>
                </a:spcAft>
                <a:defRPr kumimoji="1">
                  <a:solidFill>
                    <a:schemeClr val="tx1"/>
                  </a:solidFill>
                  <a:latin typeface="Times New Roman" pitchFamily="18" charset="0"/>
                  <a:ea typeface="华文仿宋" pitchFamily="2" charset="-122"/>
                </a:defRPr>
              </a:lvl8pPr>
              <a:lvl9pPr marL="3886200" indent="-228600" eaLnBrk="0" fontAlgn="base" hangingPunct="0">
                <a:spcBef>
                  <a:spcPct val="20000"/>
                </a:spcBef>
                <a:spcAft>
                  <a:spcPct val="0"/>
                </a:spcAft>
                <a:defRPr kumimoji="1">
                  <a:solidFill>
                    <a:schemeClr val="tx1"/>
                  </a:solidFill>
                  <a:latin typeface="Times New Roman" pitchFamily="18" charset="0"/>
                  <a:ea typeface="华文仿宋" pitchFamily="2" charset="-122"/>
                </a:defRPr>
              </a:lvl9pPr>
            </a:lstStyle>
            <a:p>
              <a:pPr eaLnBrk="1" hangingPunct="1">
                <a:spcBef>
                  <a:spcPct val="0"/>
                </a:spcBef>
              </a:pPr>
              <a:r>
                <a:rPr kumimoji="0" lang="zh-CN" altLang="en-US" sz="2400" dirty="0">
                  <a:ea typeface="楷体" panose="02010609060101010101" pitchFamily="49" charset="-122"/>
                  <a:cs typeface="Times New Roman" panose="02020603050405020304" pitchFamily="18" charset="0"/>
                </a:rPr>
                <a:t>从</a:t>
              </a:r>
              <a:r>
                <a:rPr kumimoji="0" lang="en-US" altLang="zh-CN" sz="2400" b="1" dirty="0" err="1">
                  <a:solidFill>
                    <a:srgbClr val="FF0000"/>
                  </a:solidFill>
                  <a:ea typeface="楷体" panose="02010609060101010101" pitchFamily="49" charset="-122"/>
                  <a:cs typeface="Times New Roman" panose="02020603050405020304" pitchFamily="18" charset="0"/>
                </a:rPr>
                <a:t>E</a:t>
              </a:r>
              <a:r>
                <a:rPr kumimoji="0" lang="en-US" altLang="zh-CN" sz="2400" b="1" baseline="-25000" dirty="0" err="1">
                  <a:solidFill>
                    <a:srgbClr val="FF0000"/>
                  </a:solidFill>
                  <a:ea typeface="楷体" panose="02010609060101010101" pitchFamily="49" charset="-122"/>
                  <a:cs typeface="Times New Roman" panose="02020603050405020304" pitchFamily="18" charset="0"/>
                </a:rPr>
                <a:t>i</a:t>
              </a:r>
              <a:r>
                <a:rPr kumimoji="0" lang="zh-CN" altLang="en-US" sz="2400" dirty="0">
                  <a:ea typeface="楷体" panose="02010609060101010101" pitchFamily="49" charset="-122"/>
                  <a:cs typeface="Times New Roman" panose="02020603050405020304" pitchFamily="18" charset="0"/>
                </a:rPr>
                <a:t>慢化为</a:t>
              </a:r>
              <a:r>
                <a:rPr kumimoji="0" lang="en-US" altLang="zh-CN" sz="2400" b="1" dirty="0" err="1">
                  <a:solidFill>
                    <a:srgbClr val="FF0000"/>
                  </a:solidFill>
                  <a:ea typeface="楷体" panose="02010609060101010101" pitchFamily="49" charset="-122"/>
                  <a:cs typeface="Times New Roman" panose="02020603050405020304" pitchFamily="18" charset="0"/>
                </a:rPr>
                <a:t>E</a:t>
              </a:r>
              <a:r>
                <a:rPr kumimoji="0" lang="en-US" altLang="zh-CN" sz="2400" b="1" baseline="-25000" dirty="0" err="1">
                  <a:solidFill>
                    <a:srgbClr val="FF0000"/>
                  </a:solidFill>
                  <a:ea typeface="楷体" panose="02010609060101010101" pitchFamily="49" charset="-122"/>
                  <a:cs typeface="Times New Roman" panose="02020603050405020304" pitchFamily="18" charset="0"/>
                </a:rPr>
                <a:t>f</a:t>
              </a:r>
              <a:r>
                <a:rPr kumimoji="0" lang="zh-CN" altLang="en-US" sz="2400" dirty="0">
                  <a:ea typeface="楷体" panose="02010609060101010101" pitchFamily="49" charset="-122"/>
                  <a:cs typeface="Times New Roman" panose="02020603050405020304" pitchFamily="18" charset="0"/>
                </a:rPr>
                <a:t>所需的</a:t>
              </a:r>
              <a:r>
                <a:rPr kumimoji="0" lang="zh-CN" altLang="en-US" sz="2000" dirty="0">
                  <a:solidFill>
                    <a:srgbClr val="FF0000"/>
                  </a:solidFill>
                  <a:latin typeface="黑体" panose="02010609060101010101" pitchFamily="49" charset="-122"/>
                  <a:ea typeface="黑体" panose="02010609060101010101" pitchFamily="49" charset="-122"/>
                </a:rPr>
                <a:t>平均次数</a:t>
              </a:r>
            </a:p>
          </p:txBody>
        </p:sp>
      </p:grpSp>
      <p:graphicFrame>
        <p:nvGraphicFramePr>
          <p:cNvPr id="54" name="对象 53">
            <a:extLst>
              <a:ext uri="{FF2B5EF4-FFF2-40B4-BE49-F238E27FC236}">
                <a16:creationId xmlns:a16="http://schemas.microsoft.com/office/drawing/2014/main" id="{775BB80F-390E-48A9-9030-57119895920E}"/>
              </a:ext>
            </a:extLst>
          </p:cNvPr>
          <p:cNvGraphicFramePr>
            <a:graphicFrameLocks noChangeAspect="1"/>
          </p:cNvGraphicFramePr>
          <p:nvPr>
            <p:extLst>
              <p:ext uri="{D42A27DB-BD31-4B8C-83A1-F6EECF244321}">
                <p14:modId xmlns:p14="http://schemas.microsoft.com/office/powerpoint/2010/main" val="786158542"/>
              </p:ext>
            </p:extLst>
          </p:nvPr>
        </p:nvGraphicFramePr>
        <p:xfrm>
          <a:off x="309881" y="2614162"/>
          <a:ext cx="4772025" cy="965200"/>
        </p:xfrm>
        <a:graphic>
          <a:graphicData uri="http://schemas.openxmlformats.org/presentationml/2006/ole">
            <mc:AlternateContent xmlns:mc="http://schemas.openxmlformats.org/markup-compatibility/2006">
              <mc:Choice xmlns:v="urn:schemas-microsoft-com:vml" Requires="v">
                <p:oleObj spid="_x0000_s464197" name="Equation" r:id="rId9" imgW="2260440" imgH="457200" progId="Equation.DSMT4">
                  <p:embed/>
                </p:oleObj>
              </mc:Choice>
              <mc:Fallback>
                <p:oleObj name="Equation" r:id="rId9" imgW="2260440" imgH="457200" progId="Equation.DSMT4">
                  <p:embed/>
                  <p:pic>
                    <p:nvPicPr>
                      <p:cNvPr id="30" name="对象 29"/>
                      <p:cNvPicPr>
                        <a:picLocks noChangeAspect="1" noChangeArrowheads="1"/>
                      </p:cNvPicPr>
                      <p:nvPr/>
                    </p:nvPicPr>
                    <p:blipFill>
                      <a:blip r:embed="rId10"/>
                      <a:srcRect/>
                      <a:stretch>
                        <a:fillRect/>
                      </a:stretch>
                    </p:blipFill>
                    <p:spPr bwMode="auto">
                      <a:xfrm>
                        <a:off x="309881" y="2614162"/>
                        <a:ext cx="4772025" cy="965200"/>
                      </a:xfrm>
                      <a:prstGeom prst="rect">
                        <a:avLst/>
                      </a:prstGeom>
                      <a:solidFill>
                        <a:srgbClr val="FFFF00"/>
                      </a:solidFill>
                      <a:ln w="9525">
                        <a:solidFill>
                          <a:srgbClr val="FF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5" name="TextBox 19">
            <a:extLst>
              <a:ext uri="{FF2B5EF4-FFF2-40B4-BE49-F238E27FC236}">
                <a16:creationId xmlns:a16="http://schemas.microsoft.com/office/drawing/2014/main" id="{0EE2F03E-4A9A-4CCD-B36D-092C777657F8}"/>
              </a:ext>
            </a:extLst>
          </p:cNvPr>
          <p:cNvSpPr txBox="1"/>
          <p:nvPr/>
        </p:nvSpPr>
        <p:spPr>
          <a:xfrm>
            <a:off x="9983591" y="3412483"/>
            <a:ext cx="1973277" cy="1015663"/>
          </a:xfrm>
          <a:prstGeom prst="rect">
            <a:avLst/>
          </a:prstGeom>
          <a:solidFill>
            <a:srgbClr val="FFFF00"/>
          </a:solidFill>
          <a:ln>
            <a:solidFill>
              <a:schemeClr val="tx1"/>
            </a:solidFill>
          </a:ln>
        </p:spPr>
        <p:txBody>
          <a:bodyPr wrap="square" rtlCol="0">
            <a:spAutoFit/>
          </a:bodyPr>
          <a:lstStyle/>
          <a:p>
            <a:r>
              <a:rPr lang="zh-CN" altLang="en-US" sz="2000" dirty="0">
                <a:solidFill>
                  <a:srgbClr val="0000FF"/>
                </a:solidFill>
                <a:latin typeface="黑体" panose="02010609060101010101" pitchFamily="49" charset="-122"/>
                <a:ea typeface="黑体" panose="02010609060101010101" pitchFamily="49" charset="-122"/>
              </a:rPr>
              <a:t>水，聚乙烯，石蜡是很好的慢化体材料！</a:t>
            </a:r>
          </a:p>
        </p:txBody>
      </p:sp>
      <p:graphicFrame>
        <p:nvGraphicFramePr>
          <p:cNvPr id="56" name="Object 20">
            <a:extLst>
              <a:ext uri="{FF2B5EF4-FFF2-40B4-BE49-F238E27FC236}">
                <a16:creationId xmlns:a16="http://schemas.microsoft.com/office/drawing/2014/main" id="{F664017F-8DB6-4268-9AE1-350759EC1D51}"/>
              </a:ext>
            </a:extLst>
          </p:cNvPr>
          <p:cNvGraphicFramePr>
            <a:graphicFrameLocks noChangeAspect="1"/>
          </p:cNvGraphicFramePr>
          <p:nvPr>
            <p:extLst>
              <p:ext uri="{D42A27DB-BD31-4B8C-83A1-F6EECF244321}">
                <p14:modId xmlns:p14="http://schemas.microsoft.com/office/powerpoint/2010/main" val="2933156657"/>
              </p:ext>
            </p:extLst>
          </p:nvPr>
        </p:nvGraphicFramePr>
        <p:xfrm>
          <a:off x="309881" y="789284"/>
          <a:ext cx="3057525" cy="965200"/>
        </p:xfrm>
        <a:graphic>
          <a:graphicData uri="http://schemas.openxmlformats.org/presentationml/2006/ole">
            <mc:AlternateContent xmlns:mc="http://schemas.openxmlformats.org/markup-compatibility/2006">
              <mc:Choice xmlns:v="urn:schemas-microsoft-com:vml" Requires="v">
                <p:oleObj spid="_x0000_s464198" name="Equation" r:id="rId11" imgW="1447560" imgH="457200" progId="Equation.DSMT4">
                  <p:embed/>
                </p:oleObj>
              </mc:Choice>
              <mc:Fallback>
                <p:oleObj name="Equation" r:id="rId11" imgW="1447560" imgH="457200" progId="Equation.DSMT4">
                  <p:embed/>
                  <p:pic>
                    <p:nvPicPr>
                      <p:cNvPr id="18" name="Object 20"/>
                      <p:cNvPicPr>
                        <a:picLocks noChangeAspect="1" noChangeArrowheads="1"/>
                      </p:cNvPicPr>
                      <p:nvPr/>
                    </p:nvPicPr>
                    <p:blipFill>
                      <a:blip r:embed="rId12"/>
                      <a:srcRect/>
                      <a:stretch>
                        <a:fillRect/>
                      </a:stretch>
                    </p:blipFill>
                    <p:spPr bwMode="auto">
                      <a:xfrm>
                        <a:off x="309881" y="789284"/>
                        <a:ext cx="3057525" cy="965200"/>
                      </a:xfrm>
                      <a:prstGeom prst="rect">
                        <a:avLst/>
                      </a:prstGeom>
                      <a:solidFill>
                        <a:srgbClr val="FFFF00"/>
                      </a:solidFill>
                      <a:ln w="9525">
                        <a:solidFill>
                          <a:srgbClr val="FF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57" name="Picture 3" descr="Reactor_Core">
            <a:extLst>
              <a:ext uri="{FF2B5EF4-FFF2-40B4-BE49-F238E27FC236}">
                <a16:creationId xmlns:a16="http://schemas.microsoft.com/office/drawing/2014/main" id="{11F64764-F993-4A99-8E8F-D8DE30A1E23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069248" y="4623194"/>
            <a:ext cx="2948937" cy="21857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5323223"/>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left)">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6"/>
                                        </p:tgtEl>
                                        <p:attrNameLst>
                                          <p:attrName>style.visibility</p:attrName>
                                        </p:attrNameLst>
                                      </p:cBhvr>
                                      <p:to>
                                        <p:strVal val="visible"/>
                                      </p:to>
                                    </p:set>
                                    <p:animEffect transition="in" filter="wipe(left)">
                                      <p:cBhvr>
                                        <p:cTn id="12" dur="500"/>
                                        <p:tgtEl>
                                          <p:spTgt spid="4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47"/>
                                        </p:tgtEl>
                                        <p:attrNameLst>
                                          <p:attrName>style.visibility</p:attrName>
                                        </p:attrNameLst>
                                      </p:cBhvr>
                                      <p:to>
                                        <p:strVal val="visible"/>
                                      </p:to>
                                    </p:set>
                                    <p:animEffect transition="in" filter="wipe(left)">
                                      <p:cBhvr>
                                        <p:cTn id="17" dur="500"/>
                                        <p:tgtEl>
                                          <p:spTgt spid="4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48"/>
                                        </p:tgtEl>
                                        <p:attrNameLst>
                                          <p:attrName>style.visibility</p:attrName>
                                        </p:attrNameLst>
                                      </p:cBhvr>
                                      <p:to>
                                        <p:strVal val="visible"/>
                                      </p:to>
                                    </p:set>
                                    <p:animEffect transition="in" filter="wipe(left)">
                                      <p:cBhvr>
                                        <p:cTn id="22" dur="500"/>
                                        <p:tgtEl>
                                          <p:spTgt spid="4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50"/>
                                        </p:tgtEl>
                                        <p:attrNameLst>
                                          <p:attrName>style.visibility</p:attrName>
                                        </p:attrNameLst>
                                      </p:cBhvr>
                                      <p:to>
                                        <p:strVal val="visible"/>
                                      </p:to>
                                    </p:set>
                                    <p:animEffect transition="in" filter="wipe(left)">
                                      <p:cBhvr>
                                        <p:cTn id="27" dur="500"/>
                                        <p:tgtEl>
                                          <p:spTgt spid="50"/>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51"/>
                                        </p:tgtEl>
                                        <p:attrNameLst>
                                          <p:attrName>style.visibility</p:attrName>
                                        </p:attrNameLst>
                                      </p:cBhvr>
                                      <p:to>
                                        <p:strVal val="visible"/>
                                      </p:to>
                                    </p:set>
                                    <p:animEffect transition="in" filter="wipe(left)">
                                      <p:cBhvr>
                                        <p:cTn id="32" dur="500"/>
                                        <p:tgtEl>
                                          <p:spTgt spid="51"/>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49"/>
                                        </p:tgtEl>
                                        <p:attrNameLst>
                                          <p:attrName>style.visibility</p:attrName>
                                        </p:attrNameLst>
                                      </p:cBhvr>
                                      <p:to>
                                        <p:strVal val="visible"/>
                                      </p:to>
                                    </p:set>
                                    <p:animEffect transition="in" filter="wipe(left)">
                                      <p:cBhvr>
                                        <p:cTn id="37" dur="500"/>
                                        <p:tgtEl>
                                          <p:spTgt spid="49"/>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55"/>
                                        </p:tgtEl>
                                        <p:attrNameLst>
                                          <p:attrName>style.visibility</p:attrName>
                                        </p:attrNameLst>
                                      </p:cBhvr>
                                      <p:to>
                                        <p:strVal val="visible"/>
                                      </p:to>
                                    </p:set>
                                    <p:animEffect transition="in" filter="wipe(left)">
                                      <p:cBhvr>
                                        <p:cTn id="42" dur="500"/>
                                        <p:tgtEl>
                                          <p:spTgt spid="55"/>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nodeType="clickEffect">
                                  <p:stCondLst>
                                    <p:cond delay="0"/>
                                  </p:stCondLst>
                                  <p:childTnLst>
                                    <p:set>
                                      <p:cBhvr>
                                        <p:cTn id="46" dur="1" fill="hold">
                                          <p:stCondLst>
                                            <p:cond delay="0"/>
                                          </p:stCondLst>
                                        </p:cTn>
                                        <p:tgtEl>
                                          <p:spTgt spid="57"/>
                                        </p:tgtEl>
                                        <p:attrNameLst>
                                          <p:attrName>style.visibility</p:attrName>
                                        </p:attrNameLst>
                                      </p:cBhvr>
                                      <p:to>
                                        <p:strVal val="visible"/>
                                      </p:to>
                                    </p:set>
                                    <p:animEffect transition="in" filter="wipe(up)">
                                      <p:cBhvr>
                                        <p:cTn id="47"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autoUpdateAnimBg="0"/>
      <p:bldP spid="55"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对象 7">
            <a:extLst>
              <a:ext uri="{FF2B5EF4-FFF2-40B4-BE49-F238E27FC236}">
                <a16:creationId xmlns:a16="http://schemas.microsoft.com/office/drawing/2014/main" id="{712C85BB-DA74-4E74-A302-3CC9D6B8ED84}"/>
              </a:ext>
            </a:extLst>
          </p:cNvPr>
          <p:cNvGraphicFramePr>
            <a:graphicFrameLocks noChangeAspect="1"/>
          </p:cNvGraphicFramePr>
          <p:nvPr>
            <p:extLst>
              <p:ext uri="{D42A27DB-BD31-4B8C-83A1-F6EECF244321}">
                <p14:modId xmlns:p14="http://schemas.microsoft.com/office/powerpoint/2010/main" val="2496132228"/>
              </p:ext>
            </p:extLst>
          </p:nvPr>
        </p:nvGraphicFramePr>
        <p:xfrm>
          <a:off x="2962179" y="3876109"/>
          <a:ext cx="4104238" cy="2981890"/>
        </p:xfrm>
        <a:graphic>
          <a:graphicData uri="http://schemas.openxmlformats.org/presentationml/2006/ole">
            <mc:AlternateContent xmlns:mc="http://schemas.openxmlformats.org/markup-compatibility/2006">
              <mc:Choice xmlns:v="urn:schemas-microsoft-com:vml" Requires="v">
                <p:oleObj spid="_x0000_s465231" name="Graph" r:id="rId3" imgW="3738960" imgH="2716920" progId="Origin95.Graph">
                  <p:embed/>
                </p:oleObj>
              </mc:Choice>
              <mc:Fallback>
                <p:oleObj name="Graph" r:id="rId3" imgW="3738960" imgH="2716920" progId="Origin95.Graph">
                  <p:embed/>
                  <p:pic>
                    <p:nvPicPr>
                      <p:cNvPr id="0" name=""/>
                      <p:cNvPicPr/>
                      <p:nvPr/>
                    </p:nvPicPr>
                    <p:blipFill>
                      <a:blip r:embed="rId4"/>
                      <a:stretch>
                        <a:fillRect/>
                      </a:stretch>
                    </p:blipFill>
                    <p:spPr>
                      <a:xfrm>
                        <a:off x="2962179" y="3876109"/>
                        <a:ext cx="4104238" cy="2981890"/>
                      </a:xfrm>
                      <a:prstGeom prst="rect">
                        <a:avLst/>
                      </a:prstGeom>
                      <a:solidFill>
                        <a:schemeClr val="bg1"/>
                      </a:solidFill>
                    </p:spPr>
                  </p:pic>
                </p:oleObj>
              </mc:Fallback>
            </mc:AlternateContent>
          </a:graphicData>
        </a:graphic>
      </p:graphicFrame>
      <p:sp>
        <p:nvSpPr>
          <p:cNvPr id="2" name="内容占位符 1">
            <a:extLst>
              <a:ext uri="{FF2B5EF4-FFF2-40B4-BE49-F238E27FC236}">
                <a16:creationId xmlns:a16="http://schemas.microsoft.com/office/drawing/2014/main" id="{6D3457FC-C129-4ADC-BFF7-D471A09643CB}"/>
              </a:ext>
            </a:extLst>
          </p:cNvPr>
          <p:cNvSpPr>
            <a:spLocks noGrp="1"/>
          </p:cNvSpPr>
          <p:nvPr>
            <p:ph idx="13"/>
          </p:nvPr>
        </p:nvSpPr>
        <p:spPr>
          <a:xfrm>
            <a:off x="1" y="1"/>
            <a:ext cx="2540482" cy="284671"/>
          </a:xfrm>
          <a:solidFill>
            <a:schemeClr val="bg1">
              <a:lumMod val="95000"/>
            </a:schemeClr>
          </a:solidFill>
        </p:spPr>
        <p:txBody>
          <a:bodyPr>
            <a:normAutofit fontScale="92500" lnSpcReduction="10000"/>
          </a:bodyPr>
          <a:lstStyle/>
          <a:p>
            <a:r>
              <a:rPr lang="zh-CN" altLang="en-US" dirty="0"/>
              <a:t>第十三章 中子及中子的探测</a:t>
            </a:r>
          </a:p>
        </p:txBody>
      </p:sp>
      <p:sp>
        <p:nvSpPr>
          <p:cNvPr id="4" name="内容占位符 3">
            <a:extLst>
              <a:ext uri="{FF2B5EF4-FFF2-40B4-BE49-F238E27FC236}">
                <a16:creationId xmlns:a16="http://schemas.microsoft.com/office/drawing/2014/main" id="{DC5E45C6-3C27-4CD6-87A4-686E0452789C}"/>
              </a:ext>
            </a:extLst>
          </p:cNvPr>
          <p:cNvSpPr>
            <a:spLocks noGrp="1"/>
          </p:cNvSpPr>
          <p:nvPr>
            <p:ph idx="15"/>
          </p:nvPr>
        </p:nvSpPr>
        <p:spPr>
          <a:xfrm>
            <a:off x="5170097" y="1"/>
            <a:ext cx="3061290" cy="284671"/>
          </a:xfrm>
          <a:solidFill>
            <a:schemeClr val="accent4">
              <a:lumMod val="20000"/>
              <a:lumOff val="80000"/>
            </a:schemeClr>
          </a:solidFill>
        </p:spPr>
        <p:txBody>
          <a:bodyPr>
            <a:normAutofit fontScale="92500" lnSpcReduction="10000"/>
          </a:bodyPr>
          <a:lstStyle/>
          <a:p>
            <a:r>
              <a:rPr lang="zh-CN" altLang="en-US" dirty="0"/>
              <a:t>中子的反应类型</a:t>
            </a:r>
          </a:p>
        </p:txBody>
      </p:sp>
      <p:sp>
        <p:nvSpPr>
          <p:cNvPr id="5" name="内容占位符 4">
            <a:extLst>
              <a:ext uri="{FF2B5EF4-FFF2-40B4-BE49-F238E27FC236}">
                <a16:creationId xmlns:a16="http://schemas.microsoft.com/office/drawing/2014/main" id="{76A525C7-698F-42F7-9977-03E53AEE0BC1}"/>
              </a:ext>
            </a:extLst>
          </p:cNvPr>
          <p:cNvSpPr>
            <a:spLocks noGrp="1"/>
          </p:cNvSpPr>
          <p:nvPr>
            <p:ph idx="16"/>
          </p:nvPr>
        </p:nvSpPr>
        <p:spPr>
          <a:xfrm>
            <a:off x="8231387" y="1"/>
            <a:ext cx="3960614" cy="284671"/>
          </a:xfrm>
          <a:solidFill>
            <a:srgbClr val="FFFF00"/>
          </a:solidFill>
        </p:spPr>
        <p:txBody>
          <a:bodyPr>
            <a:normAutofit fontScale="92500" lnSpcReduction="10000"/>
          </a:bodyPr>
          <a:lstStyle/>
          <a:p>
            <a:r>
              <a:rPr lang="zh-CN" altLang="en-US" dirty="0"/>
              <a:t>示例：中子在石墨环境中的慢化（模拟计算）</a:t>
            </a:r>
          </a:p>
        </p:txBody>
      </p:sp>
      <p:sp>
        <p:nvSpPr>
          <p:cNvPr id="19" name="内容占位符 18">
            <a:extLst>
              <a:ext uri="{FF2B5EF4-FFF2-40B4-BE49-F238E27FC236}">
                <a16:creationId xmlns:a16="http://schemas.microsoft.com/office/drawing/2014/main" id="{3DD6B0AC-1C2F-434F-874C-7924919B1171}"/>
              </a:ext>
            </a:extLst>
          </p:cNvPr>
          <p:cNvSpPr>
            <a:spLocks noGrp="1"/>
          </p:cNvSpPr>
          <p:nvPr>
            <p:ph idx="14"/>
          </p:nvPr>
        </p:nvSpPr>
        <p:spPr>
          <a:solidFill>
            <a:schemeClr val="accent6">
              <a:lumMod val="20000"/>
              <a:lumOff val="80000"/>
            </a:schemeClr>
          </a:solidFill>
        </p:spPr>
        <p:txBody>
          <a:bodyPr>
            <a:normAutofit fontScale="92500" lnSpcReduction="10000"/>
          </a:bodyPr>
          <a:lstStyle/>
          <a:p>
            <a:r>
              <a:rPr lang="en-US" altLang="zh-CN" dirty="0"/>
              <a:t>13.3 </a:t>
            </a:r>
            <a:r>
              <a:rPr lang="zh-CN" altLang="en-US" dirty="0"/>
              <a:t>中子与物质的相互作用</a:t>
            </a:r>
          </a:p>
        </p:txBody>
      </p:sp>
      <p:pic>
        <p:nvPicPr>
          <p:cNvPr id="20" name="Picture 3" descr="能量时间二维分布">
            <a:extLst>
              <a:ext uri="{FF2B5EF4-FFF2-40B4-BE49-F238E27FC236}">
                <a16:creationId xmlns:a16="http://schemas.microsoft.com/office/drawing/2014/main" id="{A85F4FD5-E672-4600-8F17-E1F4FC76771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5567" y="284672"/>
            <a:ext cx="4724400" cy="348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4" descr="能量时间二维分布-平面">
            <a:extLst>
              <a:ext uri="{FF2B5EF4-FFF2-40B4-BE49-F238E27FC236}">
                <a16:creationId xmlns:a16="http://schemas.microsoft.com/office/drawing/2014/main" id="{7CF5A456-93B8-40BB-B939-23BCD1FD7DE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36130" y="287847"/>
            <a:ext cx="4643437" cy="3503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Text Box 6">
            <a:extLst>
              <a:ext uri="{FF2B5EF4-FFF2-40B4-BE49-F238E27FC236}">
                <a16:creationId xmlns:a16="http://schemas.microsoft.com/office/drawing/2014/main" id="{3B5AC8F6-7E6E-4467-8DAF-60479A609651}"/>
              </a:ext>
            </a:extLst>
          </p:cNvPr>
          <p:cNvSpPr txBox="1">
            <a:spLocks noChangeArrowheads="1"/>
          </p:cNvSpPr>
          <p:nvPr/>
        </p:nvSpPr>
        <p:spPr bwMode="auto">
          <a:xfrm>
            <a:off x="235567" y="3753973"/>
            <a:ext cx="2677247" cy="2862322"/>
          </a:xfrm>
          <a:prstGeom prst="rect">
            <a:avLst/>
          </a:prstGeom>
          <a:noFill/>
          <a:ln w="9525">
            <a:solidFill>
              <a:srgbClr val="66FF33"/>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50000"/>
              </a:lnSpc>
              <a:spcBef>
                <a:spcPct val="0"/>
              </a:spcBef>
              <a:defRPr/>
            </a:pPr>
            <a:r>
              <a:rPr kumimoji="0" lang="zh-CN" altLang="en-US" sz="2400" dirty="0">
                <a:latin typeface="楷体" panose="02010609060101010101" pitchFamily="49" charset="-122"/>
                <a:ea typeface="楷体" panose="02010609060101010101" pitchFamily="49" charset="-122"/>
              </a:rPr>
              <a:t>当中子能量降低到热运动的能量时，弹性散射无法使之能量继续降低，形成</a:t>
            </a:r>
            <a:r>
              <a:rPr kumimoji="0" lang="zh-CN" altLang="en-US" sz="2400" b="1" dirty="0">
                <a:solidFill>
                  <a:srgbClr val="FF0000"/>
                </a:solidFill>
                <a:effectLst>
                  <a:outerShdw blurRad="38100" dist="38100" dir="2700000" algn="tl">
                    <a:srgbClr val="C0C0C0"/>
                  </a:outerShdw>
                </a:effectLst>
                <a:latin typeface="黑体" panose="02010609060101010101" pitchFamily="49" charset="-122"/>
                <a:ea typeface="黑体" panose="02010609060101010101" pitchFamily="49" charset="-122"/>
              </a:rPr>
              <a:t>热中子峰</a:t>
            </a:r>
          </a:p>
        </p:txBody>
      </p:sp>
      <p:grpSp>
        <p:nvGrpSpPr>
          <p:cNvPr id="24" name="Group 7">
            <a:extLst>
              <a:ext uri="{FF2B5EF4-FFF2-40B4-BE49-F238E27FC236}">
                <a16:creationId xmlns:a16="http://schemas.microsoft.com/office/drawing/2014/main" id="{8CB05D78-1615-45F0-8527-0B05FA1DAF41}"/>
              </a:ext>
            </a:extLst>
          </p:cNvPr>
          <p:cNvGrpSpPr>
            <a:grpSpLocks/>
          </p:cNvGrpSpPr>
          <p:nvPr/>
        </p:nvGrpSpPr>
        <p:grpSpPr bwMode="auto">
          <a:xfrm>
            <a:off x="592372" y="4092112"/>
            <a:ext cx="3721101" cy="2397128"/>
            <a:chOff x="650" y="2604"/>
            <a:chExt cx="2344" cy="1510"/>
          </a:xfrm>
        </p:grpSpPr>
        <p:grpSp>
          <p:nvGrpSpPr>
            <p:cNvPr id="25" name="Group 8">
              <a:extLst>
                <a:ext uri="{FF2B5EF4-FFF2-40B4-BE49-F238E27FC236}">
                  <a16:creationId xmlns:a16="http://schemas.microsoft.com/office/drawing/2014/main" id="{1D5E11B3-50FC-4FA0-A356-F73A18D40249}"/>
                </a:ext>
              </a:extLst>
            </p:cNvPr>
            <p:cNvGrpSpPr>
              <a:grpSpLocks/>
            </p:cNvGrpSpPr>
            <p:nvPr/>
          </p:nvGrpSpPr>
          <p:grpSpPr bwMode="auto">
            <a:xfrm>
              <a:off x="650" y="2604"/>
              <a:ext cx="2344" cy="1510"/>
              <a:chOff x="650" y="2604"/>
              <a:chExt cx="2344" cy="1510"/>
            </a:xfrm>
          </p:grpSpPr>
          <p:sp>
            <p:nvSpPr>
              <p:cNvPr id="29" name="Oval 9">
                <a:extLst>
                  <a:ext uri="{FF2B5EF4-FFF2-40B4-BE49-F238E27FC236}">
                    <a16:creationId xmlns:a16="http://schemas.microsoft.com/office/drawing/2014/main" id="{4434545A-470E-48C9-938B-41749389B015}"/>
                  </a:ext>
                </a:extLst>
              </p:cNvPr>
              <p:cNvSpPr>
                <a:spLocks noChangeArrowheads="1"/>
              </p:cNvSpPr>
              <p:nvPr/>
            </p:nvSpPr>
            <p:spPr bwMode="auto">
              <a:xfrm>
                <a:off x="2585" y="2604"/>
                <a:ext cx="409" cy="1328"/>
              </a:xfrm>
              <a:prstGeom prst="ellipse">
                <a:avLst/>
              </a:prstGeom>
              <a:noFill/>
              <a:ln w="19050">
                <a:solidFill>
                  <a:srgbClr val="3366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 name="Rectangle 10">
                <a:extLst>
                  <a:ext uri="{FF2B5EF4-FFF2-40B4-BE49-F238E27FC236}">
                    <a16:creationId xmlns:a16="http://schemas.microsoft.com/office/drawing/2014/main" id="{77F353FD-15B7-4F51-9DB0-4B933C0BE58D}"/>
                  </a:ext>
                </a:extLst>
              </p:cNvPr>
              <p:cNvSpPr>
                <a:spLocks noChangeArrowheads="1"/>
              </p:cNvSpPr>
              <p:nvPr/>
            </p:nvSpPr>
            <p:spPr bwMode="auto">
              <a:xfrm>
                <a:off x="650" y="3885"/>
                <a:ext cx="864" cy="229"/>
              </a:xfrm>
              <a:prstGeom prst="rect">
                <a:avLst/>
              </a:prstGeom>
              <a:solidFill>
                <a:srgbClr val="FFFF00">
                  <a:alpha val="20000"/>
                </a:srgbClr>
              </a:solidFill>
              <a:ln w="28575">
                <a:solidFill>
                  <a:srgbClr val="3366FF"/>
                </a:solidFill>
                <a:prstDash val="sysDot"/>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cxnSp>
          <p:nvCxnSpPr>
            <p:cNvPr id="28" name="AutoShape 11">
              <a:extLst>
                <a:ext uri="{FF2B5EF4-FFF2-40B4-BE49-F238E27FC236}">
                  <a16:creationId xmlns:a16="http://schemas.microsoft.com/office/drawing/2014/main" id="{BA453689-7629-420E-A621-A91ABF75CA01}"/>
                </a:ext>
              </a:extLst>
            </p:cNvPr>
            <p:cNvCxnSpPr>
              <a:cxnSpLocks noChangeShapeType="1"/>
              <a:stCxn id="30" idx="3"/>
              <a:endCxn id="29" idx="2"/>
            </p:cNvCxnSpPr>
            <p:nvPr/>
          </p:nvCxnSpPr>
          <p:spPr bwMode="auto">
            <a:xfrm flipV="1">
              <a:off x="1514" y="3268"/>
              <a:ext cx="1071" cy="731"/>
            </a:xfrm>
            <a:prstGeom prst="curvedConnector3">
              <a:avLst>
                <a:gd name="adj1" fmla="val 50000"/>
              </a:avLst>
            </a:prstGeom>
            <a:noFill/>
            <a:ln w="38100">
              <a:solidFill>
                <a:srgbClr val="3366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31" name="右箭头 15">
            <a:extLst>
              <a:ext uri="{FF2B5EF4-FFF2-40B4-BE49-F238E27FC236}">
                <a16:creationId xmlns:a16="http://schemas.microsoft.com/office/drawing/2014/main" id="{CE84F354-6CE0-4725-BDE2-5B4F8969D65B}"/>
              </a:ext>
            </a:extLst>
          </p:cNvPr>
          <p:cNvSpPr/>
          <p:nvPr/>
        </p:nvSpPr>
        <p:spPr>
          <a:xfrm>
            <a:off x="6291854" y="594235"/>
            <a:ext cx="1298625" cy="288032"/>
          </a:xfrm>
          <a:prstGeom prst="rightArrow">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32" name="对象 31">
            <a:extLst>
              <a:ext uri="{FF2B5EF4-FFF2-40B4-BE49-F238E27FC236}">
                <a16:creationId xmlns:a16="http://schemas.microsoft.com/office/drawing/2014/main" id="{58895054-BC0F-4299-BB1F-9841C1C26E1E}"/>
              </a:ext>
            </a:extLst>
          </p:cNvPr>
          <p:cNvGraphicFramePr>
            <a:graphicFrameLocks noChangeAspect="1"/>
          </p:cNvGraphicFramePr>
          <p:nvPr>
            <p:extLst>
              <p:ext uri="{D42A27DB-BD31-4B8C-83A1-F6EECF244321}">
                <p14:modId xmlns:p14="http://schemas.microsoft.com/office/powerpoint/2010/main" val="3897891200"/>
              </p:ext>
            </p:extLst>
          </p:nvPr>
        </p:nvGraphicFramePr>
        <p:xfrm>
          <a:off x="7543871" y="487362"/>
          <a:ext cx="460722" cy="789809"/>
        </p:xfrm>
        <a:graphic>
          <a:graphicData uri="http://schemas.openxmlformats.org/presentationml/2006/ole">
            <mc:AlternateContent xmlns:mc="http://schemas.openxmlformats.org/markup-compatibility/2006">
              <mc:Choice xmlns:v="urn:schemas-microsoft-com:vml" Requires="v">
                <p:oleObj spid="_x0000_s465232" name="Equation" r:id="rId7" imgW="88560" imgH="152280" progId="Equation.DSMT4">
                  <p:embed/>
                </p:oleObj>
              </mc:Choice>
              <mc:Fallback>
                <p:oleObj name="Equation" r:id="rId7" imgW="88560" imgH="152280" progId="Equation.DSMT4">
                  <p:embed/>
                  <p:pic>
                    <p:nvPicPr>
                      <p:cNvPr id="17" name="对象 16"/>
                      <p:cNvPicPr/>
                      <p:nvPr/>
                    </p:nvPicPr>
                    <p:blipFill>
                      <a:blip r:embed="rId8"/>
                      <a:stretch>
                        <a:fillRect/>
                      </a:stretch>
                    </p:blipFill>
                    <p:spPr>
                      <a:xfrm>
                        <a:off x="7543871" y="487362"/>
                        <a:ext cx="460722" cy="789809"/>
                      </a:xfrm>
                      <a:prstGeom prst="rect">
                        <a:avLst/>
                      </a:prstGeom>
                    </p:spPr>
                  </p:pic>
                </p:oleObj>
              </mc:Fallback>
            </mc:AlternateContent>
          </a:graphicData>
        </a:graphic>
      </p:graphicFrame>
      <p:sp>
        <p:nvSpPr>
          <p:cNvPr id="33" name="右箭头 17">
            <a:extLst>
              <a:ext uri="{FF2B5EF4-FFF2-40B4-BE49-F238E27FC236}">
                <a16:creationId xmlns:a16="http://schemas.microsoft.com/office/drawing/2014/main" id="{04DA89EF-01F7-4863-9DC4-0DCFD91EF3F8}"/>
              </a:ext>
            </a:extLst>
          </p:cNvPr>
          <p:cNvSpPr/>
          <p:nvPr/>
        </p:nvSpPr>
        <p:spPr>
          <a:xfrm rot="5400000">
            <a:off x="4872208" y="2166952"/>
            <a:ext cx="1298625" cy="288032"/>
          </a:xfrm>
          <a:prstGeom prst="rightArrow">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34" name="对象 33">
            <a:extLst>
              <a:ext uri="{FF2B5EF4-FFF2-40B4-BE49-F238E27FC236}">
                <a16:creationId xmlns:a16="http://schemas.microsoft.com/office/drawing/2014/main" id="{9EF947FA-0C04-4282-A3CB-DE7023BBD85F}"/>
              </a:ext>
            </a:extLst>
          </p:cNvPr>
          <p:cNvGraphicFramePr>
            <a:graphicFrameLocks noChangeAspect="1"/>
          </p:cNvGraphicFramePr>
          <p:nvPr>
            <p:extLst>
              <p:ext uri="{D42A27DB-BD31-4B8C-83A1-F6EECF244321}">
                <p14:modId xmlns:p14="http://schemas.microsoft.com/office/powerpoint/2010/main" val="485686132"/>
              </p:ext>
            </p:extLst>
          </p:nvPr>
        </p:nvGraphicFramePr>
        <p:xfrm>
          <a:off x="5499717" y="2534160"/>
          <a:ext cx="792163" cy="854075"/>
        </p:xfrm>
        <a:graphic>
          <a:graphicData uri="http://schemas.openxmlformats.org/presentationml/2006/ole">
            <mc:AlternateContent xmlns:mc="http://schemas.openxmlformats.org/markup-compatibility/2006">
              <mc:Choice xmlns:v="urn:schemas-microsoft-com:vml" Requires="v">
                <p:oleObj spid="_x0000_s465233" name="Equation" r:id="rId9" imgW="152280" imgH="164880" progId="Equation.DSMT4">
                  <p:embed/>
                </p:oleObj>
              </mc:Choice>
              <mc:Fallback>
                <p:oleObj name="Equation" r:id="rId9" imgW="152280" imgH="164880" progId="Equation.DSMT4">
                  <p:embed/>
                  <p:pic>
                    <p:nvPicPr>
                      <p:cNvPr id="19" name="对象 18"/>
                      <p:cNvPicPr/>
                      <p:nvPr/>
                    </p:nvPicPr>
                    <p:blipFill>
                      <a:blip r:embed="rId10"/>
                      <a:stretch>
                        <a:fillRect/>
                      </a:stretch>
                    </p:blipFill>
                    <p:spPr>
                      <a:xfrm>
                        <a:off x="5499717" y="2534160"/>
                        <a:ext cx="792163" cy="854075"/>
                      </a:xfrm>
                      <a:prstGeom prst="rect">
                        <a:avLst/>
                      </a:prstGeom>
                    </p:spPr>
                  </p:pic>
                </p:oleObj>
              </mc:Fallback>
            </mc:AlternateContent>
          </a:graphicData>
        </a:graphic>
      </p:graphicFrame>
      <p:graphicFrame>
        <p:nvGraphicFramePr>
          <p:cNvPr id="35" name="对象 34">
            <a:extLst>
              <a:ext uri="{FF2B5EF4-FFF2-40B4-BE49-F238E27FC236}">
                <a16:creationId xmlns:a16="http://schemas.microsoft.com/office/drawing/2014/main" id="{1BB49B6C-D569-4CB8-9137-06D596F89314}"/>
              </a:ext>
            </a:extLst>
          </p:cNvPr>
          <p:cNvGraphicFramePr>
            <a:graphicFrameLocks noChangeAspect="1"/>
          </p:cNvGraphicFramePr>
          <p:nvPr>
            <p:extLst>
              <p:ext uri="{D42A27DB-BD31-4B8C-83A1-F6EECF244321}">
                <p14:modId xmlns:p14="http://schemas.microsoft.com/office/powerpoint/2010/main" val="1045408987"/>
              </p:ext>
            </p:extLst>
          </p:nvPr>
        </p:nvGraphicFramePr>
        <p:xfrm>
          <a:off x="1423191" y="2938972"/>
          <a:ext cx="792163" cy="854075"/>
        </p:xfrm>
        <a:graphic>
          <a:graphicData uri="http://schemas.openxmlformats.org/presentationml/2006/ole">
            <mc:AlternateContent xmlns:mc="http://schemas.openxmlformats.org/markup-compatibility/2006">
              <mc:Choice xmlns:v="urn:schemas-microsoft-com:vml" Requires="v">
                <p:oleObj spid="_x0000_s465234" name="Equation" r:id="rId11" imgW="152280" imgH="164880" progId="Equation.DSMT4">
                  <p:embed/>
                </p:oleObj>
              </mc:Choice>
              <mc:Fallback>
                <p:oleObj name="Equation" r:id="rId11" imgW="152280" imgH="164880" progId="Equation.DSMT4">
                  <p:embed/>
                  <p:pic>
                    <p:nvPicPr>
                      <p:cNvPr id="20" name="对象 19"/>
                      <p:cNvPicPr/>
                      <p:nvPr/>
                    </p:nvPicPr>
                    <p:blipFill>
                      <a:blip r:embed="rId10"/>
                      <a:stretch>
                        <a:fillRect/>
                      </a:stretch>
                    </p:blipFill>
                    <p:spPr>
                      <a:xfrm>
                        <a:off x="1423191" y="2938972"/>
                        <a:ext cx="792163" cy="854075"/>
                      </a:xfrm>
                      <a:prstGeom prst="rect">
                        <a:avLst/>
                      </a:prstGeom>
                    </p:spPr>
                  </p:pic>
                </p:oleObj>
              </mc:Fallback>
            </mc:AlternateContent>
          </a:graphicData>
        </a:graphic>
      </p:graphicFrame>
      <p:sp>
        <p:nvSpPr>
          <p:cNvPr id="36" name="右箭头 20">
            <a:extLst>
              <a:ext uri="{FF2B5EF4-FFF2-40B4-BE49-F238E27FC236}">
                <a16:creationId xmlns:a16="http://schemas.microsoft.com/office/drawing/2014/main" id="{F1227000-63E4-4E9E-A4AA-B507DD37C441}"/>
              </a:ext>
            </a:extLst>
          </p:cNvPr>
          <p:cNvSpPr/>
          <p:nvPr/>
        </p:nvSpPr>
        <p:spPr>
          <a:xfrm rot="1657301">
            <a:off x="236044" y="3001311"/>
            <a:ext cx="1298625" cy="288032"/>
          </a:xfrm>
          <a:prstGeom prst="rightArrow">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右箭头 21">
            <a:extLst>
              <a:ext uri="{FF2B5EF4-FFF2-40B4-BE49-F238E27FC236}">
                <a16:creationId xmlns:a16="http://schemas.microsoft.com/office/drawing/2014/main" id="{0451F61A-18C1-4C78-964F-5EE3D9DD8282}"/>
              </a:ext>
            </a:extLst>
          </p:cNvPr>
          <p:cNvSpPr/>
          <p:nvPr/>
        </p:nvSpPr>
        <p:spPr>
          <a:xfrm rot="20492413">
            <a:off x="2875543" y="3329920"/>
            <a:ext cx="1298625" cy="288032"/>
          </a:xfrm>
          <a:prstGeom prst="rightArrow">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38" name="对象 37">
            <a:extLst>
              <a:ext uri="{FF2B5EF4-FFF2-40B4-BE49-F238E27FC236}">
                <a16:creationId xmlns:a16="http://schemas.microsoft.com/office/drawing/2014/main" id="{EE4383B9-24B9-4D2F-9A3A-3AD271309309}"/>
              </a:ext>
            </a:extLst>
          </p:cNvPr>
          <p:cNvGraphicFramePr>
            <a:graphicFrameLocks noChangeAspect="1"/>
          </p:cNvGraphicFramePr>
          <p:nvPr>
            <p:extLst>
              <p:ext uri="{D42A27DB-BD31-4B8C-83A1-F6EECF244321}">
                <p14:modId xmlns:p14="http://schemas.microsoft.com/office/powerpoint/2010/main" val="2194513788"/>
              </p:ext>
            </p:extLst>
          </p:nvPr>
        </p:nvGraphicFramePr>
        <p:xfrm>
          <a:off x="4375519" y="2931178"/>
          <a:ext cx="460722" cy="789809"/>
        </p:xfrm>
        <a:graphic>
          <a:graphicData uri="http://schemas.openxmlformats.org/presentationml/2006/ole">
            <mc:AlternateContent xmlns:mc="http://schemas.openxmlformats.org/markup-compatibility/2006">
              <mc:Choice xmlns:v="urn:schemas-microsoft-com:vml" Requires="v">
                <p:oleObj spid="_x0000_s465235" name="Equation" r:id="rId12" imgW="88560" imgH="152280" progId="Equation.DSMT4">
                  <p:embed/>
                </p:oleObj>
              </mc:Choice>
              <mc:Fallback>
                <p:oleObj name="Equation" r:id="rId12" imgW="88560" imgH="152280" progId="Equation.DSMT4">
                  <p:embed/>
                  <p:pic>
                    <p:nvPicPr>
                      <p:cNvPr id="23" name="对象 22"/>
                      <p:cNvPicPr/>
                      <p:nvPr/>
                    </p:nvPicPr>
                    <p:blipFill>
                      <a:blip r:embed="rId8"/>
                      <a:stretch>
                        <a:fillRect/>
                      </a:stretch>
                    </p:blipFill>
                    <p:spPr>
                      <a:xfrm>
                        <a:off x="4375519" y="2931178"/>
                        <a:ext cx="460722" cy="789809"/>
                      </a:xfrm>
                      <a:prstGeom prst="rect">
                        <a:avLst/>
                      </a:prstGeom>
                    </p:spPr>
                  </p:pic>
                </p:oleObj>
              </mc:Fallback>
            </mc:AlternateContent>
          </a:graphicData>
        </a:graphic>
      </p:graphicFrame>
      <p:grpSp>
        <p:nvGrpSpPr>
          <p:cNvPr id="39" name="组合 38">
            <a:extLst>
              <a:ext uri="{FF2B5EF4-FFF2-40B4-BE49-F238E27FC236}">
                <a16:creationId xmlns:a16="http://schemas.microsoft.com/office/drawing/2014/main" id="{3271BA3B-EC02-4CF7-86BD-05D5C1200DB0}"/>
              </a:ext>
            </a:extLst>
          </p:cNvPr>
          <p:cNvGrpSpPr/>
          <p:nvPr/>
        </p:nvGrpSpPr>
        <p:grpSpPr>
          <a:xfrm>
            <a:off x="7028617" y="2619483"/>
            <a:ext cx="5117941" cy="3996812"/>
            <a:chOff x="6973946" y="2778378"/>
            <a:chExt cx="5117941" cy="3996812"/>
          </a:xfrm>
        </p:grpSpPr>
        <p:pic>
          <p:nvPicPr>
            <p:cNvPr id="40" name="Picture 4">
              <a:extLst>
                <a:ext uri="{FF2B5EF4-FFF2-40B4-BE49-F238E27FC236}">
                  <a16:creationId xmlns:a16="http://schemas.microsoft.com/office/drawing/2014/main" id="{B0DC4E9C-DB25-4FCA-AC78-2BA70DDE95C4}"/>
                </a:ext>
              </a:extLst>
            </p:cNvPr>
            <p:cNvPicPr>
              <a:picLocks noChangeAspect="1" noChangeArrowheads="1"/>
            </p:cNvPicPr>
            <p:nvPr/>
          </p:nvPicPr>
          <p:blipFill rotWithShape="1">
            <a:blip r:embed="rId13" cstate="print">
              <a:lum bright="6000"/>
              <a:extLst>
                <a:ext uri="{28A0092B-C50C-407E-A947-70E740481C1C}">
                  <a14:useLocalDpi xmlns:a14="http://schemas.microsoft.com/office/drawing/2010/main" val="0"/>
                </a:ext>
              </a:extLst>
            </a:blip>
            <a:srcRect t="6414"/>
            <a:stretch/>
          </p:blipFill>
          <p:spPr bwMode="auto">
            <a:xfrm>
              <a:off x="6973946" y="4608950"/>
              <a:ext cx="5081626" cy="2166240"/>
            </a:xfrm>
            <a:prstGeom prst="rect">
              <a:avLst/>
            </a:prstGeom>
            <a:noFill/>
            <a:ln>
              <a:noFill/>
            </a:ln>
            <a:effectLst/>
            <a:extLst>
              <a:ext uri="{909E8E84-426E-40DD-AFC4-6F175D3DCCD1}">
                <a14:hiddenFill xmlns:a14="http://schemas.microsoft.com/office/drawing/2010/main">
                  <a:solidFill>
                    <a:schemeClr val="bg2"/>
                  </a:solidFill>
                </a14:hiddenFill>
              </a:ext>
              <a:ext uri="{91240B29-F687-4F45-9708-019B960494DF}">
                <a14:hiddenLine xmlns:a14="http://schemas.microsoft.com/office/drawing/2010/main" w="19050" algn="ctr">
                  <a:solidFill>
                    <a:srgbClr val="66FF33"/>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41" name="Object 5">
              <a:extLst>
                <a:ext uri="{FF2B5EF4-FFF2-40B4-BE49-F238E27FC236}">
                  <a16:creationId xmlns:a16="http://schemas.microsoft.com/office/drawing/2014/main" id="{32AD6603-9DBF-4178-A033-F9F13C38EAA0}"/>
                </a:ext>
              </a:extLst>
            </p:cNvPr>
            <p:cNvGraphicFramePr>
              <a:graphicFrameLocks noChangeAspect="1"/>
            </p:cNvGraphicFramePr>
            <p:nvPr>
              <p:extLst>
                <p:ext uri="{D42A27DB-BD31-4B8C-83A1-F6EECF244321}">
                  <p14:modId xmlns:p14="http://schemas.microsoft.com/office/powerpoint/2010/main" val="3585175694"/>
                </p:ext>
              </p:extLst>
            </p:nvPr>
          </p:nvGraphicFramePr>
          <p:xfrm>
            <a:off x="8463974" y="4251264"/>
            <a:ext cx="3381821" cy="710359"/>
          </p:xfrm>
          <a:graphic>
            <a:graphicData uri="http://schemas.openxmlformats.org/presentationml/2006/ole">
              <mc:AlternateContent xmlns:mc="http://schemas.openxmlformats.org/markup-compatibility/2006">
                <mc:Choice xmlns:v="urn:schemas-microsoft-com:vml" Requires="v">
                  <p:oleObj spid="_x0000_s465236" name="Equation" r:id="rId14" imgW="1993900" imgH="419100" progId="Equation.DSMT4">
                    <p:embed/>
                  </p:oleObj>
                </mc:Choice>
                <mc:Fallback>
                  <p:oleObj name="Equation" r:id="rId14" imgW="1993900" imgH="419100" progId="Equation.DSMT4">
                    <p:embed/>
                    <p:pic>
                      <p:nvPicPr>
                        <p:cNvPr id="26" name="Object 5"/>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463974" y="4251264"/>
                          <a:ext cx="3381821" cy="710359"/>
                        </a:xfrm>
                        <a:prstGeom prst="rect">
                          <a:avLst/>
                        </a:prstGeom>
                        <a:solidFill>
                          <a:srgbClr val="FFFF00"/>
                        </a:solidFill>
                        <a:ln w="9525">
                          <a:solidFill>
                            <a:srgbClr val="FF0000"/>
                          </a:solidFill>
                          <a:miter lim="800000"/>
                          <a:headEnd/>
                          <a:tailEnd/>
                        </a:ln>
                        <a:effectLst/>
                      </p:spPr>
                    </p:pic>
                  </p:oleObj>
                </mc:Fallback>
              </mc:AlternateContent>
            </a:graphicData>
          </a:graphic>
        </p:graphicFrame>
        <p:sp>
          <p:nvSpPr>
            <p:cNvPr id="42" name="Text Box 6">
              <a:extLst>
                <a:ext uri="{FF2B5EF4-FFF2-40B4-BE49-F238E27FC236}">
                  <a16:creationId xmlns:a16="http://schemas.microsoft.com/office/drawing/2014/main" id="{20810565-85B2-4A7A-914F-F7246E21E7AF}"/>
                </a:ext>
              </a:extLst>
            </p:cNvPr>
            <p:cNvSpPr txBox="1">
              <a:spLocks noChangeArrowheads="1"/>
            </p:cNvSpPr>
            <p:nvPr/>
          </p:nvSpPr>
          <p:spPr bwMode="auto">
            <a:xfrm>
              <a:off x="9440733" y="2778378"/>
              <a:ext cx="2405062" cy="1352550"/>
            </a:xfrm>
            <a:prstGeom prst="rect">
              <a:avLst/>
            </a:prstGeom>
            <a:solidFill>
              <a:srgbClr val="FFFF00"/>
            </a:solidFill>
            <a:ln w="19050" algn="ctr">
              <a:solidFill>
                <a:srgbClr val="66FF33"/>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2057400" indent="-2057400" eaLnBrk="0" hangingPunct="0">
                <a:defRPr kumimoji="1">
                  <a:solidFill>
                    <a:schemeClr val="tx1"/>
                  </a:solidFill>
                  <a:latin typeface="Times New Roman" pitchFamily="18" charset="0"/>
                  <a:ea typeface="华文仿宋" pitchFamily="2" charset="-122"/>
                </a:defRPr>
              </a:lvl1pPr>
              <a:lvl2pPr marL="742950" indent="-285750" eaLnBrk="0" hangingPunct="0">
                <a:defRPr kumimoji="1">
                  <a:solidFill>
                    <a:schemeClr val="tx1"/>
                  </a:solidFill>
                  <a:latin typeface="Times New Roman" pitchFamily="18" charset="0"/>
                  <a:ea typeface="华文仿宋" pitchFamily="2" charset="-122"/>
                </a:defRPr>
              </a:lvl2pPr>
              <a:lvl3pPr marL="1143000" indent="-228600" eaLnBrk="0" hangingPunct="0">
                <a:defRPr kumimoji="1">
                  <a:solidFill>
                    <a:schemeClr val="tx1"/>
                  </a:solidFill>
                  <a:latin typeface="Times New Roman" pitchFamily="18" charset="0"/>
                  <a:ea typeface="华文仿宋" pitchFamily="2" charset="-122"/>
                </a:defRPr>
              </a:lvl3pPr>
              <a:lvl4pPr marL="1600200" indent="-228600" eaLnBrk="0" hangingPunct="0">
                <a:defRPr kumimoji="1">
                  <a:solidFill>
                    <a:schemeClr val="tx1"/>
                  </a:solidFill>
                  <a:latin typeface="Times New Roman" pitchFamily="18" charset="0"/>
                  <a:ea typeface="华文仿宋" pitchFamily="2" charset="-122"/>
                </a:defRPr>
              </a:lvl4pPr>
              <a:lvl5pPr marL="2057400" indent="-228600" eaLnBrk="0" hangingPunct="0">
                <a:defRPr kumimoji="1">
                  <a:solidFill>
                    <a:schemeClr val="tx1"/>
                  </a:solidFill>
                  <a:latin typeface="Times New Roman" pitchFamily="18" charset="0"/>
                  <a:ea typeface="华文仿宋" pitchFamily="2" charset="-122"/>
                </a:defRPr>
              </a:lvl5pPr>
              <a:lvl6pPr marL="2514600" indent="-228600" eaLnBrk="0" fontAlgn="base" hangingPunct="0">
                <a:spcBef>
                  <a:spcPct val="20000"/>
                </a:spcBef>
                <a:spcAft>
                  <a:spcPct val="0"/>
                </a:spcAft>
                <a:defRPr kumimoji="1">
                  <a:solidFill>
                    <a:schemeClr val="tx1"/>
                  </a:solidFill>
                  <a:latin typeface="Times New Roman" pitchFamily="18" charset="0"/>
                  <a:ea typeface="华文仿宋" pitchFamily="2" charset="-122"/>
                </a:defRPr>
              </a:lvl6pPr>
              <a:lvl7pPr marL="2971800" indent="-228600" eaLnBrk="0" fontAlgn="base" hangingPunct="0">
                <a:spcBef>
                  <a:spcPct val="20000"/>
                </a:spcBef>
                <a:spcAft>
                  <a:spcPct val="0"/>
                </a:spcAft>
                <a:defRPr kumimoji="1">
                  <a:solidFill>
                    <a:schemeClr val="tx1"/>
                  </a:solidFill>
                  <a:latin typeface="Times New Roman" pitchFamily="18" charset="0"/>
                  <a:ea typeface="华文仿宋" pitchFamily="2" charset="-122"/>
                </a:defRPr>
              </a:lvl7pPr>
              <a:lvl8pPr marL="3429000" indent="-228600" eaLnBrk="0" fontAlgn="base" hangingPunct="0">
                <a:spcBef>
                  <a:spcPct val="20000"/>
                </a:spcBef>
                <a:spcAft>
                  <a:spcPct val="0"/>
                </a:spcAft>
                <a:defRPr kumimoji="1">
                  <a:solidFill>
                    <a:schemeClr val="tx1"/>
                  </a:solidFill>
                  <a:latin typeface="Times New Roman" pitchFamily="18" charset="0"/>
                  <a:ea typeface="华文仿宋" pitchFamily="2" charset="-122"/>
                </a:defRPr>
              </a:lvl8pPr>
              <a:lvl9pPr marL="3886200" indent="-228600" eaLnBrk="0" fontAlgn="base" hangingPunct="0">
                <a:spcBef>
                  <a:spcPct val="20000"/>
                </a:spcBef>
                <a:spcAft>
                  <a:spcPct val="0"/>
                </a:spcAft>
                <a:defRPr kumimoji="1">
                  <a:solidFill>
                    <a:schemeClr val="tx1"/>
                  </a:solidFill>
                  <a:latin typeface="Times New Roman" pitchFamily="18" charset="0"/>
                  <a:ea typeface="华文仿宋" pitchFamily="2" charset="-122"/>
                </a:defRPr>
              </a:lvl9pPr>
            </a:lstStyle>
            <a:p>
              <a:pPr eaLnBrk="1" hangingPunct="1"/>
              <a:r>
                <a:rPr lang="en-US" altLang="zh-CN" sz="2400" b="1" dirty="0">
                  <a:solidFill>
                    <a:srgbClr val="FF0000"/>
                  </a:solidFill>
                </a:rPr>
                <a:t>E</a:t>
              </a:r>
              <a:r>
                <a:rPr lang="en-US" altLang="zh-CN" sz="2400" b="1" dirty="0"/>
                <a:t>: </a:t>
              </a:r>
              <a:r>
                <a:rPr lang="zh-CN" altLang="en-US" sz="2400" b="1" dirty="0"/>
                <a:t>中子能量</a:t>
              </a:r>
            </a:p>
            <a:p>
              <a:pPr eaLnBrk="1" hangingPunct="1"/>
              <a:r>
                <a:rPr lang="en-US" altLang="zh-CN" sz="2400" b="1" dirty="0" err="1">
                  <a:solidFill>
                    <a:srgbClr val="0000FF"/>
                  </a:solidFill>
                </a:rPr>
                <a:t>kT</a:t>
              </a:r>
              <a:r>
                <a:rPr lang="zh-CN" altLang="en-US" sz="2400" b="1" dirty="0"/>
                <a:t>：慢化体温度</a:t>
              </a:r>
            </a:p>
            <a:p>
              <a:pPr eaLnBrk="1" hangingPunct="1"/>
              <a:r>
                <a:rPr lang="en-US" altLang="zh-CN" sz="2400" b="1" dirty="0"/>
                <a:t>n: </a:t>
              </a:r>
              <a:r>
                <a:rPr lang="zh-CN" altLang="en-US" sz="2400" b="1" dirty="0"/>
                <a:t>中子数密度</a:t>
              </a:r>
            </a:p>
          </p:txBody>
        </p:sp>
        <p:sp>
          <p:nvSpPr>
            <p:cNvPr id="43" name="标题 1">
              <a:extLst>
                <a:ext uri="{FF2B5EF4-FFF2-40B4-BE49-F238E27FC236}">
                  <a16:creationId xmlns:a16="http://schemas.microsoft.com/office/drawing/2014/main" id="{132658C3-1680-47FD-9508-B0203026E342}"/>
                </a:ext>
              </a:extLst>
            </p:cNvPr>
            <p:cNvSpPr txBox="1">
              <a:spLocks/>
            </p:cNvSpPr>
            <p:nvPr/>
          </p:nvSpPr>
          <p:spPr>
            <a:xfrm>
              <a:off x="8439612" y="5005709"/>
              <a:ext cx="3652275" cy="531587"/>
            </a:xfrm>
            <a:prstGeom prst="rect">
              <a:avLst/>
            </a:prstGeom>
          </p:spPr>
          <p:txBody>
            <a:bodyPr vert="horz" lIns="91440" tIns="45720" rIns="91440" bIns="45720" rtlCol="0" anchor="ctr">
              <a:normAutofit fontScale="97500"/>
            </a:bodyPr>
            <a:lstStyle>
              <a:lvl1pPr algn="ctr" defTabSz="914400" rtl="0" eaLnBrk="1" latinLnBrk="0" hangingPunct="1">
                <a:spcBef>
                  <a:spcPct val="0"/>
                </a:spcBef>
                <a:buNone/>
                <a:defRPr sz="2400" kern="1200">
                  <a:solidFill>
                    <a:srgbClr val="0000CC"/>
                  </a:solidFill>
                  <a:latin typeface="华文楷体" panose="02010600040101010101" pitchFamily="2" charset="-122"/>
                  <a:ea typeface="华文楷体" panose="02010600040101010101" pitchFamily="2" charset="-122"/>
                  <a:cs typeface="+mj-cs"/>
                </a:defRPr>
              </a:lvl1pPr>
            </a:lstStyle>
            <a:p>
              <a:r>
                <a:rPr lang="en-US" altLang="zh-CN" dirty="0" err="1">
                  <a:latin typeface="Times New Roman" panose="02020603050405020304" pitchFamily="18" charset="0"/>
                  <a:cs typeface="Times New Roman" panose="02020603050405020304" pitchFamily="18" charset="0"/>
                </a:rPr>
                <a:t>Maxwellian</a:t>
              </a:r>
              <a:r>
                <a:rPr lang="en-US" altLang="zh-CN" dirty="0">
                  <a:latin typeface="Times New Roman" panose="02020603050405020304" pitchFamily="18" charset="0"/>
                  <a:cs typeface="Times New Roman" panose="02020603050405020304" pitchFamily="18" charset="0"/>
                </a:rPr>
                <a:t> distribution</a:t>
              </a:r>
              <a:endParaRPr lang="zh-CN" altLang="en-US" dirty="0">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2675563665"/>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left)">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wipe(right)">
                                      <p:cBhvr>
                                        <p:cTn id="12" dur="500"/>
                                        <p:tgtEl>
                                          <p:spTgt spid="2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9"/>
                                        </p:tgtEl>
                                        <p:attrNameLst>
                                          <p:attrName>style.visibility</p:attrName>
                                        </p:attrNameLst>
                                      </p:cBhvr>
                                      <p:to>
                                        <p:strVal val="visible"/>
                                      </p:to>
                                    </p:set>
                                    <p:animEffect transition="in" filter="wipe(left)">
                                      <p:cBhvr>
                                        <p:cTn id="17"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6D3457FC-C129-4ADC-BFF7-D471A09643CB}"/>
              </a:ext>
            </a:extLst>
          </p:cNvPr>
          <p:cNvSpPr>
            <a:spLocks noGrp="1"/>
          </p:cNvSpPr>
          <p:nvPr>
            <p:ph idx="13"/>
          </p:nvPr>
        </p:nvSpPr>
        <p:spPr>
          <a:xfrm>
            <a:off x="1" y="1"/>
            <a:ext cx="2540482" cy="284671"/>
          </a:xfrm>
          <a:solidFill>
            <a:schemeClr val="bg1">
              <a:lumMod val="95000"/>
            </a:schemeClr>
          </a:solidFill>
        </p:spPr>
        <p:txBody>
          <a:bodyPr>
            <a:normAutofit fontScale="92500" lnSpcReduction="10000"/>
          </a:bodyPr>
          <a:lstStyle/>
          <a:p>
            <a:r>
              <a:rPr lang="zh-CN" altLang="en-US" dirty="0"/>
              <a:t>第十三章 中子及中子的探测</a:t>
            </a:r>
          </a:p>
        </p:txBody>
      </p:sp>
      <p:sp>
        <p:nvSpPr>
          <p:cNvPr id="4" name="内容占位符 3">
            <a:extLst>
              <a:ext uri="{FF2B5EF4-FFF2-40B4-BE49-F238E27FC236}">
                <a16:creationId xmlns:a16="http://schemas.microsoft.com/office/drawing/2014/main" id="{DC5E45C6-3C27-4CD6-87A4-686E0452789C}"/>
              </a:ext>
            </a:extLst>
          </p:cNvPr>
          <p:cNvSpPr>
            <a:spLocks noGrp="1"/>
          </p:cNvSpPr>
          <p:nvPr>
            <p:ph idx="15"/>
          </p:nvPr>
        </p:nvSpPr>
        <p:spPr/>
        <p:txBody>
          <a:bodyPr>
            <a:normAutofit fontScale="92500" lnSpcReduction="10000"/>
          </a:bodyPr>
          <a:lstStyle/>
          <a:p>
            <a:endParaRPr lang="zh-CN" altLang="en-US"/>
          </a:p>
        </p:txBody>
      </p:sp>
      <p:sp>
        <p:nvSpPr>
          <p:cNvPr id="5" name="内容占位符 4">
            <a:extLst>
              <a:ext uri="{FF2B5EF4-FFF2-40B4-BE49-F238E27FC236}">
                <a16:creationId xmlns:a16="http://schemas.microsoft.com/office/drawing/2014/main" id="{76A525C7-698F-42F7-9977-03E53AEE0BC1}"/>
              </a:ext>
            </a:extLst>
          </p:cNvPr>
          <p:cNvSpPr>
            <a:spLocks noGrp="1"/>
          </p:cNvSpPr>
          <p:nvPr>
            <p:ph idx="16"/>
          </p:nvPr>
        </p:nvSpPr>
        <p:spPr/>
        <p:txBody>
          <a:bodyPr>
            <a:normAutofit fontScale="92500" lnSpcReduction="10000"/>
          </a:bodyPr>
          <a:lstStyle/>
          <a:p>
            <a:endParaRPr lang="zh-CN" altLang="en-US"/>
          </a:p>
        </p:txBody>
      </p:sp>
      <p:sp>
        <p:nvSpPr>
          <p:cNvPr id="19" name="内容占位符 18">
            <a:extLst>
              <a:ext uri="{FF2B5EF4-FFF2-40B4-BE49-F238E27FC236}">
                <a16:creationId xmlns:a16="http://schemas.microsoft.com/office/drawing/2014/main" id="{3DD6B0AC-1C2F-434F-874C-7924919B1171}"/>
              </a:ext>
            </a:extLst>
          </p:cNvPr>
          <p:cNvSpPr>
            <a:spLocks noGrp="1"/>
          </p:cNvSpPr>
          <p:nvPr>
            <p:ph idx="14"/>
          </p:nvPr>
        </p:nvSpPr>
        <p:spPr>
          <a:solidFill>
            <a:srgbClr val="FFFF00"/>
          </a:solidFill>
        </p:spPr>
        <p:txBody>
          <a:bodyPr>
            <a:normAutofit fontScale="92500" lnSpcReduction="10000"/>
          </a:bodyPr>
          <a:lstStyle/>
          <a:p>
            <a:r>
              <a:rPr lang="en-US" altLang="zh-CN" dirty="0"/>
              <a:t>13.4 </a:t>
            </a:r>
            <a:r>
              <a:rPr lang="zh-CN" altLang="en-US" dirty="0"/>
              <a:t>中子的探测</a:t>
            </a:r>
          </a:p>
        </p:txBody>
      </p:sp>
      <p:sp>
        <p:nvSpPr>
          <p:cNvPr id="8" name="Rectangle 12">
            <a:extLst>
              <a:ext uri="{FF2B5EF4-FFF2-40B4-BE49-F238E27FC236}">
                <a16:creationId xmlns:a16="http://schemas.microsoft.com/office/drawing/2014/main" id="{5E916959-88BB-4699-99C2-3B50D853AC24}"/>
              </a:ext>
            </a:extLst>
          </p:cNvPr>
          <p:cNvSpPr txBox="1">
            <a:spLocks noChangeArrowheads="1"/>
          </p:cNvSpPr>
          <p:nvPr/>
        </p:nvSpPr>
        <p:spPr bwMode="auto">
          <a:xfrm>
            <a:off x="3143672" y="1484784"/>
            <a:ext cx="5832747" cy="3816350"/>
          </a:xfrm>
          <a:prstGeom prst="rect">
            <a:avLst/>
          </a:prstGeom>
          <a:noFill/>
          <a:ln w="38100" cap="flat" cmpd="dbl" algn="ctr">
            <a:solidFill>
              <a:srgbClr val="66FF33"/>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10000"/>
              </a:lnSpc>
              <a:spcBef>
                <a:spcPct val="20000"/>
              </a:spcBef>
              <a:spcAft>
                <a:spcPct val="0"/>
              </a:spcAft>
              <a:buClrTx/>
              <a:buSzTx/>
              <a:buFontTx/>
              <a:buNone/>
              <a:tabLst/>
              <a:defRPr/>
            </a:pPr>
            <a:r>
              <a:rPr kumimoji="0" lang="en-US" altLang="zh-CN" sz="3200" b="1" i="0" u="none" strike="noStrike" kern="0" cap="none" spc="0" normalizeH="0" baseline="0" noProof="0" dirty="0">
                <a:ln>
                  <a:noFill/>
                </a:ln>
                <a:solidFill>
                  <a:srgbClr val="808080"/>
                </a:solidFill>
                <a:effectLst/>
                <a:uLnTx/>
                <a:uFillTx/>
                <a:latin typeface="黑体" panose="02010609060101010101" pitchFamily="49" charset="-122"/>
                <a:ea typeface="黑体" panose="02010609060101010101" pitchFamily="49" charset="-122"/>
              </a:rPr>
              <a:t>§13.1 </a:t>
            </a:r>
            <a:r>
              <a:rPr kumimoji="0" lang="zh-CN" altLang="en-US" sz="3200" b="1" i="0" u="none" strike="noStrike" kern="0" cap="none" spc="0" normalizeH="0" baseline="0" noProof="0" dirty="0">
                <a:ln>
                  <a:noFill/>
                </a:ln>
                <a:solidFill>
                  <a:srgbClr val="808080"/>
                </a:solidFill>
                <a:effectLst/>
                <a:uLnTx/>
                <a:uFillTx/>
                <a:latin typeface="黑体" panose="02010609060101010101" pitchFamily="49" charset="-122"/>
                <a:ea typeface="黑体" panose="02010609060101010101" pitchFamily="49" charset="-122"/>
              </a:rPr>
              <a:t>中子的基本知识</a:t>
            </a:r>
          </a:p>
          <a:p>
            <a:pPr marL="342900" marR="0" lvl="0" indent="-342900" algn="l" defTabSz="914400" rtl="0" eaLnBrk="1" fontAlgn="base" latinLnBrk="0" hangingPunct="1">
              <a:lnSpc>
                <a:spcPct val="110000"/>
              </a:lnSpc>
              <a:spcBef>
                <a:spcPct val="20000"/>
              </a:spcBef>
              <a:spcAft>
                <a:spcPct val="0"/>
              </a:spcAft>
              <a:buClrTx/>
              <a:buSzTx/>
              <a:buFontTx/>
              <a:buNone/>
              <a:tabLst/>
              <a:defRPr/>
            </a:pPr>
            <a:r>
              <a:rPr kumimoji="0" lang="en-US" altLang="zh-CN" sz="3200" b="1" i="0" u="none" strike="noStrike" kern="0" cap="none" spc="0" normalizeH="0" baseline="0" noProof="0" dirty="0">
                <a:ln>
                  <a:noFill/>
                </a:ln>
                <a:solidFill>
                  <a:srgbClr val="0000FF"/>
                </a:solidFill>
                <a:effectLst>
                  <a:outerShdw blurRad="38100" dist="38100" dir="2700000" algn="tl">
                    <a:srgbClr val="C0C0C0"/>
                  </a:outerShdw>
                </a:effectLst>
                <a:uLnTx/>
                <a:uFillTx/>
                <a:latin typeface="黑体" panose="02010609060101010101" pitchFamily="49" charset="-122"/>
                <a:ea typeface="黑体" panose="02010609060101010101" pitchFamily="49" charset="-122"/>
              </a:rPr>
              <a:t>§13.2 </a:t>
            </a:r>
            <a:r>
              <a:rPr kumimoji="0" lang="zh-CN" altLang="en-US" sz="3200" b="1" i="0" u="none" strike="noStrike" kern="0" cap="none" spc="0" normalizeH="0" baseline="0" noProof="0" dirty="0">
                <a:ln>
                  <a:noFill/>
                </a:ln>
                <a:solidFill>
                  <a:srgbClr val="0000FF"/>
                </a:solidFill>
                <a:effectLst>
                  <a:outerShdw blurRad="38100" dist="38100" dir="2700000" algn="tl">
                    <a:srgbClr val="C0C0C0"/>
                  </a:outerShdw>
                </a:effectLst>
                <a:uLnTx/>
                <a:uFillTx/>
                <a:latin typeface="黑体" panose="02010609060101010101" pitchFamily="49" charset="-122"/>
                <a:ea typeface="黑体" panose="02010609060101010101" pitchFamily="49" charset="-122"/>
              </a:rPr>
              <a:t>中子源</a:t>
            </a:r>
          </a:p>
          <a:p>
            <a:pPr marL="342900" marR="0" lvl="0" indent="-342900" algn="l" defTabSz="914400" rtl="0" eaLnBrk="1" fontAlgn="base" latinLnBrk="0" hangingPunct="1">
              <a:lnSpc>
                <a:spcPct val="110000"/>
              </a:lnSpc>
              <a:spcBef>
                <a:spcPct val="20000"/>
              </a:spcBef>
              <a:spcAft>
                <a:spcPct val="0"/>
              </a:spcAft>
              <a:buClrTx/>
              <a:buSzTx/>
              <a:buFontTx/>
              <a:buNone/>
              <a:tabLst/>
              <a:defRPr/>
            </a:pPr>
            <a:r>
              <a:rPr kumimoji="0" lang="en-US" altLang="zh-CN" sz="3200" b="1" i="0" u="none" strike="noStrike" kern="0" cap="none" spc="0" normalizeH="0" baseline="0" noProof="0" dirty="0">
                <a:ln>
                  <a:noFill/>
                </a:ln>
                <a:solidFill>
                  <a:srgbClr val="0000FF"/>
                </a:solidFill>
                <a:effectLst>
                  <a:outerShdw blurRad="38100" dist="38100" dir="2700000" algn="tl">
                    <a:srgbClr val="C0C0C0"/>
                  </a:outerShdw>
                </a:effectLst>
                <a:uLnTx/>
                <a:uFillTx/>
                <a:latin typeface="黑体" panose="02010609060101010101" pitchFamily="49" charset="-122"/>
                <a:ea typeface="黑体" panose="02010609060101010101" pitchFamily="49" charset="-122"/>
              </a:rPr>
              <a:t>§13.3 </a:t>
            </a:r>
            <a:r>
              <a:rPr kumimoji="0" lang="zh-CN" altLang="en-US" sz="3200" b="1" i="0" u="none" strike="noStrike" kern="0" cap="none" spc="0" normalizeH="0" baseline="0" noProof="0" dirty="0">
                <a:ln>
                  <a:noFill/>
                </a:ln>
                <a:solidFill>
                  <a:srgbClr val="0000FF"/>
                </a:solidFill>
                <a:effectLst>
                  <a:outerShdw blurRad="38100" dist="38100" dir="2700000" algn="tl">
                    <a:srgbClr val="C0C0C0"/>
                  </a:outerShdw>
                </a:effectLst>
                <a:uLnTx/>
                <a:uFillTx/>
                <a:latin typeface="黑体" panose="02010609060101010101" pitchFamily="49" charset="-122"/>
                <a:ea typeface="黑体" panose="02010609060101010101" pitchFamily="49" charset="-122"/>
              </a:rPr>
              <a:t>中子与物质的相互作用</a:t>
            </a:r>
          </a:p>
          <a:p>
            <a:pPr marL="342900" marR="0" lvl="0" indent="-342900" algn="l" defTabSz="914400" rtl="0" eaLnBrk="1" fontAlgn="base" latinLnBrk="0" hangingPunct="1">
              <a:lnSpc>
                <a:spcPct val="110000"/>
              </a:lnSpc>
              <a:spcBef>
                <a:spcPct val="20000"/>
              </a:spcBef>
              <a:spcAft>
                <a:spcPct val="0"/>
              </a:spcAft>
              <a:buClrTx/>
              <a:buSzTx/>
              <a:buFontTx/>
              <a:buNone/>
              <a:tabLst/>
              <a:defRPr/>
            </a:pPr>
            <a:r>
              <a:rPr kumimoji="0" lang="en-US" altLang="zh-CN" sz="3200" b="1" i="0" u="none" strike="noStrike" kern="0" cap="none" spc="0" normalizeH="0" baseline="0" noProof="0" dirty="0">
                <a:ln>
                  <a:noFill/>
                </a:ln>
                <a:solidFill>
                  <a:srgbClr val="FF0000"/>
                </a:solidFill>
                <a:effectLst>
                  <a:outerShdw blurRad="38100" dist="38100" dir="2700000" algn="tl">
                    <a:srgbClr val="C0C0C0"/>
                  </a:outerShdw>
                </a:effectLst>
                <a:uLnTx/>
                <a:uFillTx/>
                <a:latin typeface="黑体" panose="02010609060101010101" pitchFamily="49" charset="-122"/>
                <a:ea typeface="黑体" panose="02010609060101010101" pitchFamily="49" charset="-122"/>
              </a:rPr>
              <a:t>§13.4 </a:t>
            </a:r>
            <a:r>
              <a:rPr kumimoji="0" lang="zh-CN" altLang="en-US" sz="3200" b="1" i="0" u="none" strike="noStrike" kern="0" cap="none" spc="0" normalizeH="0" baseline="0" noProof="0" dirty="0">
                <a:ln>
                  <a:noFill/>
                </a:ln>
                <a:solidFill>
                  <a:srgbClr val="FF0000"/>
                </a:solidFill>
                <a:effectLst>
                  <a:outerShdw blurRad="38100" dist="38100" dir="2700000" algn="tl">
                    <a:srgbClr val="C0C0C0"/>
                  </a:outerShdw>
                </a:effectLst>
                <a:uLnTx/>
                <a:uFillTx/>
                <a:latin typeface="黑体" panose="02010609060101010101" pitchFamily="49" charset="-122"/>
                <a:ea typeface="黑体" panose="02010609060101010101" pitchFamily="49" charset="-122"/>
              </a:rPr>
              <a:t>中子的探测</a:t>
            </a:r>
          </a:p>
          <a:p>
            <a:pPr marL="342900" marR="0" lvl="0" indent="-342900" algn="l" defTabSz="914400" rtl="0" eaLnBrk="1" fontAlgn="base" latinLnBrk="0" hangingPunct="1">
              <a:lnSpc>
                <a:spcPct val="110000"/>
              </a:lnSpc>
              <a:spcBef>
                <a:spcPct val="20000"/>
              </a:spcBef>
              <a:spcAft>
                <a:spcPct val="0"/>
              </a:spcAft>
              <a:buClrTx/>
              <a:buSzTx/>
              <a:buFontTx/>
              <a:buNone/>
              <a:tabLst/>
              <a:defRPr/>
            </a:pPr>
            <a:r>
              <a:rPr kumimoji="0" lang="en-US" altLang="zh-CN" sz="3200" b="1" i="0" u="none" strike="noStrike" kern="0" cap="none" spc="0" normalizeH="0" baseline="0" noProof="0" dirty="0">
                <a:ln>
                  <a:noFill/>
                </a:ln>
                <a:solidFill>
                  <a:srgbClr val="808080"/>
                </a:solidFill>
                <a:effectLst/>
                <a:uLnTx/>
                <a:uFillTx/>
                <a:latin typeface="黑体" panose="02010609060101010101" pitchFamily="49" charset="-122"/>
                <a:ea typeface="黑体" panose="02010609060101010101" pitchFamily="49" charset="-122"/>
              </a:rPr>
              <a:t>§13.5 </a:t>
            </a:r>
            <a:r>
              <a:rPr kumimoji="0" lang="zh-CN" altLang="en-US" sz="3200" b="1" i="0" u="none" strike="noStrike" kern="0" cap="none" spc="0" normalizeH="0" baseline="0" noProof="0" dirty="0">
                <a:ln>
                  <a:noFill/>
                </a:ln>
                <a:solidFill>
                  <a:srgbClr val="808080"/>
                </a:solidFill>
                <a:effectLst/>
                <a:uLnTx/>
                <a:uFillTx/>
                <a:latin typeface="黑体" panose="02010609060101010101" pitchFamily="49" charset="-122"/>
                <a:ea typeface="黑体" panose="02010609060101010101" pitchFamily="49" charset="-122"/>
              </a:rPr>
              <a:t>中子的应用</a:t>
            </a:r>
          </a:p>
          <a:p>
            <a:pPr marL="342900" marR="0" lvl="0" indent="-342900" algn="l" defTabSz="914400" rtl="0" eaLnBrk="1" fontAlgn="base" latinLnBrk="0" hangingPunct="1">
              <a:lnSpc>
                <a:spcPct val="110000"/>
              </a:lnSpc>
              <a:spcBef>
                <a:spcPct val="20000"/>
              </a:spcBef>
              <a:spcAft>
                <a:spcPct val="0"/>
              </a:spcAft>
              <a:buClrTx/>
              <a:buSzTx/>
              <a:buFontTx/>
              <a:buNone/>
              <a:tabLst/>
              <a:defRPr/>
            </a:pPr>
            <a:r>
              <a:rPr kumimoji="0" lang="en-US" altLang="zh-CN" sz="3200" b="1" i="0" u="none" strike="noStrike" kern="0" cap="none" spc="0" normalizeH="0" baseline="0" noProof="0" dirty="0">
                <a:ln>
                  <a:noFill/>
                </a:ln>
                <a:solidFill>
                  <a:srgbClr val="808080"/>
                </a:solidFill>
                <a:effectLst/>
                <a:uLnTx/>
                <a:uFillTx/>
                <a:latin typeface="黑体" panose="02010609060101010101" pitchFamily="49" charset="-122"/>
                <a:ea typeface="黑体" panose="02010609060101010101" pitchFamily="49" charset="-122"/>
              </a:rPr>
              <a:t>§13.6 </a:t>
            </a:r>
            <a:r>
              <a:rPr kumimoji="0" lang="zh-CN" altLang="en-US" sz="3200" b="1" i="0" u="none" strike="noStrike" kern="0" cap="none" spc="0" normalizeH="0" baseline="0" noProof="0" dirty="0">
                <a:ln>
                  <a:noFill/>
                </a:ln>
                <a:solidFill>
                  <a:srgbClr val="808080"/>
                </a:solidFill>
                <a:effectLst/>
                <a:uLnTx/>
                <a:uFillTx/>
                <a:latin typeface="黑体" panose="02010609060101010101" pitchFamily="49" charset="-122"/>
                <a:ea typeface="黑体" panose="02010609060101010101" pitchFamily="49" charset="-122"/>
              </a:rPr>
              <a:t>中子的防护</a:t>
            </a:r>
          </a:p>
        </p:txBody>
      </p:sp>
      <p:sp>
        <p:nvSpPr>
          <p:cNvPr id="11" name="Text Box 13">
            <a:extLst>
              <a:ext uri="{FF2B5EF4-FFF2-40B4-BE49-F238E27FC236}">
                <a16:creationId xmlns:a16="http://schemas.microsoft.com/office/drawing/2014/main" id="{3BD7A0FC-864E-48DF-8263-8D53FC2EABCB}"/>
              </a:ext>
            </a:extLst>
          </p:cNvPr>
          <p:cNvSpPr txBox="1">
            <a:spLocks noChangeArrowheads="1"/>
          </p:cNvSpPr>
          <p:nvPr/>
        </p:nvSpPr>
        <p:spPr bwMode="auto">
          <a:xfrm>
            <a:off x="2495973" y="3424709"/>
            <a:ext cx="504825"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50000"/>
              </a:spcBef>
              <a:spcAft>
                <a:spcPct val="0"/>
              </a:spcAft>
              <a:defRPr/>
            </a:pPr>
            <a:r>
              <a:rPr lang="en-US" altLang="zh-CN" sz="3200" b="1" dirty="0">
                <a:solidFill>
                  <a:srgbClr val="FF0000"/>
                </a:solidFill>
                <a:effectLst>
                  <a:outerShdw blurRad="38100" dist="38100" dir="2700000" algn="tl">
                    <a:srgbClr val="C0C0C0"/>
                  </a:outerShdw>
                </a:effectLst>
                <a:latin typeface="Arial" charset="0"/>
                <a:ea typeface="黑体" pitchFamily="49" charset="-122"/>
                <a:cs typeface="Arial" charset="0"/>
              </a:rPr>
              <a:t>√</a:t>
            </a:r>
          </a:p>
        </p:txBody>
      </p:sp>
    </p:spTree>
    <p:extLst>
      <p:ext uri="{BB962C8B-B14F-4D97-AF65-F5344CB8AC3E}">
        <p14:creationId xmlns:p14="http://schemas.microsoft.com/office/powerpoint/2010/main" val="892961346"/>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6D3457FC-C129-4ADC-BFF7-D471A09643CB}"/>
              </a:ext>
            </a:extLst>
          </p:cNvPr>
          <p:cNvSpPr>
            <a:spLocks noGrp="1"/>
          </p:cNvSpPr>
          <p:nvPr>
            <p:ph idx="13"/>
          </p:nvPr>
        </p:nvSpPr>
        <p:spPr>
          <a:xfrm>
            <a:off x="1" y="1"/>
            <a:ext cx="2540482" cy="284671"/>
          </a:xfrm>
          <a:solidFill>
            <a:schemeClr val="bg1">
              <a:lumMod val="95000"/>
            </a:schemeClr>
          </a:solidFill>
        </p:spPr>
        <p:txBody>
          <a:bodyPr>
            <a:normAutofit fontScale="92500" lnSpcReduction="10000"/>
          </a:bodyPr>
          <a:lstStyle/>
          <a:p>
            <a:r>
              <a:rPr lang="zh-CN" altLang="en-US" dirty="0"/>
              <a:t>第十三章 中子及中子的探测</a:t>
            </a:r>
          </a:p>
        </p:txBody>
      </p:sp>
      <p:sp>
        <p:nvSpPr>
          <p:cNvPr id="4" name="内容占位符 3">
            <a:extLst>
              <a:ext uri="{FF2B5EF4-FFF2-40B4-BE49-F238E27FC236}">
                <a16:creationId xmlns:a16="http://schemas.microsoft.com/office/drawing/2014/main" id="{DC5E45C6-3C27-4CD6-87A4-686E0452789C}"/>
              </a:ext>
            </a:extLst>
          </p:cNvPr>
          <p:cNvSpPr>
            <a:spLocks noGrp="1"/>
          </p:cNvSpPr>
          <p:nvPr>
            <p:ph idx="15"/>
          </p:nvPr>
        </p:nvSpPr>
        <p:spPr>
          <a:solidFill>
            <a:srgbClr val="FFFF00"/>
          </a:solidFill>
        </p:spPr>
        <p:txBody>
          <a:bodyPr>
            <a:normAutofit fontScale="92500" lnSpcReduction="10000"/>
          </a:bodyPr>
          <a:lstStyle/>
          <a:p>
            <a:r>
              <a:rPr lang="zh-CN" altLang="en-US" dirty="0"/>
              <a:t>中子探测的特点</a:t>
            </a:r>
          </a:p>
        </p:txBody>
      </p:sp>
      <p:sp>
        <p:nvSpPr>
          <p:cNvPr id="5" name="内容占位符 4">
            <a:extLst>
              <a:ext uri="{FF2B5EF4-FFF2-40B4-BE49-F238E27FC236}">
                <a16:creationId xmlns:a16="http://schemas.microsoft.com/office/drawing/2014/main" id="{76A525C7-698F-42F7-9977-03E53AEE0BC1}"/>
              </a:ext>
            </a:extLst>
          </p:cNvPr>
          <p:cNvSpPr>
            <a:spLocks noGrp="1"/>
          </p:cNvSpPr>
          <p:nvPr>
            <p:ph idx="16"/>
          </p:nvPr>
        </p:nvSpPr>
        <p:spPr/>
        <p:txBody>
          <a:bodyPr>
            <a:normAutofit fontScale="92500" lnSpcReduction="10000"/>
          </a:bodyPr>
          <a:lstStyle/>
          <a:p>
            <a:endParaRPr lang="zh-CN" altLang="en-US"/>
          </a:p>
        </p:txBody>
      </p:sp>
      <p:sp>
        <p:nvSpPr>
          <p:cNvPr id="19" name="内容占位符 18">
            <a:extLst>
              <a:ext uri="{FF2B5EF4-FFF2-40B4-BE49-F238E27FC236}">
                <a16:creationId xmlns:a16="http://schemas.microsoft.com/office/drawing/2014/main" id="{3DD6B0AC-1C2F-434F-874C-7924919B1171}"/>
              </a:ext>
            </a:extLst>
          </p:cNvPr>
          <p:cNvSpPr>
            <a:spLocks noGrp="1"/>
          </p:cNvSpPr>
          <p:nvPr>
            <p:ph idx="14"/>
          </p:nvPr>
        </p:nvSpPr>
        <p:spPr>
          <a:solidFill>
            <a:schemeClr val="accent6">
              <a:lumMod val="20000"/>
              <a:lumOff val="80000"/>
            </a:schemeClr>
          </a:solidFill>
        </p:spPr>
        <p:txBody>
          <a:bodyPr>
            <a:normAutofit fontScale="92500" lnSpcReduction="10000"/>
          </a:bodyPr>
          <a:lstStyle/>
          <a:p>
            <a:r>
              <a:rPr lang="en-US" altLang="zh-CN" dirty="0"/>
              <a:t>13.4 </a:t>
            </a:r>
            <a:r>
              <a:rPr lang="zh-CN" altLang="en-US" dirty="0"/>
              <a:t>中子的探测</a:t>
            </a:r>
          </a:p>
        </p:txBody>
      </p:sp>
      <p:sp>
        <p:nvSpPr>
          <p:cNvPr id="9" name="Rectangle 3">
            <a:extLst>
              <a:ext uri="{FF2B5EF4-FFF2-40B4-BE49-F238E27FC236}">
                <a16:creationId xmlns:a16="http://schemas.microsoft.com/office/drawing/2014/main" id="{1A5765DD-719D-4D12-AE94-E2624E562F0C}"/>
              </a:ext>
            </a:extLst>
          </p:cNvPr>
          <p:cNvSpPr txBox="1">
            <a:spLocks noChangeArrowheads="1"/>
          </p:cNvSpPr>
          <p:nvPr/>
        </p:nvSpPr>
        <p:spPr>
          <a:xfrm>
            <a:off x="212095" y="569537"/>
            <a:ext cx="11779607" cy="2880322"/>
          </a:xfrm>
          <a:prstGeom prst="rect">
            <a:avLst/>
          </a:prstGeom>
          <a:solidFill>
            <a:schemeClr val="bg1"/>
          </a:solidFill>
          <a:ln>
            <a:solidFill>
              <a:srgbClr val="00CC00"/>
            </a:solidFill>
            <a:miter lim="800000"/>
            <a:headEnd/>
            <a:tailEnd/>
          </a:ln>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仿宋" panose="02010609060101010101" pitchFamily="49" charset="-122"/>
                <a:ea typeface="仿宋" panose="02010609060101010101" pitchFamily="49" charset="-122"/>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仿宋" panose="02010609060101010101" pitchFamily="49" charset="-122"/>
                <a:ea typeface="仿宋" panose="02010609060101010101" pitchFamily="49" charset="-122"/>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仿宋" panose="02010609060101010101" pitchFamily="49" charset="-122"/>
                <a:ea typeface="仿宋" panose="02010609060101010101" pitchFamily="49" charset="-122"/>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仿宋" panose="02010609060101010101" pitchFamily="49" charset="-122"/>
                <a:ea typeface="仿宋" panose="02010609060101010101" pitchFamily="49" charset="-122"/>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仿宋" panose="02010609060101010101" pitchFamily="49" charset="-122"/>
                <a:ea typeface="仿宋" panose="02010609060101010101" pitchFamily="49"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lnSpc>
                <a:spcPct val="150000"/>
              </a:lnSpc>
              <a:spcBef>
                <a:spcPts val="600"/>
              </a:spcBef>
              <a:spcAft>
                <a:spcPts val="2400"/>
              </a:spcAft>
              <a:buFont typeface="Wingdings" pitchFamily="2" charset="2"/>
              <a:buChar char="Ø"/>
              <a:defRPr/>
            </a:pPr>
            <a:r>
              <a:rPr kumimoji="1" lang="zh-CN" altLang="en-US" sz="2000" b="1" dirty="0">
                <a:solidFill>
                  <a:srgbClr val="FF0000"/>
                </a:solidFill>
                <a:latin typeface="黑体" panose="02010609060101010101" pitchFamily="49" charset="-122"/>
                <a:ea typeface="黑体" panose="02010609060101010101" pitchFamily="49" charset="-122"/>
              </a:rPr>
              <a:t>中子</a:t>
            </a:r>
            <a:r>
              <a:rPr kumimoji="1" lang="zh-CN" altLang="en-US" sz="2000" dirty="0">
                <a:latin typeface="楷体" panose="02010609060101010101" pitchFamily="49" charset="-122"/>
                <a:ea typeface="楷体" panose="02010609060101010101" pitchFamily="49" charset="-122"/>
              </a:rPr>
              <a:t>是</a:t>
            </a:r>
            <a:r>
              <a:rPr kumimoji="1" lang="zh-CN" altLang="en-US" sz="2000" b="1" dirty="0">
                <a:solidFill>
                  <a:srgbClr val="FF0000"/>
                </a:solidFill>
                <a:latin typeface="黑体" panose="02010609060101010101" pitchFamily="49" charset="-122"/>
                <a:ea typeface="黑体" panose="02010609060101010101" pitchFamily="49" charset="-122"/>
              </a:rPr>
              <a:t>间接致电离粒子</a:t>
            </a:r>
            <a:r>
              <a:rPr kumimoji="1" lang="zh-CN" altLang="en-US" sz="2000" dirty="0">
                <a:latin typeface="楷体" panose="02010609060101010101" pitchFamily="49" charset="-122"/>
                <a:ea typeface="楷体" panose="02010609060101010101" pitchFamily="49" charset="-122"/>
              </a:rPr>
              <a:t>，不能直接引起探测介质的电离、激发</a:t>
            </a:r>
            <a:endParaRPr kumimoji="1" lang="en-US" altLang="zh-CN" sz="2000" dirty="0">
              <a:latin typeface="楷体" panose="02010609060101010101" pitchFamily="49" charset="-122"/>
              <a:ea typeface="楷体" panose="02010609060101010101" pitchFamily="49" charset="-122"/>
            </a:endParaRPr>
          </a:p>
          <a:p>
            <a:pPr algn="just">
              <a:lnSpc>
                <a:spcPct val="150000"/>
              </a:lnSpc>
              <a:spcBef>
                <a:spcPts val="600"/>
              </a:spcBef>
              <a:spcAft>
                <a:spcPts val="2400"/>
              </a:spcAft>
              <a:buFont typeface="Wingdings" pitchFamily="2" charset="2"/>
              <a:buChar char="Ø"/>
              <a:defRPr/>
            </a:pPr>
            <a:r>
              <a:rPr kumimoji="1" lang="zh-CN" altLang="en-US" sz="2000" dirty="0">
                <a:latin typeface="楷体" panose="02010609060101010101" pitchFamily="49" charset="-122"/>
                <a:ea typeface="楷体" panose="02010609060101010101" pitchFamily="49" charset="-122"/>
              </a:rPr>
              <a:t>在探测器或探测介质内必须具备能同中子发生相互作用并产生可被探测的</a:t>
            </a:r>
            <a:r>
              <a:rPr kumimoji="1" lang="zh-CN" altLang="en-US" sz="2000" b="1" dirty="0">
                <a:solidFill>
                  <a:srgbClr val="FF0000"/>
                </a:solidFill>
                <a:latin typeface="黑体" panose="02010609060101010101" pitchFamily="49" charset="-122"/>
                <a:ea typeface="黑体" panose="02010609060101010101" pitchFamily="49" charset="-122"/>
              </a:rPr>
              <a:t>次级带电粒子</a:t>
            </a:r>
            <a:r>
              <a:rPr kumimoji="1" lang="zh-CN" altLang="en-US" sz="2000" dirty="0">
                <a:latin typeface="楷体" panose="02010609060101010101" pitchFamily="49" charset="-122"/>
                <a:ea typeface="楷体" panose="02010609060101010101" pitchFamily="49" charset="-122"/>
              </a:rPr>
              <a:t>的物质</a:t>
            </a:r>
            <a:r>
              <a:rPr kumimoji="1" lang="en-US" altLang="zh-CN" sz="2000" b="1" dirty="0">
                <a:solidFill>
                  <a:srgbClr val="FF0000"/>
                </a:solidFill>
                <a:latin typeface="楷体" pitchFamily="49" charset="-122"/>
                <a:ea typeface="楷体" pitchFamily="49" charset="-122"/>
              </a:rPr>
              <a:t>——</a:t>
            </a:r>
            <a:r>
              <a:rPr kumimoji="1" lang="zh-CN" altLang="en-US" sz="2000" b="1" dirty="0">
                <a:solidFill>
                  <a:srgbClr val="FF0000"/>
                </a:solidFill>
                <a:latin typeface="黑体" panose="02010609060101010101" pitchFamily="49" charset="-122"/>
                <a:ea typeface="黑体" panose="02010609060101010101" pitchFamily="49" charset="-122"/>
              </a:rPr>
              <a:t>辐射体，</a:t>
            </a:r>
            <a:r>
              <a:rPr kumimoji="1" lang="zh-CN" altLang="en-US" sz="2000" dirty="0">
                <a:latin typeface="楷体" panose="02010609060101010101" pitchFamily="49" charset="-122"/>
                <a:ea typeface="楷体" panose="02010609060101010101" pitchFamily="49" charset="-122"/>
              </a:rPr>
              <a:t>中子在辐射体上发生</a:t>
            </a:r>
            <a:r>
              <a:rPr kumimoji="1" lang="zh-CN" altLang="en-US" sz="2000" b="1" dirty="0">
                <a:solidFill>
                  <a:srgbClr val="FF0000"/>
                </a:solidFill>
                <a:latin typeface="黑体" panose="02010609060101010101" pitchFamily="49" charset="-122"/>
                <a:ea typeface="黑体" panose="02010609060101010101" pitchFamily="49" charset="-122"/>
              </a:rPr>
              <a:t>核反应</a:t>
            </a:r>
            <a:r>
              <a:rPr kumimoji="1" lang="zh-CN" altLang="en-US" sz="2000" dirty="0">
                <a:latin typeface="楷体" panose="02010609060101010101" pitchFamily="49" charset="-122"/>
                <a:ea typeface="楷体" panose="02010609060101010101" pitchFamily="49" charset="-122"/>
              </a:rPr>
              <a:t>、</a:t>
            </a:r>
            <a:r>
              <a:rPr kumimoji="1" lang="zh-CN" altLang="en-US" sz="2000" b="1" dirty="0">
                <a:solidFill>
                  <a:srgbClr val="FF0000"/>
                </a:solidFill>
                <a:latin typeface="黑体" panose="02010609060101010101" pitchFamily="49" charset="-122"/>
                <a:ea typeface="黑体" panose="02010609060101010101" pitchFamily="49" charset="-122"/>
              </a:rPr>
              <a:t>核反冲</a:t>
            </a:r>
            <a:r>
              <a:rPr kumimoji="1" lang="zh-CN" altLang="en-US" sz="2000" dirty="0">
                <a:latin typeface="楷体" panose="02010609060101010101" pitchFamily="49" charset="-122"/>
                <a:ea typeface="楷体" panose="02010609060101010101" pitchFamily="49" charset="-122"/>
              </a:rPr>
              <a:t>、</a:t>
            </a:r>
            <a:r>
              <a:rPr kumimoji="1" lang="zh-CN" altLang="en-US" sz="2000" b="1" dirty="0">
                <a:solidFill>
                  <a:srgbClr val="FF0000"/>
                </a:solidFill>
                <a:latin typeface="黑体" panose="02010609060101010101" pitchFamily="49" charset="-122"/>
                <a:ea typeface="黑体" panose="02010609060101010101" pitchFamily="49" charset="-122"/>
              </a:rPr>
              <a:t>裂变、活化</a:t>
            </a:r>
            <a:r>
              <a:rPr kumimoji="1" lang="zh-CN" altLang="en-US" sz="2000" dirty="0">
                <a:latin typeface="楷体" panose="02010609060101010101" pitchFamily="49" charset="-122"/>
                <a:ea typeface="楷体" panose="02010609060101010101" pitchFamily="49" charset="-122"/>
              </a:rPr>
              <a:t>等过程来产生带电粒子</a:t>
            </a:r>
            <a:endParaRPr kumimoji="1" lang="zh-CN" altLang="en-US" sz="2000" b="1" dirty="0">
              <a:effectLst>
                <a:outerShdw blurRad="38100" dist="38100" dir="2700000" algn="tl">
                  <a:srgbClr val="FFFFFF"/>
                </a:outerShdw>
              </a:effectLst>
              <a:latin typeface="华文楷体" panose="02010600040101010101" pitchFamily="2" charset="-122"/>
              <a:ea typeface="华文楷体" panose="02010600040101010101" pitchFamily="2" charset="-122"/>
            </a:endParaRPr>
          </a:p>
          <a:p>
            <a:pPr algn="just">
              <a:lnSpc>
                <a:spcPct val="150000"/>
              </a:lnSpc>
              <a:spcBef>
                <a:spcPts val="600"/>
              </a:spcBef>
              <a:spcAft>
                <a:spcPts val="2400"/>
              </a:spcAft>
              <a:buFont typeface="Wingdings" pitchFamily="2" charset="2"/>
              <a:buChar char="Ø"/>
              <a:defRPr/>
            </a:pPr>
            <a:r>
              <a:rPr kumimoji="1" lang="zh-CN" altLang="en-US" sz="2000" b="1" dirty="0">
                <a:solidFill>
                  <a:srgbClr val="FF0000"/>
                </a:solidFill>
                <a:latin typeface="黑体" panose="02010609060101010101" pitchFamily="49" charset="-122"/>
                <a:ea typeface="黑体" panose="02010609060101010101" pitchFamily="49" charset="-122"/>
              </a:rPr>
              <a:t>中子</a:t>
            </a:r>
            <a:r>
              <a:rPr kumimoji="1" lang="zh-CN" altLang="en-US" sz="2000" dirty="0">
                <a:latin typeface="楷体" panose="02010609060101010101" pitchFamily="49" charset="-122"/>
                <a:ea typeface="楷体" panose="02010609060101010101" pitchFamily="49" charset="-122"/>
              </a:rPr>
              <a:t>与</a:t>
            </a:r>
            <a:r>
              <a:rPr kumimoji="1" lang="zh-CN" altLang="en-US" sz="2000" b="1" dirty="0">
                <a:solidFill>
                  <a:srgbClr val="FF0000"/>
                </a:solidFill>
                <a:latin typeface="黑体" panose="02010609060101010101" pitchFamily="49" charset="-122"/>
                <a:ea typeface="黑体" panose="02010609060101010101" pitchFamily="49" charset="-122"/>
              </a:rPr>
              <a:t>光子</a:t>
            </a:r>
            <a:r>
              <a:rPr kumimoji="1" lang="zh-CN" altLang="en-US" sz="2000" dirty="0">
                <a:latin typeface="楷体" panose="02010609060101010101" pitchFamily="49" charset="-122"/>
                <a:ea typeface="楷体" panose="02010609060101010101" pitchFamily="49" charset="-122"/>
              </a:rPr>
              <a:t>不同，它敏感于</a:t>
            </a:r>
            <a:r>
              <a:rPr kumimoji="1" lang="zh-CN" altLang="en-US" sz="2000" b="1" dirty="0">
                <a:solidFill>
                  <a:srgbClr val="FF0000"/>
                </a:solidFill>
                <a:latin typeface="黑体" panose="02010609060101010101" pitchFamily="49" charset="-122"/>
                <a:ea typeface="黑体" panose="02010609060101010101" pitchFamily="49" charset="-122"/>
              </a:rPr>
              <a:t>核素</a:t>
            </a:r>
            <a:r>
              <a:rPr kumimoji="1" lang="zh-CN" altLang="en-US" sz="2000" dirty="0">
                <a:latin typeface="楷体" panose="02010609060101010101" pitchFamily="49" charset="-122"/>
                <a:ea typeface="楷体" panose="02010609060101010101" pitchFamily="49" charset="-122"/>
              </a:rPr>
              <a:t>，而不是</a:t>
            </a:r>
            <a:r>
              <a:rPr kumimoji="1" lang="zh-CN" altLang="en-US" sz="2000" b="1" dirty="0">
                <a:solidFill>
                  <a:srgbClr val="FF0000"/>
                </a:solidFill>
                <a:latin typeface="黑体" panose="02010609060101010101" pitchFamily="49" charset="-122"/>
                <a:ea typeface="黑体" panose="02010609060101010101" pitchFamily="49" charset="-122"/>
              </a:rPr>
              <a:t>元素</a:t>
            </a:r>
            <a:endParaRPr kumimoji="1" lang="en-US" altLang="zh-CN" sz="2000" b="1" dirty="0">
              <a:effectLst>
                <a:outerShdw blurRad="38100" dist="38100" dir="2700000" algn="tl">
                  <a:srgbClr val="FFFFFF"/>
                </a:outerShdw>
              </a:effectLst>
              <a:latin typeface="华文楷体" panose="02010600040101010101" pitchFamily="2" charset="-122"/>
              <a:ea typeface="华文楷体" panose="02010600040101010101" pitchFamily="2" charset="-122"/>
            </a:endParaRPr>
          </a:p>
        </p:txBody>
      </p:sp>
      <p:sp>
        <p:nvSpPr>
          <p:cNvPr id="10" name="Rectangle 6">
            <a:extLst>
              <a:ext uri="{FF2B5EF4-FFF2-40B4-BE49-F238E27FC236}">
                <a16:creationId xmlns:a16="http://schemas.microsoft.com/office/drawing/2014/main" id="{1EFB36B6-E518-422A-8E75-3CFB7753155F}"/>
              </a:ext>
            </a:extLst>
          </p:cNvPr>
          <p:cNvSpPr>
            <a:spLocks noChangeArrowheads="1"/>
          </p:cNvSpPr>
          <p:nvPr/>
        </p:nvSpPr>
        <p:spPr bwMode="auto">
          <a:xfrm>
            <a:off x="8237984" y="3608288"/>
            <a:ext cx="3672408" cy="2677656"/>
          </a:xfrm>
          <a:prstGeom prst="rect">
            <a:avLst/>
          </a:prstGeom>
          <a:noFill/>
          <a:ln w="9525">
            <a:solidFill>
              <a:srgbClr val="00CC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a:spcBef>
                <a:spcPct val="0"/>
              </a:spcBef>
              <a:defRPr/>
            </a:pPr>
            <a:r>
              <a:rPr lang="zh-CN" altLang="en-US" sz="2400" dirty="0">
                <a:solidFill>
                  <a:srgbClr val="0000FF"/>
                </a:solidFill>
                <a:latin typeface="黑体" panose="02010609060101010101" pitchFamily="49" charset="-122"/>
                <a:ea typeface="黑体" panose="02010609060101010101" pitchFamily="49" charset="-122"/>
                <a:cs typeface="Times New Roman" panose="02020603050405020304" pitchFamily="18" charset="0"/>
              </a:rPr>
              <a:t>带电的次级粒子</a:t>
            </a:r>
          </a:p>
          <a:p>
            <a:pPr marL="592138" lvl="1" indent="-592138">
              <a:spcBef>
                <a:spcPct val="0"/>
              </a:spcBef>
              <a:buFontTx/>
              <a:buAutoNum type="circleNumDbPlain"/>
              <a:defRPr/>
            </a:pPr>
            <a:r>
              <a:rPr kumimoji="0" lang="zh-CN" altLang="en-US" sz="2400" dirty="0">
                <a:latin typeface="Times New Roman" panose="02020603050405020304" pitchFamily="18" charset="0"/>
                <a:ea typeface="华文楷体" panose="02010600040101010101" pitchFamily="2" charset="-122"/>
                <a:cs typeface="Times New Roman" panose="02020603050405020304" pitchFamily="18" charset="0"/>
              </a:rPr>
              <a:t>质子</a:t>
            </a:r>
          </a:p>
          <a:p>
            <a:pPr marL="592138" lvl="1" indent="-592138">
              <a:spcBef>
                <a:spcPct val="0"/>
              </a:spcBef>
              <a:buFontTx/>
              <a:buAutoNum type="circleNumDbPlain"/>
              <a:defRPr/>
            </a:pPr>
            <a:r>
              <a:rPr kumimoji="0" lang="en-US" altLang="zh-CN" sz="2400" dirty="0">
                <a:latin typeface="Times New Roman" panose="02020603050405020304" pitchFamily="18" charset="0"/>
                <a:ea typeface="华文楷体" panose="02010600040101010101" pitchFamily="2" charset="-122"/>
                <a:cs typeface="Times New Roman" panose="02020603050405020304" pitchFamily="18" charset="0"/>
              </a:rPr>
              <a:t>α</a:t>
            </a:r>
            <a:r>
              <a:rPr kumimoji="0" lang="zh-CN" altLang="en-US" sz="2400" dirty="0">
                <a:latin typeface="Times New Roman" panose="02020603050405020304" pitchFamily="18" charset="0"/>
                <a:ea typeface="华文楷体" panose="02010600040101010101" pitchFamily="2" charset="-122"/>
                <a:cs typeface="Times New Roman" panose="02020603050405020304" pitchFamily="18" charset="0"/>
              </a:rPr>
              <a:t>粒子</a:t>
            </a:r>
          </a:p>
          <a:p>
            <a:pPr marL="592138" lvl="1" indent="-592138">
              <a:spcBef>
                <a:spcPct val="0"/>
              </a:spcBef>
              <a:buFontTx/>
              <a:buAutoNum type="circleNumDbPlain"/>
              <a:defRPr/>
            </a:pPr>
            <a:r>
              <a:rPr kumimoji="0" lang="zh-CN" altLang="en-US" sz="2400" dirty="0">
                <a:latin typeface="Times New Roman" panose="02020603050405020304" pitchFamily="18" charset="0"/>
                <a:ea typeface="华文楷体" panose="02010600040101010101" pitchFamily="2" charset="-122"/>
                <a:cs typeface="Times New Roman" panose="02020603050405020304" pitchFamily="18" charset="0"/>
              </a:rPr>
              <a:t>子核</a:t>
            </a:r>
          </a:p>
          <a:p>
            <a:pPr marL="592138" lvl="1" indent="-592138">
              <a:spcBef>
                <a:spcPct val="0"/>
              </a:spcBef>
              <a:buFontTx/>
              <a:buAutoNum type="circleNumDbPlain"/>
              <a:defRPr/>
            </a:pPr>
            <a:r>
              <a:rPr kumimoji="0" lang="zh-CN" altLang="en-US" sz="2400" dirty="0">
                <a:latin typeface="Times New Roman" panose="02020603050405020304" pitchFamily="18" charset="0"/>
                <a:ea typeface="华文楷体" panose="02010600040101010101" pitchFamily="2" charset="-122"/>
                <a:cs typeface="Times New Roman" panose="02020603050405020304" pitchFamily="18" charset="0"/>
              </a:rPr>
              <a:t>裂变碎片</a:t>
            </a:r>
          </a:p>
          <a:p>
            <a:pPr marL="592138" lvl="1" indent="-592138">
              <a:spcBef>
                <a:spcPct val="0"/>
              </a:spcBef>
              <a:buFontTx/>
              <a:buAutoNum type="circleNumDbPlain"/>
              <a:defRPr/>
            </a:pPr>
            <a:r>
              <a:rPr kumimoji="0" lang="zh-CN" altLang="en-US" sz="2400" dirty="0">
                <a:latin typeface="Times New Roman" panose="02020603050405020304" pitchFamily="18" charset="0"/>
                <a:ea typeface="华文楷体" panose="02010600040101010101" pitchFamily="2" charset="-122"/>
                <a:cs typeface="Times New Roman" panose="02020603050405020304" pitchFamily="18" charset="0"/>
              </a:rPr>
              <a:t>内转换电子</a:t>
            </a:r>
          </a:p>
          <a:p>
            <a:pPr marL="592138" lvl="1" indent="-592138">
              <a:spcBef>
                <a:spcPct val="0"/>
              </a:spcBef>
              <a:buFontTx/>
              <a:buAutoNum type="circleNumDbPlain"/>
              <a:defRPr/>
            </a:pPr>
            <a:r>
              <a:rPr kumimoji="0" lang="en-US" altLang="zh-CN" sz="2400" dirty="0">
                <a:latin typeface="Times New Roman" panose="02020603050405020304" pitchFamily="18" charset="0"/>
                <a:ea typeface="华文楷体" panose="02010600040101010101" pitchFamily="2" charset="-122"/>
                <a:cs typeface="Times New Roman" panose="02020603050405020304" pitchFamily="18" charset="0"/>
              </a:rPr>
              <a:t>……</a:t>
            </a:r>
          </a:p>
        </p:txBody>
      </p:sp>
      <p:grpSp>
        <p:nvGrpSpPr>
          <p:cNvPr id="12" name="组合 11">
            <a:extLst>
              <a:ext uri="{FF2B5EF4-FFF2-40B4-BE49-F238E27FC236}">
                <a16:creationId xmlns:a16="http://schemas.microsoft.com/office/drawing/2014/main" id="{7EFCB8B7-2B5B-43BD-BE28-AE5ADCDF3A9F}"/>
              </a:ext>
            </a:extLst>
          </p:cNvPr>
          <p:cNvGrpSpPr/>
          <p:nvPr/>
        </p:nvGrpSpPr>
        <p:grpSpPr>
          <a:xfrm>
            <a:off x="779736" y="3607544"/>
            <a:ext cx="6689460" cy="2492990"/>
            <a:chOff x="779736" y="3607544"/>
            <a:chExt cx="6689460" cy="2492990"/>
          </a:xfrm>
        </p:grpSpPr>
        <p:sp>
          <p:nvSpPr>
            <p:cNvPr id="13" name="Rectangle 7">
              <a:extLst>
                <a:ext uri="{FF2B5EF4-FFF2-40B4-BE49-F238E27FC236}">
                  <a16:creationId xmlns:a16="http://schemas.microsoft.com/office/drawing/2014/main" id="{29C8A175-7DD1-49AF-BE3A-C32DB0C51350}"/>
                </a:ext>
              </a:extLst>
            </p:cNvPr>
            <p:cNvSpPr>
              <a:spLocks noChangeArrowheads="1"/>
            </p:cNvSpPr>
            <p:nvPr/>
          </p:nvSpPr>
          <p:spPr bwMode="auto">
            <a:xfrm>
              <a:off x="779736" y="3607544"/>
              <a:ext cx="3372048" cy="2492990"/>
            </a:xfrm>
            <a:prstGeom prst="rect">
              <a:avLst/>
            </a:prstGeom>
            <a:noFill/>
            <a:ln w="9525">
              <a:solidFill>
                <a:srgbClr val="00CC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a:lnSpc>
                  <a:spcPct val="150000"/>
                </a:lnSpc>
                <a:spcBef>
                  <a:spcPct val="0"/>
                </a:spcBef>
                <a:defRPr/>
              </a:pPr>
              <a:r>
                <a:rPr kumimoji="0" lang="zh-CN" altLang="en-US" sz="2400" dirty="0">
                  <a:solidFill>
                    <a:srgbClr val="0000FF"/>
                  </a:solidFill>
                  <a:latin typeface="黑体" panose="02010609060101010101" pitchFamily="49" charset="-122"/>
                  <a:ea typeface="黑体" panose="02010609060101010101" pitchFamily="49" charset="-122"/>
                  <a:cs typeface="Times New Roman" panose="02020603050405020304" pitchFamily="18" charset="0"/>
                </a:rPr>
                <a:t>希望辐射体核素</a:t>
              </a:r>
            </a:p>
            <a:p>
              <a:pPr marL="361950" lvl="1" indent="-361950">
                <a:lnSpc>
                  <a:spcPct val="150000"/>
                </a:lnSpc>
                <a:spcBef>
                  <a:spcPct val="0"/>
                </a:spcBef>
                <a:buFontTx/>
                <a:buAutoNum type="circleNumDbPlain"/>
                <a:defRPr/>
              </a:pPr>
              <a:r>
                <a:rPr kumimoji="0" lang="zh-CN" altLang="en-US" sz="2000" dirty="0">
                  <a:latin typeface="楷体" panose="02010609060101010101" pitchFamily="49" charset="-122"/>
                  <a:ea typeface="楷体" panose="02010609060101010101" pitchFamily="49" charset="-122"/>
                  <a:cs typeface="Times New Roman" panose="02020603050405020304" pitchFamily="18" charset="0"/>
                </a:rPr>
                <a:t>中子作用</a:t>
              </a:r>
              <a:r>
                <a:rPr kumimoji="0" lang="zh-CN" altLang="en-US" sz="2000" dirty="0">
                  <a:solidFill>
                    <a:srgbClr val="FF0000"/>
                  </a:solidFill>
                  <a:latin typeface="黑体" panose="02010609060101010101" pitchFamily="49" charset="-122"/>
                  <a:ea typeface="黑体" panose="02010609060101010101" pitchFamily="49" charset="-122"/>
                  <a:cs typeface="Times New Roman" panose="02020603050405020304" pitchFamily="18" charset="0"/>
                </a:rPr>
                <a:t>截面大</a:t>
              </a:r>
            </a:p>
            <a:p>
              <a:pPr marL="361950" lvl="1" indent="-361950">
                <a:lnSpc>
                  <a:spcPct val="150000"/>
                </a:lnSpc>
                <a:spcBef>
                  <a:spcPct val="0"/>
                </a:spcBef>
                <a:buFontTx/>
                <a:buAutoNum type="circleNumDbPlain"/>
                <a:defRPr/>
              </a:pPr>
              <a:r>
                <a:rPr lang="zh-CN" altLang="en-US" sz="2000" dirty="0">
                  <a:latin typeface="楷体" panose="02010609060101010101" pitchFamily="49" charset="-122"/>
                  <a:ea typeface="楷体" panose="02010609060101010101" pitchFamily="49" charset="-122"/>
                  <a:cs typeface="Times New Roman" panose="02020603050405020304" pitchFamily="18" charset="0"/>
                </a:rPr>
                <a:t>核素</a:t>
              </a:r>
              <a:r>
                <a:rPr lang="zh-CN" altLang="en-US" sz="2000" dirty="0">
                  <a:solidFill>
                    <a:srgbClr val="FF0000"/>
                  </a:solidFill>
                  <a:latin typeface="黑体" panose="02010609060101010101" pitchFamily="49" charset="-122"/>
                  <a:ea typeface="黑体" panose="02010609060101010101" pitchFamily="49" charset="-122"/>
                  <a:cs typeface="Times New Roman" panose="02020603050405020304" pitchFamily="18" charset="0"/>
                </a:rPr>
                <a:t>丰度大</a:t>
              </a:r>
              <a:r>
                <a:rPr lang="zh-CN" altLang="en-US" sz="2000" dirty="0">
                  <a:latin typeface="楷体" panose="02010609060101010101" pitchFamily="49" charset="-122"/>
                  <a:ea typeface="楷体" panose="02010609060101010101" pitchFamily="49" charset="-122"/>
                  <a:cs typeface="Times New Roman" panose="02020603050405020304" pitchFamily="18" charset="0"/>
                </a:rPr>
                <a:t>，或</a:t>
              </a:r>
              <a:r>
                <a:rPr lang="zh-CN" altLang="en-US" sz="2000" dirty="0">
                  <a:solidFill>
                    <a:srgbClr val="FF0000"/>
                  </a:solidFill>
                  <a:latin typeface="黑体" panose="02010609060101010101" pitchFamily="49" charset="-122"/>
                  <a:ea typeface="黑体" panose="02010609060101010101" pitchFamily="49" charset="-122"/>
                  <a:cs typeface="Times New Roman" panose="02020603050405020304" pitchFamily="18" charset="0"/>
                </a:rPr>
                <a:t>易提纯</a:t>
              </a:r>
            </a:p>
            <a:p>
              <a:pPr marL="361950" lvl="1" indent="-361950">
                <a:lnSpc>
                  <a:spcPct val="150000"/>
                </a:lnSpc>
                <a:spcBef>
                  <a:spcPct val="0"/>
                </a:spcBef>
                <a:buFontTx/>
                <a:buAutoNum type="circleNumDbPlain"/>
                <a:defRPr/>
              </a:pPr>
              <a:r>
                <a:rPr lang="zh-CN" altLang="en-US" sz="2000" dirty="0">
                  <a:latin typeface="楷体" panose="02010609060101010101" pitchFamily="49" charset="-122"/>
                  <a:ea typeface="楷体" panose="02010609060101010101" pitchFamily="49" charset="-122"/>
                  <a:cs typeface="Times New Roman" panose="02020603050405020304" pitchFamily="18" charset="0"/>
                </a:rPr>
                <a:t>有</a:t>
              </a:r>
              <a:r>
                <a:rPr lang="zh-CN" altLang="en-US" sz="2000" dirty="0">
                  <a:solidFill>
                    <a:srgbClr val="FF0000"/>
                  </a:solidFill>
                  <a:latin typeface="黑体" panose="02010609060101010101" pitchFamily="49" charset="-122"/>
                  <a:ea typeface="黑体" panose="02010609060101010101" pitchFamily="49" charset="-122"/>
                  <a:cs typeface="Times New Roman" panose="02020603050405020304" pitchFamily="18" charset="0"/>
                </a:rPr>
                <a:t>带电粒子</a:t>
              </a:r>
              <a:r>
                <a:rPr lang="zh-CN" altLang="en-US" sz="2000" dirty="0">
                  <a:latin typeface="楷体" panose="02010609060101010101" pitchFamily="49" charset="-122"/>
                  <a:ea typeface="楷体" panose="02010609060101010101" pitchFamily="49" charset="-122"/>
                  <a:cs typeface="Times New Roman" panose="02020603050405020304" pitchFamily="18" charset="0"/>
                </a:rPr>
                <a:t>出射</a:t>
              </a:r>
            </a:p>
            <a:p>
              <a:pPr marL="361950" lvl="1" indent="-361950">
                <a:lnSpc>
                  <a:spcPct val="150000"/>
                </a:lnSpc>
                <a:spcBef>
                  <a:spcPct val="0"/>
                </a:spcBef>
                <a:buFontTx/>
                <a:buAutoNum type="circleNumDbPlain"/>
                <a:defRPr/>
              </a:pPr>
              <a:r>
                <a:rPr lang="zh-CN" altLang="en-US" sz="2000" dirty="0">
                  <a:latin typeface="楷体" panose="02010609060101010101" pitchFamily="49" charset="-122"/>
                  <a:ea typeface="楷体" panose="02010609060101010101" pitchFamily="49" charset="-122"/>
                  <a:cs typeface="Times New Roman" panose="02020603050405020304" pitchFamily="18" charset="0"/>
                </a:rPr>
                <a:t>较</a:t>
              </a:r>
              <a:r>
                <a:rPr lang="zh-CN" altLang="en-US" sz="2000" dirty="0">
                  <a:solidFill>
                    <a:srgbClr val="FF0000"/>
                  </a:solidFill>
                  <a:latin typeface="黑体" panose="02010609060101010101" pitchFamily="49" charset="-122"/>
                  <a:ea typeface="黑体" panose="02010609060101010101" pitchFamily="49" charset="-122"/>
                  <a:cs typeface="Times New Roman" panose="02020603050405020304" pitchFamily="18" charset="0"/>
                </a:rPr>
                <a:t>高</a:t>
              </a:r>
              <a:r>
                <a:rPr lang="zh-CN" altLang="en-US" sz="2000" dirty="0">
                  <a:latin typeface="楷体" panose="02010609060101010101" pitchFamily="49" charset="-122"/>
                  <a:ea typeface="楷体" panose="02010609060101010101" pitchFamily="49" charset="-122"/>
                  <a:cs typeface="Times New Roman" panose="02020603050405020304" pitchFamily="18" charset="0"/>
                </a:rPr>
                <a:t>的</a:t>
              </a:r>
              <a:r>
                <a:rPr lang="zh-CN" altLang="en-US" sz="2000" dirty="0">
                  <a:solidFill>
                    <a:srgbClr val="FF0000"/>
                  </a:solidFill>
                  <a:latin typeface="黑体" panose="02010609060101010101" pitchFamily="49" charset="-122"/>
                  <a:ea typeface="黑体" panose="02010609060101010101" pitchFamily="49" charset="-122"/>
                  <a:cs typeface="Times New Roman" panose="02020603050405020304" pitchFamily="18" charset="0"/>
                </a:rPr>
                <a:t>反应能</a:t>
              </a:r>
            </a:p>
          </p:txBody>
        </p:sp>
        <p:graphicFrame>
          <p:nvGraphicFramePr>
            <p:cNvPr id="14" name="对象 13">
              <a:extLst>
                <a:ext uri="{FF2B5EF4-FFF2-40B4-BE49-F238E27FC236}">
                  <a16:creationId xmlns:a16="http://schemas.microsoft.com/office/drawing/2014/main" id="{39E003DB-573C-4A57-9026-ED77DB8094CD}"/>
                </a:ext>
              </a:extLst>
            </p:cNvPr>
            <p:cNvGraphicFramePr>
              <a:graphicFrameLocks noChangeAspect="1"/>
            </p:cNvGraphicFramePr>
            <p:nvPr>
              <p:extLst>
                <p:ext uri="{D42A27DB-BD31-4B8C-83A1-F6EECF244321}">
                  <p14:modId xmlns:p14="http://schemas.microsoft.com/office/powerpoint/2010/main" val="2303511810"/>
                </p:ext>
              </p:extLst>
            </p:nvPr>
          </p:nvGraphicFramePr>
          <p:xfrm>
            <a:off x="4295800" y="4293096"/>
            <a:ext cx="3173396" cy="818941"/>
          </p:xfrm>
          <a:graphic>
            <a:graphicData uri="http://schemas.openxmlformats.org/presentationml/2006/ole">
              <mc:AlternateContent xmlns:mc="http://schemas.openxmlformats.org/markup-compatibility/2006">
                <mc:Choice xmlns:v="urn:schemas-microsoft-com:vml" Requires="v">
                  <p:oleObj spid="_x0000_s465983" name="Equation" r:id="rId3" imgW="787320" imgH="203040" progId="Equation.DSMT4">
                    <p:embed/>
                  </p:oleObj>
                </mc:Choice>
                <mc:Fallback>
                  <p:oleObj name="Equation" r:id="rId3" imgW="787320" imgH="203040" progId="Equation.DSMT4">
                    <p:embed/>
                    <p:pic>
                      <p:nvPicPr>
                        <p:cNvPr id="11" name="对象 10"/>
                        <p:cNvPicPr/>
                        <p:nvPr/>
                      </p:nvPicPr>
                      <p:blipFill>
                        <a:blip r:embed="rId4"/>
                        <a:stretch>
                          <a:fillRect/>
                        </a:stretch>
                      </p:blipFill>
                      <p:spPr>
                        <a:xfrm>
                          <a:off x="4295800" y="4293096"/>
                          <a:ext cx="3173396" cy="818941"/>
                        </a:xfrm>
                        <a:prstGeom prst="rect">
                          <a:avLst/>
                        </a:prstGeom>
                      </p:spPr>
                    </p:pic>
                  </p:oleObj>
                </mc:Fallback>
              </mc:AlternateContent>
            </a:graphicData>
          </a:graphic>
        </p:graphicFrame>
      </p:grpSp>
    </p:spTree>
    <p:extLst>
      <p:ext uri="{BB962C8B-B14F-4D97-AF65-F5344CB8AC3E}">
        <p14:creationId xmlns:p14="http://schemas.microsoft.com/office/powerpoint/2010/main" val="2751758666"/>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left)">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6D3457FC-C129-4ADC-BFF7-D471A09643CB}"/>
              </a:ext>
            </a:extLst>
          </p:cNvPr>
          <p:cNvSpPr>
            <a:spLocks noGrp="1"/>
          </p:cNvSpPr>
          <p:nvPr>
            <p:ph idx="13"/>
          </p:nvPr>
        </p:nvSpPr>
        <p:spPr>
          <a:xfrm>
            <a:off x="1" y="1"/>
            <a:ext cx="2540482" cy="284671"/>
          </a:xfrm>
          <a:solidFill>
            <a:schemeClr val="bg1">
              <a:lumMod val="95000"/>
            </a:schemeClr>
          </a:solidFill>
        </p:spPr>
        <p:txBody>
          <a:bodyPr>
            <a:normAutofit fontScale="92500" lnSpcReduction="10000"/>
          </a:bodyPr>
          <a:lstStyle/>
          <a:p>
            <a:r>
              <a:rPr lang="zh-CN" altLang="en-US" dirty="0"/>
              <a:t>第十三章 中子及中子的探测</a:t>
            </a:r>
          </a:p>
        </p:txBody>
      </p:sp>
      <p:sp>
        <p:nvSpPr>
          <p:cNvPr id="4" name="内容占位符 3">
            <a:extLst>
              <a:ext uri="{FF2B5EF4-FFF2-40B4-BE49-F238E27FC236}">
                <a16:creationId xmlns:a16="http://schemas.microsoft.com/office/drawing/2014/main" id="{DC5E45C6-3C27-4CD6-87A4-686E0452789C}"/>
              </a:ext>
            </a:extLst>
          </p:cNvPr>
          <p:cNvSpPr>
            <a:spLocks noGrp="1"/>
          </p:cNvSpPr>
          <p:nvPr>
            <p:ph idx="15"/>
          </p:nvPr>
        </p:nvSpPr>
        <p:spPr/>
        <p:txBody>
          <a:bodyPr>
            <a:normAutofit fontScale="92500" lnSpcReduction="10000"/>
          </a:bodyPr>
          <a:lstStyle/>
          <a:p>
            <a:endParaRPr lang="zh-CN" altLang="en-US"/>
          </a:p>
        </p:txBody>
      </p:sp>
      <p:sp>
        <p:nvSpPr>
          <p:cNvPr id="5" name="内容占位符 4">
            <a:extLst>
              <a:ext uri="{FF2B5EF4-FFF2-40B4-BE49-F238E27FC236}">
                <a16:creationId xmlns:a16="http://schemas.microsoft.com/office/drawing/2014/main" id="{76A525C7-698F-42F7-9977-03E53AEE0BC1}"/>
              </a:ext>
            </a:extLst>
          </p:cNvPr>
          <p:cNvSpPr>
            <a:spLocks noGrp="1"/>
          </p:cNvSpPr>
          <p:nvPr>
            <p:ph idx="16"/>
          </p:nvPr>
        </p:nvSpPr>
        <p:spPr/>
        <p:txBody>
          <a:bodyPr>
            <a:normAutofit fontScale="92500" lnSpcReduction="10000"/>
          </a:bodyPr>
          <a:lstStyle/>
          <a:p>
            <a:endParaRPr lang="zh-CN" altLang="en-US"/>
          </a:p>
        </p:txBody>
      </p:sp>
      <p:sp>
        <p:nvSpPr>
          <p:cNvPr id="19" name="内容占位符 18">
            <a:extLst>
              <a:ext uri="{FF2B5EF4-FFF2-40B4-BE49-F238E27FC236}">
                <a16:creationId xmlns:a16="http://schemas.microsoft.com/office/drawing/2014/main" id="{3DD6B0AC-1C2F-434F-874C-7924919B1171}"/>
              </a:ext>
            </a:extLst>
          </p:cNvPr>
          <p:cNvSpPr>
            <a:spLocks noGrp="1"/>
          </p:cNvSpPr>
          <p:nvPr>
            <p:ph idx="14"/>
          </p:nvPr>
        </p:nvSpPr>
        <p:spPr>
          <a:solidFill>
            <a:srgbClr val="FFFF00"/>
          </a:solidFill>
        </p:spPr>
        <p:txBody>
          <a:bodyPr>
            <a:normAutofit fontScale="92500" lnSpcReduction="10000"/>
          </a:bodyPr>
          <a:lstStyle/>
          <a:p>
            <a:r>
              <a:rPr lang="en-US" altLang="zh-CN" dirty="0"/>
              <a:t>13.4 </a:t>
            </a:r>
            <a:r>
              <a:rPr lang="zh-CN" altLang="en-US" dirty="0"/>
              <a:t>中子的探测</a:t>
            </a:r>
          </a:p>
        </p:txBody>
      </p:sp>
      <p:sp>
        <p:nvSpPr>
          <p:cNvPr id="9" name="Rectangle 2">
            <a:extLst>
              <a:ext uri="{FF2B5EF4-FFF2-40B4-BE49-F238E27FC236}">
                <a16:creationId xmlns:a16="http://schemas.microsoft.com/office/drawing/2014/main" id="{A685B498-DADE-459F-AE12-71A6DE3E010E}"/>
              </a:ext>
            </a:extLst>
          </p:cNvPr>
          <p:cNvSpPr txBox="1">
            <a:spLocks noChangeArrowheads="1"/>
          </p:cNvSpPr>
          <p:nvPr/>
        </p:nvSpPr>
        <p:spPr>
          <a:xfrm>
            <a:off x="1010557" y="2262835"/>
            <a:ext cx="4244975" cy="2376487"/>
          </a:xfrm>
          <a:prstGeom prst="rect">
            <a:avLst/>
          </a:prstGeom>
          <a:ln w="38100" cap="flat" cmpd="dbl" algn="ctr">
            <a:solidFill>
              <a:srgbClr val="FF0000"/>
            </a:solidFill>
            <a:miter lim="800000"/>
            <a:headEnd/>
            <a:tailEnd/>
          </a:ln>
          <a:extLst>
            <a:ext uri="{909E8E84-426E-40DD-AFC4-6F175D3DCCD1}">
              <a14:hiddenFill xmlns:a14="http://schemas.microsoft.com/office/drawing/2010/main">
                <a:solidFill>
                  <a:srgbClr val="0000CC"/>
                </a:solidFill>
              </a14:hiddenFill>
            </a:ext>
          </a:extLst>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仿宋" panose="02010609060101010101" pitchFamily="49" charset="-122"/>
                <a:ea typeface="仿宋" panose="02010609060101010101" pitchFamily="49" charset="-122"/>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仿宋" panose="02010609060101010101" pitchFamily="49" charset="-122"/>
                <a:ea typeface="仿宋" panose="02010609060101010101" pitchFamily="49" charset="-122"/>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仿宋" panose="02010609060101010101" pitchFamily="49" charset="-122"/>
                <a:ea typeface="仿宋" panose="02010609060101010101" pitchFamily="49" charset="-122"/>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仿宋" panose="02010609060101010101" pitchFamily="49" charset="-122"/>
                <a:ea typeface="仿宋" panose="02010609060101010101" pitchFamily="49" charset="-122"/>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仿宋" panose="02010609060101010101" pitchFamily="49" charset="-122"/>
                <a:ea typeface="仿宋" panose="02010609060101010101" pitchFamily="49"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812800" indent="-812800">
              <a:spcBef>
                <a:spcPts val="3000"/>
              </a:spcBef>
              <a:spcAft>
                <a:spcPts val="6000"/>
              </a:spcAft>
              <a:buFontTx/>
              <a:buAutoNum type="ea1JpnChsDbPeriod"/>
              <a:defRPr/>
            </a:pPr>
            <a:r>
              <a:rPr kumimoji="1" lang="zh-CN" altLang="en-US" b="1">
                <a:solidFill>
                  <a:srgbClr val="0000FF"/>
                </a:solidFill>
                <a:effectLst>
                  <a:outerShdw blurRad="38100" dist="38100" dir="2700000" algn="tl">
                    <a:srgbClr val="C0C0C0"/>
                  </a:outerShdw>
                </a:effectLst>
                <a:latin typeface="黑体" panose="02010609060101010101" pitchFamily="49" charset="-122"/>
                <a:ea typeface="黑体" panose="02010609060101010101" pitchFamily="49" charset="-122"/>
              </a:rPr>
              <a:t>中子的探测方法</a:t>
            </a:r>
          </a:p>
          <a:p>
            <a:pPr marL="812800" indent="-812800">
              <a:spcBef>
                <a:spcPts val="3000"/>
              </a:spcBef>
              <a:buFontTx/>
              <a:buAutoNum type="ea1JpnChsDbPeriod"/>
              <a:defRPr/>
            </a:pPr>
            <a:r>
              <a:rPr kumimoji="1" lang="zh-CN" altLang="en-US" b="1">
                <a:solidFill>
                  <a:srgbClr val="0000FF"/>
                </a:solidFill>
                <a:effectLst>
                  <a:outerShdw blurRad="38100" dist="38100" dir="2700000" algn="tl">
                    <a:srgbClr val="C0C0C0"/>
                  </a:outerShdw>
                </a:effectLst>
                <a:latin typeface="黑体" panose="02010609060101010101" pitchFamily="49" charset="-122"/>
                <a:ea typeface="黑体" panose="02010609060101010101" pitchFamily="49" charset="-122"/>
              </a:rPr>
              <a:t>中子探测器</a:t>
            </a:r>
            <a:endParaRPr kumimoji="1" lang="zh-CN" altLang="en-US" b="1" dirty="0">
              <a:solidFill>
                <a:srgbClr val="0000FF"/>
              </a:solidFill>
              <a:effectLst>
                <a:outerShdw blurRad="38100" dist="38100" dir="2700000" algn="tl">
                  <a:srgbClr val="C0C0C0"/>
                </a:outerShdw>
              </a:effectLst>
              <a:latin typeface="黑体" panose="02010609060101010101" pitchFamily="49" charset="-122"/>
              <a:ea typeface="黑体" panose="02010609060101010101" pitchFamily="49" charset="-122"/>
            </a:endParaRPr>
          </a:p>
        </p:txBody>
      </p:sp>
      <p:sp>
        <p:nvSpPr>
          <p:cNvPr id="10" name="Rectangle 3">
            <a:extLst>
              <a:ext uri="{FF2B5EF4-FFF2-40B4-BE49-F238E27FC236}">
                <a16:creationId xmlns:a16="http://schemas.microsoft.com/office/drawing/2014/main" id="{7D2C45A4-8C58-4DC9-B627-664DCB9E059A}"/>
              </a:ext>
            </a:extLst>
          </p:cNvPr>
          <p:cNvSpPr txBox="1">
            <a:spLocks noChangeArrowheads="1"/>
          </p:cNvSpPr>
          <p:nvPr/>
        </p:nvSpPr>
        <p:spPr>
          <a:xfrm>
            <a:off x="6466894" y="741123"/>
            <a:ext cx="3184623" cy="4681538"/>
          </a:xfrm>
          <a:prstGeom prst="rect">
            <a:avLst/>
          </a:prstGeom>
          <a:ln>
            <a:solidFill>
              <a:srgbClr val="00CC00"/>
            </a:solidFill>
            <a:miter lim="800000"/>
            <a:headEnd/>
            <a:tailEnd/>
          </a:ln>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仿宋" panose="02010609060101010101" pitchFamily="49" charset="-122"/>
                <a:ea typeface="仿宋" panose="02010609060101010101" pitchFamily="49" charset="-122"/>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仿宋" panose="02010609060101010101" pitchFamily="49" charset="-122"/>
                <a:ea typeface="仿宋" panose="02010609060101010101" pitchFamily="49" charset="-122"/>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仿宋" panose="02010609060101010101" pitchFamily="49" charset="-122"/>
                <a:ea typeface="仿宋" panose="02010609060101010101" pitchFamily="49" charset="-122"/>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仿宋" panose="02010609060101010101" pitchFamily="49" charset="-122"/>
                <a:ea typeface="仿宋" panose="02010609060101010101" pitchFamily="49" charset="-122"/>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仿宋" panose="02010609060101010101" pitchFamily="49" charset="-122"/>
                <a:ea typeface="仿宋" panose="02010609060101010101" pitchFamily="49"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066800" lvl="1" indent="-609600">
              <a:lnSpc>
                <a:spcPct val="200000"/>
              </a:lnSpc>
              <a:buFontTx/>
              <a:buAutoNum type="arabicPeriod"/>
            </a:pPr>
            <a:r>
              <a:rPr lang="zh-CN" altLang="en-US" sz="3600" b="1" dirty="0">
                <a:solidFill>
                  <a:srgbClr val="FF0000"/>
                </a:solidFill>
                <a:latin typeface="黑体" pitchFamily="49" charset="-122"/>
                <a:ea typeface="黑体" pitchFamily="49" charset="-122"/>
              </a:rPr>
              <a:t>核反应法</a:t>
            </a:r>
          </a:p>
          <a:p>
            <a:pPr marL="1066800" lvl="1" indent="-609600">
              <a:lnSpc>
                <a:spcPct val="200000"/>
              </a:lnSpc>
              <a:buFontTx/>
              <a:buAutoNum type="arabicPeriod"/>
            </a:pPr>
            <a:r>
              <a:rPr lang="zh-CN" altLang="en-US" sz="3600" b="1" dirty="0">
                <a:solidFill>
                  <a:srgbClr val="0000FF"/>
                </a:solidFill>
                <a:ea typeface="华文仿宋" pitchFamily="2" charset="-122"/>
              </a:rPr>
              <a:t>核反冲法</a:t>
            </a:r>
          </a:p>
          <a:p>
            <a:pPr marL="1066800" lvl="1" indent="-609600">
              <a:lnSpc>
                <a:spcPct val="200000"/>
              </a:lnSpc>
              <a:buFontTx/>
              <a:buAutoNum type="arabicPeriod"/>
            </a:pPr>
            <a:r>
              <a:rPr lang="zh-CN" altLang="en-US" sz="3600" b="1" dirty="0">
                <a:solidFill>
                  <a:srgbClr val="0000FF"/>
                </a:solidFill>
                <a:ea typeface="华文仿宋" pitchFamily="2" charset="-122"/>
              </a:rPr>
              <a:t>核裂变法</a:t>
            </a:r>
          </a:p>
          <a:p>
            <a:pPr marL="1066800" lvl="1" indent="-609600">
              <a:lnSpc>
                <a:spcPct val="200000"/>
              </a:lnSpc>
              <a:buFontTx/>
              <a:buAutoNum type="arabicPeriod"/>
            </a:pPr>
            <a:r>
              <a:rPr lang="zh-CN" altLang="en-US" sz="3600" b="1" dirty="0">
                <a:solidFill>
                  <a:srgbClr val="0000FF"/>
                </a:solidFill>
                <a:ea typeface="华文仿宋" pitchFamily="2" charset="-122"/>
              </a:rPr>
              <a:t>活化法</a:t>
            </a:r>
          </a:p>
        </p:txBody>
      </p:sp>
      <p:sp>
        <p:nvSpPr>
          <p:cNvPr id="12" name="TextBox 1">
            <a:extLst>
              <a:ext uri="{FF2B5EF4-FFF2-40B4-BE49-F238E27FC236}">
                <a16:creationId xmlns:a16="http://schemas.microsoft.com/office/drawing/2014/main" id="{FE5DDD8F-06E8-4A75-9D41-43F0C6F117D1}"/>
              </a:ext>
            </a:extLst>
          </p:cNvPr>
          <p:cNvSpPr txBox="1">
            <a:spLocks noChangeArrowheads="1"/>
          </p:cNvSpPr>
          <p:nvPr/>
        </p:nvSpPr>
        <p:spPr bwMode="auto">
          <a:xfrm>
            <a:off x="9939549" y="1110707"/>
            <a:ext cx="587375"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Times New Roman" pitchFamily="18" charset="0"/>
                <a:ea typeface="华文仿宋" pitchFamily="2" charset="-122"/>
              </a:defRPr>
            </a:lvl1pPr>
            <a:lvl2pPr marL="742950" indent="-285750" eaLnBrk="0" hangingPunct="0">
              <a:defRPr kumimoji="1">
                <a:solidFill>
                  <a:schemeClr val="tx1"/>
                </a:solidFill>
                <a:latin typeface="Times New Roman" pitchFamily="18" charset="0"/>
                <a:ea typeface="华文仿宋" pitchFamily="2" charset="-122"/>
              </a:defRPr>
            </a:lvl2pPr>
            <a:lvl3pPr marL="1143000" indent="-228600" eaLnBrk="0" hangingPunct="0">
              <a:defRPr kumimoji="1">
                <a:solidFill>
                  <a:schemeClr val="tx1"/>
                </a:solidFill>
                <a:latin typeface="Times New Roman" pitchFamily="18" charset="0"/>
                <a:ea typeface="华文仿宋" pitchFamily="2" charset="-122"/>
              </a:defRPr>
            </a:lvl3pPr>
            <a:lvl4pPr marL="1600200" indent="-228600" eaLnBrk="0" hangingPunct="0">
              <a:defRPr kumimoji="1">
                <a:solidFill>
                  <a:schemeClr val="tx1"/>
                </a:solidFill>
                <a:latin typeface="Times New Roman" pitchFamily="18" charset="0"/>
                <a:ea typeface="华文仿宋" pitchFamily="2" charset="-122"/>
              </a:defRPr>
            </a:lvl4pPr>
            <a:lvl5pPr marL="2057400" indent="-228600" eaLnBrk="0" hangingPunct="0">
              <a:defRPr kumimoji="1">
                <a:solidFill>
                  <a:schemeClr val="tx1"/>
                </a:solidFill>
                <a:latin typeface="Times New Roman" pitchFamily="18" charset="0"/>
                <a:ea typeface="华文仿宋" pitchFamily="2" charset="-122"/>
              </a:defRPr>
            </a:lvl5pPr>
            <a:lvl6pPr marL="2514600" indent="-228600" eaLnBrk="0" fontAlgn="base" hangingPunct="0">
              <a:spcBef>
                <a:spcPct val="20000"/>
              </a:spcBef>
              <a:spcAft>
                <a:spcPct val="0"/>
              </a:spcAft>
              <a:defRPr kumimoji="1">
                <a:solidFill>
                  <a:schemeClr val="tx1"/>
                </a:solidFill>
                <a:latin typeface="Times New Roman" pitchFamily="18" charset="0"/>
                <a:ea typeface="华文仿宋" pitchFamily="2" charset="-122"/>
              </a:defRPr>
            </a:lvl6pPr>
            <a:lvl7pPr marL="2971800" indent="-228600" eaLnBrk="0" fontAlgn="base" hangingPunct="0">
              <a:spcBef>
                <a:spcPct val="20000"/>
              </a:spcBef>
              <a:spcAft>
                <a:spcPct val="0"/>
              </a:spcAft>
              <a:defRPr kumimoji="1">
                <a:solidFill>
                  <a:schemeClr val="tx1"/>
                </a:solidFill>
                <a:latin typeface="Times New Roman" pitchFamily="18" charset="0"/>
                <a:ea typeface="华文仿宋" pitchFamily="2" charset="-122"/>
              </a:defRPr>
            </a:lvl7pPr>
            <a:lvl8pPr marL="3429000" indent="-228600" eaLnBrk="0" fontAlgn="base" hangingPunct="0">
              <a:spcBef>
                <a:spcPct val="20000"/>
              </a:spcBef>
              <a:spcAft>
                <a:spcPct val="0"/>
              </a:spcAft>
              <a:defRPr kumimoji="1">
                <a:solidFill>
                  <a:schemeClr val="tx1"/>
                </a:solidFill>
                <a:latin typeface="Times New Roman" pitchFamily="18" charset="0"/>
                <a:ea typeface="华文仿宋" pitchFamily="2" charset="-122"/>
              </a:defRPr>
            </a:lvl8pPr>
            <a:lvl9pPr marL="3886200" indent="-228600" eaLnBrk="0" fontAlgn="base" hangingPunct="0">
              <a:spcBef>
                <a:spcPct val="20000"/>
              </a:spcBef>
              <a:spcAft>
                <a:spcPct val="0"/>
              </a:spcAft>
              <a:defRPr kumimoji="1">
                <a:solidFill>
                  <a:schemeClr val="tx1"/>
                </a:solidFill>
                <a:latin typeface="Times New Roman" pitchFamily="18" charset="0"/>
                <a:ea typeface="华文仿宋" pitchFamily="2" charset="-122"/>
              </a:defRPr>
            </a:lvl9pPr>
          </a:lstStyle>
          <a:p>
            <a:pPr eaLnBrk="1" hangingPunct="1"/>
            <a:r>
              <a:rPr lang="zh-CN" altLang="en-US" sz="4000">
                <a:solidFill>
                  <a:srgbClr val="FF0000"/>
                </a:solidFill>
                <a:sym typeface="Wingdings" pitchFamily="2" charset="2"/>
              </a:rPr>
              <a:t></a:t>
            </a:r>
            <a:endParaRPr lang="zh-CN" altLang="en-US" sz="4000">
              <a:solidFill>
                <a:srgbClr val="FF0000"/>
              </a:solidFill>
            </a:endParaRPr>
          </a:p>
        </p:txBody>
      </p:sp>
      <p:sp>
        <p:nvSpPr>
          <p:cNvPr id="13" name="左大括号 12">
            <a:extLst>
              <a:ext uri="{FF2B5EF4-FFF2-40B4-BE49-F238E27FC236}">
                <a16:creationId xmlns:a16="http://schemas.microsoft.com/office/drawing/2014/main" id="{EFE95448-46C2-4DCA-AA9B-B758BC50AC2C}"/>
              </a:ext>
            </a:extLst>
          </p:cNvPr>
          <p:cNvSpPr/>
          <p:nvPr/>
        </p:nvSpPr>
        <p:spPr>
          <a:xfrm>
            <a:off x="5403045" y="822675"/>
            <a:ext cx="1063849" cy="4599986"/>
          </a:xfrm>
          <a:prstGeom prst="leftBrace">
            <a:avLst>
              <a:gd name="adj1" fmla="val 39371"/>
              <a:gd name="adj2" fmla="val 38404"/>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Tree>
    <p:extLst>
      <p:ext uri="{BB962C8B-B14F-4D97-AF65-F5344CB8AC3E}">
        <p14:creationId xmlns:p14="http://schemas.microsoft.com/office/powerpoint/2010/main" val="1710321923"/>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6D3457FC-C129-4ADC-BFF7-D471A09643CB}"/>
              </a:ext>
            </a:extLst>
          </p:cNvPr>
          <p:cNvSpPr>
            <a:spLocks noGrp="1"/>
          </p:cNvSpPr>
          <p:nvPr>
            <p:ph idx="13"/>
          </p:nvPr>
        </p:nvSpPr>
        <p:spPr>
          <a:xfrm>
            <a:off x="1" y="1"/>
            <a:ext cx="2540482" cy="284671"/>
          </a:xfrm>
          <a:solidFill>
            <a:schemeClr val="bg1">
              <a:lumMod val="95000"/>
            </a:schemeClr>
          </a:solidFill>
        </p:spPr>
        <p:txBody>
          <a:bodyPr>
            <a:normAutofit fontScale="92500" lnSpcReduction="10000"/>
          </a:bodyPr>
          <a:lstStyle/>
          <a:p>
            <a:r>
              <a:rPr lang="zh-CN" altLang="en-US" dirty="0"/>
              <a:t>第十三章 中子及中子的探测</a:t>
            </a:r>
          </a:p>
        </p:txBody>
      </p:sp>
      <p:sp>
        <p:nvSpPr>
          <p:cNvPr id="4" name="内容占位符 3">
            <a:extLst>
              <a:ext uri="{FF2B5EF4-FFF2-40B4-BE49-F238E27FC236}">
                <a16:creationId xmlns:a16="http://schemas.microsoft.com/office/drawing/2014/main" id="{DC5E45C6-3C27-4CD6-87A4-686E0452789C}"/>
              </a:ext>
            </a:extLst>
          </p:cNvPr>
          <p:cNvSpPr>
            <a:spLocks noGrp="1"/>
          </p:cNvSpPr>
          <p:nvPr>
            <p:ph idx="15"/>
          </p:nvPr>
        </p:nvSpPr>
        <p:spPr>
          <a:solidFill>
            <a:schemeClr val="accent4">
              <a:lumMod val="20000"/>
              <a:lumOff val="80000"/>
            </a:schemeClr>
          </a:solidFill>
        </p:spPr>
        <p:txBody>
          <a:bodyPr>
            <a:normAutofit fontScale="92500" lnSpcReduction="10000"/>
          </a:bodyPr>
          <a:lstStyle/>
          <a:p>
            <a:r>
              <a:rPr lang="en-US" altLang="zh-CN" dirty="0"/>
              <a:t>1. </a:t>
            </a:r>
            <a:r>
              <a:rPr lang="zh-CN" altLang="en-US" dirty="0"/>
              <a:t>核反应法</a:t>
            </a:r>
          </a:p>
        </p:txBody>
      </p:sp>
      <p:sp>
        <p:nvSpPr>
          <p:cNvPr id="5" name="内容占位符 4">
            <a:extLst>
              <a:ext uri="{FF2B5EF4-FFF2-40B4-BE49-F238E27FC236}">
                <a16:creationId xmlns:a16="http://schemas.microsoft.com/office/drawing/2014/main" id="{76A525C7-698F-42F7-9977-03E53AEE0BC1}"/>
              </a:ext>
            </a:extLst>
          </p:cNvPr>
          <p:cNvSpPr>
            <a:spLocks noGrp="1"/>
          </p:cNvSpPr>
          <p:nvPr>
            <p:ph idx="16"/>
          </p:nvPr>
        </p:nvSpPr>
        <p:spPr>
          <a:solidFill>
            <a:srgbClr val="FFFF00"/>
          </a:solidFill>
        </p:spPr>
        <p:txBody>
          <a:bodyPr>
            <a:normAutofit fontScale="92500" lnSpcReduction="10000"/>
          </a:bodyPr>
          <a:lstStyle/>
          <a:p>
            <a:r>
              <a:rPr lang="zh-CN" altLang="en-US" dirty="0"/>
              <a:t>常见的核反应</a:t>
            </a:r>
          </a:p>
        </p:txBody>
      </p:sp>
      <p:sp>
        <p:nvSpPr>
          <p:cNvPr id="19" name="内容占位符 18">
            <a:extLst>
              <a:ext uri="{FF2B5EF4-FFF2-40B4-BE49-F238E27FC236}">
                <a16:creationId xmlns:a16="http://schemas.microsoft.com/office/drawing/2014/main" id="{3DD6B0AC-1C2F-434F-874C-7924919B1171}"/>
              </a:ext>
            </a:extLst>
          </p:cNvPr>
          <p:cNvSpPr>
            <a:spLocks noGrp="1"/>
          </p:cNvSpPr>
          <p:nvPr>
            <p:ph idx="14"/>
          </p:nvPr>
        </p:nvSpPr>
        <p:spPr>
          <a:solidFill>
            <a:schemeClr val="accent6">
              <a:lumMod val="20000"/>
              <a:lumOff val="80000"/>
            </a:schemeClr>
          </a:solidFill>
        </p:spPr>
        <p:txBody>
          <a:bodyPr>
            <a:normAutofit fontScale="92500" lnSpcReduction="10000"/>
          </a:bodyPr>
          <a:lstStyle/>
          <a:p>
            <a:r>
              <a:rPr lang="en-US" altLang="zh-CN" dirty="0"/>
              <a:t>13.4 </a:t>
            </a:r>
            <a:r>
              <a:rPr lang="zh-CN" altLang="en-US" dirty="0"/>
              <a:t>中子的探测</a:t>
            </a:r>
          </a:p>
        </p:txBody>
      </p:sp>
      <p:sp>
        <p:nvSpPr>
          <p:cNvPr id="11" name="Text Box 3">
            <a:extLst>
              <a:ext uri="{FF2B5EF4-FFF2-40B4-BE49-F238E27FC236}">
                <a16:creationId xmlns:a16="http://schemas.microsoft.com/office/drawing/2014/main" id="{6AD17EF4-AED3-41B9-8D79-6A1B9580D9C1}"/>
              </a:ext>
            </a:extLst>
          </p:cNvPr>
          <p:cNvSpPr txBox="1">
            <a:spLocks noChangeArrowheads="1"/>
          </p:cNvSpPr>
          <p:nvPr/>
        </p:nvSpPr>
        <p:spPr bwMode="auto">
          <a:xfrm>
            <a:off x="919808" y="2046481"/>
            <a:ext cx="990600" cy="636587"/>
          </a:xfrm>
          <a:prstGeom prst="rect">
            <a:avLst/>
          </a:prstGeom>
          <a:noFill/>
          <a:ln w="57150">
            <a:solidFill>
              <a:schemeClr val="bg1">
                <a:lumMod val="75000"/>
              </a:schemeClr>
            </a:solidFill>
            <a:miter lim="800000"/>
            <a:headEnd/>
            <a:tailEnd/>
          </a:ln>
          <a:effectLst/>
          <a:extLst>
            <a:ext uri="{909E8E84-426E-40DD-AFC4-6F175D3DCCD1}">
              <a14:hiddenFill xmlns:a14="http://schemas.microsoft.com/office/drawing/2010/main">
                <a:solidFill>
                  <a:srgbClr val="0000CC"/>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10000"/>
              </a:spcBef>
              <a:defRPr/>
            </a:pPr>
            <a:r>
              <a:rPr lang="en-US" altLang="zh-CN" sz="3200" b="1" baseline="30000" dirty="0">
                <a:solidFill>
                  <a:srgbClr val="FF0000"/>
                </a:solidFill>
                <a:effectLst>
                  <a:outerShdw blurRad="38100" dist="38100" dir="2700000" algn="tl">
                    <a:srgbClr val="C0C0C0"/>
                  </a:outerShdw>
                </a:effectLst>
              </a:rPr>
              <a:t>10</a:t>
            </a:r>
            <a:r>
              <a:rPr lang="en-US" altLang="zh-CN" sz="3200" b="1" dirty="0">
                <a:solidFill>
                  <a:srgbClr val="FF0000"/>
                </a:solidFill>
                <a:effectLst>
                  <a:outerShdw blurRad="38100" dist="38100" dir="2700000" algn="tl">
                    <a:srgbClr val="C0C0C0"/>
                  </a:outerShdw>
                </a:effectLst>
              </a:rPr>
              <a:t>B</a:t>
            </a:r>
          </a:p>
        </p:txBody>
      </p:sp>
      <p:graphicFrame>
        <p:nvGraphicFramePr>
          <p:cNvPr id="14" name="Object 4">
            <a:extLst>
              <a:ext uri="{FF2B5EF4-FFF2-40B4-BE49-F238E27FC236}">
                <a16:creationId xmlns:a16="http://schemas.microsoft.com/office/drawing/2014/main" id="{53F8FCCD-0987-4ED7-A552-EF0DC0FF21A8}"/>
              </a:ext>
            </a:extLst>
          </p:cNvPr>
          <p:cNvGraphicFramePr>
            <a:graphicFrameLocks noChangeAspect="1"/>
          </p:cNvGraphicFramePr>
          <p:nvPr>
            <p:extLst>
              <p:ext uri="{D42A27DB-BD31-4B8C-83A1-F6EECF244321}">
                <p14:modId xmlns:p14="http://schemas.microsoft.com/office/powerpoint/2010/main" val="1616397747"/>
              </p:ext>
            </p:extLst>
          </p:nvPr>
        </p:nvGraphicFramePr>
        <p:xfrm>
          <a:off x="2145358" y="1831523"/>
          <a:ext cx="5810250" cy="1173163"/>
        </p:xfrm>
        <a:graphic>
          <a:graphicData uri="http://schemas.openxmlformats.org/presentationml/2006/ole">
            <mc:AlternateContent xmlns:mc="http://schemas.openxmlformats.org/markup-compatibility/2006">
              <mc:Choice xmlns:v="urn:schemas-microsoft-com:vml" Requires="v">
                <p:oleObj spid="_x0000_s467566" name="Equation" r:id="rId3" imgW="2489040" imgH="507960" progId="Equation.DSMT4">
                  <p:embed/>
                </p:oleObj>
              </mc:Choice>
              <mc:Fallback>
                <p:oleObj name="Equation" r:id="rId3" imgW="2489040" imgH="507960" progId="Equation.DSMT4">
                  <p:embed/>
                  <p:pic>
                    <p:nvPicPr>
                      <p:cNvPr id="8" name="Object 4"/>
                      <p:cNvPicPr>
                        <a:picLocks noChangeAspect="1" noChangeArrowheads="1"/>
                      </p:cNvPicPr>
                      <p:nvPr/>
                    </p:nvPicPr>
                    <p:blipFill>
                      <a:blip r:embed="rId4"/>
                      <a:srcRect/>
                      <a:stretch>
                        <a:fillRect/>
                      </a:stretch>
                    </p:blipFill>
                    <p:spPr bwMode="auto">
                      <a:xfrm>
                        <a:off x="2145358" y="1831523"/>
                        <a:ext cx="5810250" cy="1173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15" name="Group 5">
            <a:extLst>
              <a:ext uri="{FF2B5EF4-FFF2-40B4-BE49-F238E27FC236}">
                <a16:creationId xmlns:a16="http://schemas.microsoft.com/office/drawing/2014/main" id="{6E0A6C36-339F-4C82-B958-3B95AAC9F61A}"/>
              </a:ext>
            </a:extLst>
          </p:cNvPr>
          <p:cNvGrpSpPr>
            <a:grpSpLocks/>
          </p:cNvGrpSpPr>
          <p:nvPr/>
        </p:nvGrpSpPr>
        <p:grpSpPr bwMode="auto">
          <a:xfrm>
            <a:off x="3949601" y="2907480"/>
            <a:ext cx="4552949" cy="646113"/>
            <a:chOff x="2197" y="3094"/>
            <a:chExt cx="2868" cy="407"/>
          </a:xfrm>
        </p:grpSpPr>
        <p:graphicFrame>
          <p:nvGraphicFramePr>
            <p:cNvPr id="16" name="Object 6">
              <a:extLst>
                <a:ext uri="{FF2B5EF4-FFF2-40B4-BE49-F238E27FC236}">
                  <a16:creationId xmlns:a16="http://schemas.microsoft.com/office/drawing/2014/main" id="{6649DB31-24CA-4BB3-BD0C-405FF13C2ED0}"/>
                </a:ext>
              </a:extLst>
            </p:cNvPr>
            <p:cNvGraphicFramePr>
              <a:graphicFrameLocks noChangeAspect="1"/>
            </p:cNvGraphicFramePr>
            <p:nvPr/>
          </p:nvGraphicFramePr>
          <p:xfrm>
            <a:off x="2537" y="3120"/>
            <a:ext cx="2528" cy="328"/>
          </p:xfrm>
          <a:graphic>
            <a:graphicData uri="http://schemas.openxmlformats.org/presentationml/2006/ole">
              <mc:AlternateContent xmlns:mc="http://schemas.openxmlformats.org/markup-compatibility/2006">
                <mc:Choice xmlns:v="urn:schemas-microsoft-com:vml" Requires="v">
                  <p:oleObj spid="_x0000_s467567" name="Equation" r:id="rId5" imgW="1714534" imgH="218970" progId="Equation.DSMT4">
                    <p:embed/>
                  </p:oleObj>
                </mc:Choice>
                <mc:Fallback>
                  <p:oleObj name="Equation" r:id="rId5" imgW="1714534" imgH="218970" progId="Equation.DSMT4">
                    <p:embed/>
                    <p:pic>
                      <p:nvPicPr>
                        <p:cNvPr id="1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37" y="3120"/>
                          <a:ext cx="2528" cy="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7" name="Text Box 7">
              <a:extLst>
                <a:ext uri="{FF2B5EF4-FFF2-40B4-BE49-F238E27FC236}">
                  <a16:creationId xmlns:a16="http://schemas.microsoft.com/office/drawing/2014/main" id="{C67FDBB4-1B7B-414D-A427-FA825F02DCC3}"/>
                </a:ext>
              </a:extLst>
            </p:cNvPr>
            <p:cNvSpPr txBox="1">
              <a:spLocks noChangeArrowheads="1"/>
            </p:cNvSpPr>
            <p:nvPr/>
          </p:nvSpPr>
          <p:spPr bwMode="auto">
            <a:xfrm>
              <a:off x="2197" y="3094"/>
              <a:ext cx="336" cy="4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a:solidFill>
                    <a:schemeClr val="tx1"/>
                  </a:solidFill>
                  <a:latin typeface="Times New Roman" pitchFamily="18" charset="0"/>
                  <a:ea typeface="华文仿宋" pitchFamily="2" charset="-122"/>
                </a:defRPr>
              </a:lvl1pPr>
              <a:lvl2pPr marL="742950" indent="-285750" eaLnBrk="0" hangingPunct="0">
                <a:defRPr kumimoji="1">
                  <a:solidFill>
                    <a:schemeClr val="tx1"/>
                  </a:solidFill>
                  <a:latin typeface="Times New Roman" pitchFamily="18" charset="0"/>
                  <a:ea typeface="华文仿宋" pitchFamily="2" charset="-122"/>
                </a:defRPr>
              </a:lvl2pPr>
              <a:lvl3pPr marL="1143000" indent="-228600" eaLnBrk="0" hangingPunct="0">
                <a:defRPr kumimoji="1">
                  <a:solidFill>
                    <a:schemeClr val="tx1"/>
                  </a:solidFill>
                  <a:latin typeface="Times New Roman" pitchFamily="18" charset="0"/>
                  <a:ea typeface="华文仿宋" pitchFamily="2" charset="-122"/>
                </a:defRPr>
              </a:lvl3pPr>
              <a:lvl4pPr marL="1600200" indent="-228600" eaLnBrk="0" hangingPunct="0">
                <a:defRPr kumimoji="1">
                  <a:solidFill>
                    <a:schemeClr val="tx1"/>
                  </a:solidFill>
                  <a:latin typeface="Times New Roman" pitchFamily="18" charset="0"/>
                  <a:ea typeface="华文仿宋" pitchFamily="2" charset="-122"/>
                </a:defRPr>
              </a:lvl4pPr>
              <a:lvl5pPr marL="2057400" indent="-228600" eaLnBrk="0" hangingPunct="0">
                <a:defRPr kumimoji="1">
                  <a:solidFill>
                    <a:schemeClr val="tx1"/>
                  </a:solidFill>
                  <a:latin typeface="Times New Roman" pitchFamily="18" charset="0"/>
                  <a:ea typeface="华文仿宋" pitchFamily="2" charset="-122"/>
                </a:defRPr>
              </a:lvl5pPr>
              <a:lvl6pPr marL="2514600" indent="-228600" eaLnBrk="0" fontAlgn="base" hangingPunct="0">
                <a:spcBef>
                  <a:spcPct val="20000"/>
                </a:spcBef>
                <a:spcAft>
                  <a:spcPct val="0"/>
                </a:spcAft>
                <a:defRPr kumimoji="1">
                  <a:solidFill>
                    <a:schemeClr val="tx1"/>
                  </a:solidFill>
                  <a:latin typeface="Times New Roman" pitchFamily="18" charset="0"/>
                  <a:ea typeface="华文仿宋" pitchFamily="2" charset="-122"/>
                </a:defRPr>
              </a:lvl6pPr>
              <a:lvl7pPr marL="2971800" indent="-228600" eaLnBrk="0" fontAlgn="base" hangingPunct="0">
                <a:spcBef>
                  <a:spcPct val="20000"/>
                </a:spcBef>
                <a:spcAft>
                  <a:spcPct val="0"/>
                </a:spcAft>
                <a:defRPr kumimoji="1">
                  <a:solidFill>
                    <a:schemeClr val="tx1"/>
                  </a:solidFill>
                  <a:latin typeface="Times New Roman" pitchFamily="18" charset="0"/>
                  <a:ea typeface="华文仿宋" pitchFamily="2" charset="-122"/>
                </a:defRPr>
              </a:lvl7pPr>
              <a:lvl8pPr marL="3429000" indent="-228600" eaLnBrk="0" fontAlgn="base" hangingPunct="0">
                <a:spcBef>
                  <a:spcPct val="20000"/>
                </a:spcBef>
                <a:spcAft>
                  <a:spcPct val="0"/>
                </a:spcAft>
                <a:defRPr kumimoji="1">
                  <a:solidFill>
                    <a:schemeClr val="tx1"/>
                  </a:solidFill>
                  <a:latin typeface="Times New Roman" pitchFamily="18" charset="0"/>
                  <a:ea typeface="华文仿宋" pitchFamily="2" charset="-122"/>
                </a:defRPr>
              </a:lvl8pPr>
              <a:lvl9pPr marL="3886200" indent="-228600" eaLnBrk="0" fontAlgn="base" hangingPunct="0">
                <a:spcBef>
                  <a:spcPct val="20000"/>
                </a:spcBef>
                <a:spcAft>
                  <a:spcPct val="0"/>
                </a:spcAft>
                <a:defRPr kumimoji="1">
                  <a:solidFill>
                    <a:schemeClr val="tx1"/>
                  </a:solidFill>
                  <a:latin typeface="Times New Roman" pitchFamily="18" charset="0"/>
                  <a:ea typeface="华文仿宋" pitchFamily="2" charset="-122"/>
                </a:defRPr>
              </a:lvl9pPr>
            </a:lstStyle>
            <a:p>
              <a:pPr eaLnBrk="1" hangingPunct="1">
                <a:spcBef>
                  <a:spcPct val="10000"/>
                </a:spcBef>
              </a:pPr>
              <a:r>
                <a:rPr lang="en-US" altLang="zh-CN" sz="3600" dirty="0">
                  <a:solidFill>
                    <a:srgbClr val="FF0000"/>
                  </a:solidFill>
                  <a:sym typeface="Wingdings 3" pitchFamily="18" charset="2"/>
                </a:rPr>
                <a:t></a:t>
              </a:r>
              <a:endParaRPr lang="en-US" altLang="zh-CN" sz="3600" dirty="0">
                <a:solidFill>
                  <a:srgbClr val="FF0000"/>
                </a:solidFill>
              </a:endParaRPr>
            </a:p>
          </p:txBody>
        </p:sp>
      </p:grpSp>
      <p:graphicFrame>
        <p:nvGraphicFramePr>
          <p:cNvPr id="18" name="Object 9">
            <a:extLst>
              <a:ext uri="{FF2B5EF4-FFF2-40B4-BE49-F238E27FC236}">
                <a16:creationId xmlns:a16="http://schemas.microsoft.com/office/drawing/2014/main" id="{184B979D-F9DC-4FDA-884C-36CB560A59CC}"/>
              </a:ext>
            </a:extLst>
          </p:cNvPr>
          <p:cNvGraphicFramePr>
            <a:graphicFrameLocks noChangeAspect="1"/>
          </p:cNvGraphicFramePr>
          <p:nvPr>
            <p:extLst>
              <p:ext uri="{D42A27DB-BD31-4B8C-83A1-F6EECF244321}">
                <p14:modId xmlns:p14="http://schemas.microsoft.com/office/powerpoint/2010/main" val="1613471604"/>
              </p:ext>
            </p:extLst>
          </p:nvPr>
        </p:nvGraphicFramePr>
        <p:xfrm>
          <a:off x="7938939" y="1915613"/>
          <a:ext cx="4167187" cy="542925"/>
        </p:xfrm>
        <a:graphic>
          <a:graphicData uri="http://schemas.openxmlformats.org/presentationml/2006/ole">
            <mc:AlternateContent xmlns:mc="http://schemas.openxmlformats.org/markup-compatibility/2006">
              <mc:Choice xmlns:v="urn:schemas-microsoft-com:vml" Requires="v">
                <p:oleObj spid="_x0000_s467568" name="Equation" r:id="rId7" imgW="1777680" imgH="228600" progId="Equation.DSMT4">
                  <p:embed/>
                </p:oleObj>
              </mc:Choice>
              <mc:Fallback>
                <p:oleObj name="Equation" r:id="rId7" imgW="1777680" imgH="228600" progId="Equation.DSMT4">
                  <p:embed/>
                  <p:pic>
                    <p:nvPicPr>
                      <p:cNvPr id="12" name="Object 9"/>
                      <p:cNvPicPr>
                        <a:picLocks noChangeAspect="1" noChangeArrowheads="1"/>
                      </p:cNvPicPr>
                      <p:nvPr/>
                    </p:nvPicPr>
                    <p:blipFill>
                      <a:blip r:embed="rId8"/>
                      <a:srcRect/>
                      <a:stretch>
                        <a:fillRect/>
                      </a:stretch>
                    </p:blipFill>
                    <p:spPr bwMode="auto">
                      <a:xfrm>
                        <a:off x="7938939" y="1915613"/>
                        <a:ext cx="4167187" cy="542925"/>
                      </a:xfrm>
                      <a:prstGeom prst="rect">
                        <a:avLst/>
                      </a:prstGeom>
                      <a:solidFill>
                        <a:srgbClr val="FFFF00"/>
                      </a:solidFill>
                      <a:ln w="9525">
                        <a:solidFill>
                          <a:schemeClr val="accent1"/>
                        </a:solidFill>
                        <a:miter lim="800000"/>
                        <a:headEnd/>
                        <a:tailEnd/>
                      </a:ln>
                    </p:spPr>
                  </p:pic>
                </p:oleObj>
              </mc:Fallback>
            </mc:AlternateContent>
          </a:graphicData>
        </a:graphic>
      </p:graphicFrame>
      <p:sp>
        <p:nvSpPr>
          <p:cNvPr id="20" name="Text Box 3">
            <a:extLst>
              <a:ext uri="{FF2B5EF4-FFF2-40B4-BE49-F238E27FC236}">
                <a16:creationId xmlns:a16="http://schemas.microsoft.com/office/drawing/2014/main" id="{16B79D90-48DC-4E89-8443-410501298790}"/>
              </a:ext>
            </a:extLst>
          </p:cNvPr>
          <p:cNvSpPr txBox="1">
            <a:spLocks noChangeArrowheads="1"/>
          </p:cNvSpPr>
          <p:nvPr/>
        </p:nvSpPr>
        <p:spPr bwMode="auto">
          <a:xfrm>
            <a:off x="911871" y="4172887"/>
            <a:ext cx="838200" cy="636587"/>
          </a:xfrm>
          <a:prstGeom prst="rect">
            <a:avLst/>
          </a:prstGeom>
          <a:noFill/>
          <a:ln w="57150" algn="ctr">
            <a:solidFill>
              <a:schemeClr val="bg1">
                <a:lumMod val="75000"/>
              </a:schemeClr>
            </a:solidFill>
            <a:miter lim="800000"/>
            <a:headEnd/>
            <a:tailEnd/>
          </a:ln>
          <a:effectLst/>
          <a:extLst>
            <a:ext uri="{909E8E84-426E-40DD-AFC4-6F175D3DCCD1}">
              <a14:hiddenFill xmlns:a14="http://schemas.microsoft.com/office/drawing/2010/main">
                <a:solidFill>
                  <a:srgbClr val="0000CC"/>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10000"/>
              </a:spcBef>
              <a:defRPr/>
            </a:pPr>
            <a:r>
              <a:rPr lang="en-US" altLang="zh-CN" sz="3200" b="1" baseline="30000" dirty="0">
                <a:solidFill>
                  <a:srgbClr val="FF0000"/>
                </a:solidFill>
                <a:effectLst>
                  <a:outerShdw blurRad="38100" dist="38100" dir="2700000" algn="tl">
                    <a:srgbClr val="C0C0C0"/>
                  </a:outerShdw>
                </a:effectLst>
                <a:latin typeface="Arial" pitchFamily="34" charset="0"/>
              </a:rPr>
              <a:t>6</a:t>
            </a:r>
            <a:r>
              <a:rPr lang="en-US" altLang="zh-CN" sz="3200" b="1" dirty="0">
                <a:solidFill>
                  <a:srgbClr val="FF0000"/>
                </a:solidFill>
                <a:effectLst>
                  <a:outerShdw blurRad="38100" dist="38100" dir="2700000" algn="tl">
                    <a:srgbClr val="C0C0C0"/>
                  </a:outerShdw>
                </a:effectLst>
                <a:latin typeface="Arial" pitchFamily="34" charset="0"/>
              </a:rPr>
              <a:t>Li</a:t>
            </a:r>
          </a:p>
        </p:txBody>
      </p:sp>
      <p:graphicFrame>
        <p:nvGraphicFramePr>
          <p:cNvPr id="21" name="Object 4">
            <a:extLst>
              <a:ext uri="{FF2B5EF4-FFF2-40B4-BE49-F238E27FC236}">
                <a16:creationId xmlns:a16="http://schemas.microsoft.com/office/drawing/2014/main" id="{9936D0BB-DA68-434F-A364-064EF81AD35D}"/>
              </a:ext>
            </a:extLst>
          </p:cNvPr>
          <p:cNvGraphicFramePr>
            <a:graphicFrameLocks noChangeAspect="1"/>
          </p:cNvGraphicFramePr>
          <p:nvPr>
            <p:extLst>
              <p:ext uri="{D42A27DB-BD31-4B8C-83A1-F6EECF244321}">
                <p14:modId xmlns:p14="http://schemas.microsoft.com/office/powerpoint/2010/main" val="36175824"/>
              </p:ext>
            </p:extLst>
          </p:nvPr>
        </p:nvGraphicFramePr>
        <p:xfrm>
          <a:off x="2259658" y="4249087"/>
          <a:ext cx="4457700" cy="461962"/>
        </p:xfrm>
        <a:graphic>
          <a:graphicData uri="http://schemas.openxmlformats.org/presentationml/2006/ole">
            <mc:AlternateContent xmlns:mc="http://schemas.openxmlformats.org/markup-compatibility/2006">
              <mc:Choice xmlns:v="urn:schemas-microsoft-com:vml" Requires="v">
                <p:oleObj spid="_x0000_s467569" name="Equation" r:id="rId9" imgW="1904977" imgH="190620" progId="Equation.DSMT4">
                  <p:embed/>
                </p:oleObj>
              </mc:Choice>
              <mc:Fallback>
                <p:oleObj name="Equation" r:id="rId9" imgW="1904977" imgH="190620" progId="Equation.DSMT4">
                  <p:embed/>
                  <p:pic>
                    <p:nvPicPr>
                      <p:cNvPr id="14" name="Object 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259658" y="4249087"/>
                        <a:ext cx="4457700"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2" name="Object 5">
            <a:extLst>
              <a:ext uri="{FF2B5EF4-FFF2-40B4-BE49-F238E27FC236}">
                <a16:creationId xmlns:a16="http://schemas.microsoft.com/office/drawing/2014/main" id="{4A706783-258B-4FB9-8380-8E763C6DDABB}"/>
              </a:ext>
            </a:extLst>
          </p:cNvPr>
          <p:cNvGraphicFramePr>
            <a:graphicFrameLocks noChangeAspect="1"/>
          </p:cNvGraphicFramePr>
          <p:nvPr>
            <p:extLst>
              <p:ext uri="{D42A27DB-BD31-4B8C-83A1-F6EECF244321}">
                <p14:modId xmlns:p14="http://schemas.microsoft.com/office/powerpoint/2010/main" val="4003385045"/>
              </p:ext>
            </p:extLst>
          </p:nvPr>
        </p:nvGraphicFramePr>
        <p:xfrm>
          <a:off x="7854473" y="4142765"/>
          <a:ext cx="3990975" cy="542925"/>
        </p:xfrm>
        <a:graphic>
          <a:graphicData uri="http://schemas.openxmlformats.org/presentationml/2006/ole">
            <mc:AlternateContent xmlns:mc="http://schemas.openxmlformats.org/markup-compatibility/2006">
              <mc:Choice xmlns:v="urn:schemas-microsoft-com:vml" Requires="v">
                <p:oleObj spid="_x0000_s467570" name="Equation" r:id="rId11" imgW="1701720" imgH="228600" progId="Equation.DSMT4">
                  <p:embed/>
                </p:oleObj>
              </mc:Choice>
              <mc:Fallback>
                <p:oleObj name="Equation" r:id="rId11" imgW="1701720" imgH="228600" progId="Equation.DSMT4">
                  <p:embed/>
                  <p:pic>
                    <p:nvPicPr>
                      <p:cNvPr id="15" name="Object 5"/>
                      <p:cNvPicPr>
                        <a:picLocks noChangeAspect="1" noChangeArrowheads="1"/>
                      </p:cNvPicPr>
                      <p:nvPr/>
                    </p:nvPicPr>
                    <p:blipFill>
                      <a:blip r:embed="rId12"/>
                      <a:srcRect/>
                      <a:stretch>
                        <a:fillRect/>
                      </a:stretch>
                    </p:blipFill>
                    <p:spPr bwMode="auto">
                      <a:xfrm>
                        <a:off x="7854473" y="4142765"/>
                        <a:ext cx="3990975" cy="542925"/>
                      </a:xfrm>
                      <a:prstGeom prst="rect">
                        <a:avLst/>
                      </a:prstGeom>
                      <a:solidFill>
                        <a:srgbClr val="FFFF00"/>
                      </a:solidFill>
                      <a:ln w="9525">
                        <a:solidFill>
                          <a:schemeClr val="accent1"/>
                        </a:solidFill>
                        <a:miter lim="800000"/>
                        <a:headEnd/>
                        <a:tailEnd/>
                      </a:ln>
                    </p:spPr>
                  </p:pic>
                </p:oleObj>
              </mc:Fallback>
            </mc:AlternateContent>
          </a:graphicData>
        </a:graphic>
      </p:graphicFrame>
      <p:grpSp>
        <p:nvGrpSpPr>
          <p:cNvPr id="23" name="Group 7">
            <a:extLst>
              <a:ext uri="{FF2B5EF4-FFF2-40B4-BE49-F238E27FC236}">
                <a16:creationId xmlns:a16="http://schemas.microsoft.com/office/drawing/2014/main" id="{29F98B68-C883-4044-8AD3-FA91E81FCB3F}"/>
              </a:ext>
            </a:extLst>
          </p:cNvPr>
          <p:cNvGrpSpPr>
            <a:grpSpLocks/>
          </p:cNvGrpSpPr>
          <p:nvPr/>
        </p:nvGrpSpPr>
        <p:grpSpPr bwMode="auto">
          <a:xfrm>
            <a:off x="883296" y="788512"/>
            <a:ext cx="11096626" cy="584201"/>
            <a:chOff x="144" y="2512"/>
            <a:chExt cx="6990" cy="368"/>
          </a:xfrm>
        </p:grpSpPr>
        <p:sp>
          <p:nvSpPr>
            <p:cNvPr id="24" name="Text Box 8">
              <a:extLst>
                <a:ext uri="{FF2B5EF4-FFF2-40B4-BE49-F238E27FC236}">
                  <a16:creationId xmlns:a16="http://schemas.microsoft.com/office/drawing/2014/main" id="{40CD6E09-4394-4C99-92D7-EDBA528F123D}"/>
                </a:ext>
              </a:extLst>
            </p:cNvPr>
            <p:cNvSpPr txBox="1">
              <a:spLocks noChangeArrowheads="1"/>
            </p:cNvSpPr>
            <p:nvPr/>
          </p:nvSpPr>
          <p:spPr bwMode="auto">
            <a:xfrm>
              <a:off x="144" y="2537"/>
              <a:ext cx="672" cy="330"/>
            </a:xfrm>
            <a:prstGeom prst="rect">
              <a:avLst/>
            </a:prstGeom>
            <a:noFill/>
            <a:ln w="57150" algn="ctr">
              <a:solidFill>
                <a:schemeClr val="bg1">
                  <a:lumMod val="75000"/>
                </a:schemeClr>
              </a:solidFill>
              <a:miter lim="800000"/>
              <a:headEnd/>
              <a:tailEnd/>
            </a:ln>
            <a:effectLst/>
            <a:extLst>
              <a:ext uri="{909E8E84-426E-40DD-AFC4-6F175D3DCCD1}">
                <a14:hiddenFill xmlns:a14="http://schemas.microsoft.com/office/drawing/2010/main">
                  <a:solidFill>
                    <a:srgbClr val="0000CC"/>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10000"/>
                </a:spcBef>
                <a:defRPr/>
              </a:pPr>
              <a:r>
                <a:rPr lang="en-US" altLang="zh-CN" sz="2800" b="1" baseline="30000" dirty="0">
                  <a:solidFill>
                    <a:srgbClr val="FF0000"/>
                  </a:solidFill>
                  <a:effectLst>
                    <a:outerShdw blurRad="38100" dist="38100" dir="2700000" algn="tl">
                      <a:srgbClr val="C0C0C0"/>
                    </a:outerShdw>
                  </a:effectLst>
                  <a:latin typeface="Arial" pitchFamily="34" charset="0"/>
                </a:rPr>
                <a:t>3</a:t>
              </a:r>
              <a:r>
                <a:rPr lang="en-US" altLang="zh-CN" sz="2800" b="1" dirty="0">
                  <a:solidFill>
                    <a:srgbClr val="FF0000"/>
                  </a:solidFill>
                  <a:effectLst>
                    <a:outerShdw blurRad="38100" dist="38100" dir="2700000" algn="tl">
                      <a:srgbClr val="C0C0C0"/>
                    </a:outerShdw>
                  </a:effectLst>
                  <a:latin typeface="Arial" pitchFamily="34" charset="0"/>
                </a:rPr>
                <a:t>He</a:t>
              </a:r>
            </a:p>
          </p:txBody>
        </p:sp>
        <p:graphicFrame>
          <p:nvGraphicFramePr>
            <p:cNvPr id="25" name="Object 9">
              <a:extLst>
                <a:ext uri="{FF2B5EF4-FFF2-40B4-BE49-F238E27FC236}">
                  <a16:creationId xmlns:a16="http://schemas.microsoft.com/office/drawing/2014/main" id="{406739F1-3AC5-4A84-BB11-C00663376397}"/>
                </a:ext>
              </a:extLst>
            </p:cNvPr>
            <p:cNvGraphicFramePr>
              <a:graphicFrameLocks noChangeAspect="1"/>
            </p:cNvGraphicFramePr>
            <p:nvPr/>
          </p:nvGraphicFramePr>
          <p:xfrm>
            <a:off x="984" y="2512"/>
            <a:ext cx="2881" cy="328"/>
          </p:xfrm>
          <a:graphic>
            <a:graphicData uri="http://schemas.openxmlformats.org/presentationml/2006/ole">
              <mc:AlternateContent xmlns:mc="http://schemas.openxmlformats.org/markup-compatibility/2006">
                <mc:Choice xmlns:v="urn:schemas-microsoft-com:vml" Requires="v">
                  <p:oleObj spid="_x0000_s467571" name="Equation" r:id="rId13" imgW="1962246" imgH="218970" progId="Equation.DSMT4">
                    <p:embed/>
                  </p:oleObj>
                </mc:Choice>
                <mc:Fallback>
                  <p:oleObj name="Equation" r:id="rId13" imgW="1962246" imgH="218970" progId="Equation.DSMT4">
                    <p:embed/>
                    <p:pic>
                      <p:nvPicPr>
                        <p:cNvPr id="18" name="Object 9"/>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84" y="2512"/>
                          <a:ext cx="2881" cy="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6" name="Object 10">
              <a:extLst>
                <a:ext uri="{FF2B5EF4-FFF2-40B4-BE49-F238E27FC236}">
                  <a16:creationId xmlns:a16="http://schemas.microsoft.com/office/drawing/2014/main" id="{84E5802F-1F97-4942-BDAE-EF1F7FCB3CCB}"/>
                </a:ext>
              </a:extLst>
            </p:cNvPr>
            <p:cNvGraphicFramePr>
              <a:graphicFrameLocks noChangeAspect="1"/>
            </p:cNvGraphicFramePr>
            <p:nvPr>
              <p:extLst>
                <p:ext uri="{D42A27DB-BD31-4B8C-83A1-F6EECF244321}">
                  <p14:modId xmlns:p14="http://schemas.microsoft.com/office/powerpoint/2010/main" val="1327161781"/>
                </p:ext>
              </p:extLst>
            </p:nvPr>
          </p:nvGraphicFramePr>
          <p:xfrm>
            <a:off x="4516" y="2537"/>
            <a:ext cx="2618" cy="343"/>
          </p:xfrm>
          <a:graphic>
            <a:graphicData uri="http://schemas.openxmlformats.org/presentationml/2006/ole">
              <mc:AlternateContent xmlns:mc="http://schemas.openxmlformats.org/markup-compatibility/2006">
                <mc:Choice xmlns:v="urn:schemas-microsoft-com:vml" Requires="v">
                  <p:oleObj spid="_x0000_s467572" name="Equation" r:id="rId15" imgW="1777680" imgH="228600" progId="Equation.DSMT4">
                    <p:embed/>
                  </p:oleObj>
                </mc:Choice>
                <mc:Fallback>
                  <p:oleObj name="Equation" r:id="rId15" imgW="1777680" imgH="228600" progId="Equation.DSMT4">
                    <p:embed/>
                    <p:pic>
                      <p:nvPicPr>
                        <p:cNvPr id="19" name="Object 10"/>
                        <p:cNvPicPr>
                          <a:picLocks noChangeAspect="1" noChangeArrowheads="1"/>
                        </p:cNvPicPr>
                        <p:nvPr/>
                      </p:nvPicPr>
                      <p:blipFill>
                        <a:blip r:embed="rId16"/>
                        <a:srcRect/>
                        <a:stretch>
                          <a:fillRect/>
                        </a:stretch>
                      </p:blipFill>
                      <p:spPr bwMode="auto">
                        <a:xfrm>
                          <a:off x="4516" y="2537"/>
                          <a:ext cx="2618" cy="343"/>
                        </a:xfrm>
                        <a:prstGeom prst="rect">
                          <a:avLst/>
                        </a:prstGeom>
                        <a:solidFill>
                          <a:srgbClr val="FFFF00"/>
                        </a:solidFill>
                        <a:ln w="9525">
                          <a:solidFill>
                            <a:schemeClr val="accent1"/>
                          </a:solidFill>
                          <a:miter lim="800000"/>
                          <a:headEnd/>
                          <a:tailEnd/>
                        </a:ln>
                      </p:spPr>
                    </p:pic>
                  </p:oleObj>
                </mc:Fallback>
              </mc:AlternateContent>
            </a:graphicData>
          </a:graphic>
        </p:graphicFrame>
      </p:grpSp>
      <p:sp>
        <p:nvSpPr>
          <p:cNvPr id="27" name="TextBox 31">
            <a:extLst>
              <a:ext uri="{FF2B5EF4-FFF2-40B4-BE49-F238E27FC236}">
                <a16:creationId xmlns:a16="http://schemas.microsoft.com/office/drawing/2014/main" id="{46B65D9C-2154-4779-B3D2-F54E87152512}"/>
              </a:ext>
            </a:extLst>
          </p:cNvPr>
          <p:cNvSpPr txBox="1"/>
          <p:nvPr/>
        </p:nvSpPr>
        <p:spPr>
          <a:xfrm>
            <a:off x="839416" y="5397023"/>
            <a:ext cx="9036496" cy="1200329"/>
          </a:xfrm>
          <a:prstGeom prst="rect">
            <a:avLst/>
          </a:prstGeom>
          <a:noFill/>
          <a:ln>
            <a:solidFill>
              <a:schemeClr val="bg1">
                <a:lumMod val="50000"/>
              </a:schemeClr>
            </a:solidFill>
          </a:ln>
        </p:spPr>
        <p:txBody>
          <a:bodyPr wrap="square" rtlCol="0">
            <a:spAutoFit/>
          </a:bodyPr>
          <a:lstStyle/>
          <a:p>
            <a:pPr marL="342900" indent="-342900">
              <a:lnSpc>
                <a:spcPct val="150000"/>
              </a:lnSpc>
              <a:buFont typeface="Arial" panose="020B0604020202020204" pitchFamily="34" charset="0"/>
              <a:buChar char="•"/>
            </a:pPr>
            <a:r>
              <a:rPr lang="zh-CN" altLang="en-US" sz="2400" dirty="0">
                <a:latin typeface="楷体" panose="02010609060101010101" pitchFamily="49" charset="-122"/>
                <a:ea typeface="楷体" panose="02010609060101010101" pitchFamily="49" charset="-122"/>
              </a:rPr>
              <a:t>通过测量核反应后的重带电粒子，就可以实现对中子的测量。</a:t>
            </a:r>
            <a:endParaRPr lang="en-US" altLang="zh-CN" sz="2400" dirty="0">
              <a:latin typeface="楷体" panose="02010609060101010101" pitchFamily="49" charset="-122"/>
              <a:ea typeface="楷体" panose="02010609060101010101" pitchFamily="49" charset="-122"/>
            </a:endParaRPr>
          </a:p>
          <a:p>
            <a:pPr marL="342900" indent="-342900">
              <a:lnSpc>
                <a:spcPct val="150000"/>
              </a:lnSpc>
              <a:buClr>
                <a:srgbClr val="FF0000"/>
              </a:buClr>
              <a:buFont typeface="Webdings" panose="05030102010509060703" pitchFamily="18" charset="2"/>
              <a:buChar char="s"/>
            </a:pPr>
            <a:r>
              <a:rPr lang="zh-CN" altLang="en-US" sz="2400" dirty="0">
                <a:latin typeface="楷体" panose="02010609060101010101" pitchFamily="49" charset="-122"/>
                <a:ea typeface="楷体" panose="02010609060101010101" pitchFamily="49" charset="-122"/>
              </a:rPr>
              <a:t>由于反应能</a:t>
            </a:r>
            <a:r>
              <a:rPr lang="en-US" altLang="zh-CN" sz="24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&gt;&gt;</a:t>
            </a:r>
            <a:r>
              <a:rPr lang="zh-CN" altLang="en-US" sz="2400" dirty="0">
                <a:latin typeface="楷体" panose="02010609060101010101" pitchFamily="49" charset="-122"/>
                <a:ea typeface="楷体" panose="02010609060101010101" pitchFamily="49" charset="-122"/>
              </a:rPr>
              <a:t>中子能量，对于低能中子能量的测量是很困难的。</a:t>
            </a:r>
            <a:endParaRPr lang="en-US" altLang="zh-CN" sz="2400" dirty="0">
              <a:latin typeface="楷体" panose="02010609060101010101" pitchFamily="49" charset="-122"/>
              <a:ea typeface="楷体" panose="02010609060101010101" pitchFamily="49" charset="-122"/>
            </a:endParaRPr>
          </a:p>
        </p:txBody>
      </p:sp>
      <p:graphicFrame>
        <p:nvGraphicFramePr>
          <p:cNvPr id="28" name="对象 27">
            <a:extLst>
              <a:ext uri="{FF2B5EF4-FFF2-40B4-BE49-F238E27FC236}">
                <a16:creationId xmlns:a16="http://schemas.microsoft.com/office/drawing/2014/main" id="{1156BF9B-A405-4F11-9DA6-8476A62EFC36}"/>
              </a:ext>
            </a:extLst>
          </p:cNvPr>
          <p:cNvGraphicFramePr>
            <a:graphicFrameLocks noChangeAspect="1"/>
          </p:cNvGraphicFramePr>
          <p:nvPr>
            <p:extLst>
              <p:ext uri="{D42A27DB-BD31-4B8C-83A1-F6EECF244321}">
                <p14:modId xmlns:p14="http://schemas.microsoft.com/office/powerpoint/2010/main" val="1752965919"/>
              </p:ext>
            </p:extLst>
          </p:nvPr>
        </p:nvGraphicFramePr>
        <p:xfrm>
          <a:off x="1544871" y="1892021"/>
          <a:ext cx="671925" cy="276675"/>
        </p:xfrm>
        <a:graphic>
          <a:graphicData uri="http://schemas.openxmlformats.org/presentationml/2006/ole">
            <mc:AlternateContent xmlns:mc="http://schemas.openxmlformats.org/markup-compatibility/2006">
              <mc:Choice xmlns:v="urn:schemas-microsoft-com:vml" Requires="v">
                <p:oleObj spid="_x0000_s467573" name="Equation" r:id="rId17" imgW="431640" imgH="177480" progId="Equation.DSMT4">
                  <p:embed/>
                </p:oleObj>
              </mc:Choice>
              <mc:Fallback>
                <p:oleObj name="Equation" r:id="rId17" imgW="431640" imgH="177480" progId="Equation.DSMT4">
                  <p:embed/>
                  <p:pic>
                    <p:nvPicPr>
                      <p:cNvPr id="21" name="对象 20"/>
                      <p:cNvPicPr/>
                      <p:nvPr/>
                    </p:nvPicPr>
                    <p:blipFill>
                      <a:blip r:embed="rId18"/>
                      <a:stretch>
                        <a:fillRect/>
                      </a:stretch>
                    </p:blipFill>
                    <p:spPr>
                      <a:xfrm>
                        <a:off x="1544871" y="1892021"/>
                        <a:ext cx="671925" cy="276675"/>
                      </a:xfrm>
                      <a:prstGeom prst="rect">
                        <a:avLst/>
                      </a:prstGeom>
                      <a:solidFill>
                        <a:srgbClr val="FFFF00"/>
                      </a:solidFill>
                    </p:spPr>
                  </p:pic>
                </p:oleObj>
              </mc:Fallback>
            </mc:AlternateContent>
          </a:graphicData>
        </a:graphic>
      </p:graphicFrame>
      <p:graphicFrame>
        <p:nvGraphicFramePr>
          <p:cNvPr id="29" name="对象 28">
            <a:extLst>
              <a:ext uri="{FF2B5EF4-FFF2-40B4-BE49-F238E27FC236}">
                <a16:creationId xmlns:a16="http://schemas.microsoft.com/office/drawing/2014/main" id="{B5628E75-BB82-4041-94DE-A9ECFA3E46FB}"/>
              </a:ext>
            </a:extLst>
          </p:cNvPr>
          <p:cNvGraphicFramePr>
            <a:graphicFrameLocks noChangeAspect="1"/>
          </p:cNvGraphicFramePr>
          <p:nvPr>
            <p:extLst>
              <p:ext uri="{D42A27DB-BD31-4B8C-83A1-F6EECF244321}">
                <p14:modId xmlns:p14="http://schemas.microsoft.com/office/powerpoint/2010/main" val="1765920837"/>
              </p:ext>
            </p:extLst>
          </p:nvPr>
        </p:nvGraphicFramePr>
        <p:xfrm>
          <a:off x="1505596" y="4034973"/>
          <a:ext cx="690562" cy="276225"/>
        </p:xfrm>
        <a:graphic>
          <a:graphicData uri="http://schemas.openxmlformats.org/presentationml/2006/ole">
            <mc:AlternateContent xmlns:mc="http://schemas.openxmlformats.org/markup-compatibility/2006">
              <mc:Choice xmlns:v="urn:schemas-microsoft-com:vml" Requires="v">
                <p:oleObj spid="_x0000_s467574" name="Equation" r:id="rId19" imgW="444240" imgH="177480" progId="Equation.DSMT4">
                  <p:embed/>
                </p:oleObj>
              </mc:Choice>
              <mc:Fallback>
                <p:oleObj name="Equation" r:id="rId19" imgW="444240" imgH="177480" progId="Equation.DSMT4">
                  <p:embed/>
                  <p:pic>
                    <p:nvPicPr>
                      <p:cNvPr id="22" name="对象 21"/>
                      <p:cNvPicPr/>
                      <p:nvPr/>
                    </p:nvPicPr>
                    <p:blipFill>
                      <a:blip r:embed="rId20"/>
                      <a:stretch>
                        <a:fillRect/>
                      </a:stretch>
                    </p:blipFill>
                    <p:spPr>
                      <a:xfrm>
                        <a:off x="1505596" y="4034973"/>
                        <a:ext cx="690562" cy="276225"/>
                      </a:xfrm>
                      <a:prstGeom prst="rect">
                        <a:avLst/>
                      </a:prstGeom>
                      <a:solidFill>
                        <a:srgbClr val="FFFF00"/>
                      </a:solidFill>
                    </p:spPr>
                  </p:pic>
                </p:oleObj>
              </mc:Fallback>
            </mc:AlternateContent>
          </a:graphicData>
        </a:graphic>
      </p:graphicFrame>
      <p:graphicFrame>
        <p:nvGraphicFramePr>
          <p:cNvPr id="30" name="对象 29">
            <a:extLst>
              <a:ext uri="{FF2B5EF4-FFF2-40B4-BE49-F238E27FC236}">
                <a16:creationId xmlns:a16="http://schemas.microsoft.com/office/drawing/2014/main" id="{D72B25CE-ACB0-4C8C-AF55-2C3C61F0D579}"/>
              </a:ext>
            </a:extLst>
          </p:cNvPr>
          <p:cNvGraphicFramePr>
            <a:graphicFrameLocks noChangeAspect="1"/>
          </p:cNvGraphicFramePr>
          <p:nvPr>
            <p:extLst>
              <p:ext uri="{D42A27DB-BD31-4B8C-83A1-F6EECF244321}">
                <p14:modId xmlns:p14="http://schemas.microsoft.com/office/powerpoint/2010/main" val="704793925"/>
              </p:ext>
            </p:extLst>
          </p:nvPr>
        </p:nvGraphicFramePr>
        <p:xfrm>
          <a:off x="1460192" y="611592"/>
          <a:ext cx="1225550" cy="315913"/>
        </p:xfrm>
        <a:graphic>
          <a:graphicData uri="http://schemas.openxmlformats.org/presentationml/2006/ole">
            <mc:AlternateContent xmlns:mc="http://schemas.openxmlformats.org/markup-compatibility/2006">
              <mc:Choice xmlns:v="urn:schemas-microsoft-com:vml" Requires="v">
                <p:oleObj spid="_x0000_s467575" name="Equation" r:id="rId21" imgW="787320" imgH="203040" progId="Equation.DSMT4">
                  <p:embed/>
                </p:oleObj>
              </mc:Choice>
              <mc:Fallback>
                <p:oleObj name="Equation" r:id="rId21" imgW="787320" imgH="203040" progId="Equation.DSMT4">
                  <p:embed/>
                  <p:pic>
                    <p:nvPicPr>
                      <p:cNvPr id="23" name="对象 22"/>
                      <p:cNvPicPr/>
                      <p:nvPr/>
                    </p:nvPicPr>
                    <p:blipFill>
                      <a:blip r:embed="rId22"/>
                      <a:stretch>
                        <a:fillRect/>
                      </a:stretch>
                    </p:blipFill>
                    <p:spPr>
                      <a:xfrm>
                        <a:off x="1460192" y="611592"/>
                        <a:ext cx="1225550" cy="315913"/>
                      </a:xfrm>
                      <a:prstGeom prst="rect">
                        <a:avLst/>
                      </a:prstGeom>
                      <a:solidFill>
                        <a:srgbClr val="FFFF00"/>
                      </a:solidFill>
                    </p:spPr>
                  </p:pic>
                </p:oleObj>
              </mc:Fallback>
            </mc:AlternateContent>
          </a:graphicData>
        </a:graphic>
      </p:graphicFrame>
    </p:spTree>
    <p:extLst>
      <p:ext uri="{BB962C8B-B14F-4D97-AF65-F5344CB8AC3E}">
        <p14:creationId xmlns:p14="http://schemas.microsoft.com/office/powerpoint/2010/main" val="2872989058"/>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6D3457FC-C129-4ADC-BFF7-D471A09643CB}"/>
              </a:ext>
            </a:extLst>
          </p:cNvPr>
          <p:cNvSpPr>
            <a:spLocks noGrp="1"/>
          </p:cNvSpPr>
          <p:nvPr>
            <p:ph idx="13"/>
          </p:nvPr>
        </p:nvSpPr>
        <p:spPr>
          <a:xfrm>
            <a:off x="1" y="1"/>
            <a:ext cx="2540482" cy="284671"/>
          </a:xfrm>
          <a:solidFill>
            <a:schemeClr val="bg1">
              <a:lumMod val="95000"/>
            </a:schemeClr>
          </a:solidFill>
        </p:spPr>
        <p:txBody>
          <a:bodyPr>
            <a:normAutofit fontScale="92500" lnSpcReduction="10000"/>
          </a:bodyPr>
          <a:lstStyle/>
          <a:p>
            <a:r>
              <a:rPr lang="zh-CN" altLang="en-US" dirty="0"/>
              <a:t>第十三章 中子及中子的探测</a:t>
            </a:r>
          </a:p>
        </p:txBody>
      </p:sp>
      <p:sp>
        <p:nvSpPr>
          <p:cNvPr id="4" name="内容占位符 3">
            <a:extLst>
              <a:ext uri="{FF2B5EF4-FFF2-40B4-BE49-F238E27FC236}">
                <a16:creationId xmlns:a16="http://schemas.microsoft.com/office/drawing/2014/main" id="{DC5E45C6-3C27-4CD6-87A4-686E0452789C}"/>
              </a:ext>
            </a:extLst>
          </p:cNvPr>
          <p:cNvSpPr>
            <a:spLocks noGrp="1"/>
          </p:cNvSpPr>
          <p:nvPr>
            <p:ph idx="15"/>
          </p:nvPr>
        </p:nvSpPr>
        <p:spPr>
          <a:solidFill>
            <a:schemeClr val="accent4">
              <a:lumMod val="20000"/>
              <a:lumOff val="80000"/>
            </a:schemeClr>
          </a:solidFill>
        </p:spPr>
        <p:txBody>
          <a:bodyPr>
            <a:normAutofit fontScale="92500" lnSpcReduction="10000"/>
          </a:bodyPr>
          <a:lstStyle/>
          <a:p>
            <a:r>
              <a:rPr lang="en-US" altLang="zh-CN" dirty="0"/>
              <a:t>1. </a:t>
            </a:r>
            <a:r>
              <a:rPr lang="zh-CN" altLang="en-US" dirty="0"/>
              <a:t>核反应法</a:t>
            </a:r>
          </a:p>
        </p:txBody>
      </p:sp>
      <p:sp>
        <p:nvSpPr>
          <p:cNvPr id="5" name="内容占位符 4">
            <a:extLst>
              <a:ext uri="{FF2B5EF4-FFF2-40B4-BE49-F238E27FC236}">
                <a16:creationId xmlns:a16="http://schemas.microsoft.com/office/drawing/2014/main" id="{76A525C7-698F-42F7-9977-03E53AEE0BC1}"/>
              </a:ext>
            </a:extLst>
          </p:cNvPr>
          <p:cNvSpPr>
            <a:spLocks noGrp="1"/>
          </p:cNvSpPr>
          <p:nvPr>
            <p:ph idx="16"/>
          </p:nvPr>
        </p:nvSpPr>
        <p:spPr>
          <a:solidFill>
            <a:srgbClr val="FFFF00"/>
          </a:solidFill>
        </p:spPr>
        <p:txBody>
          <a:bodyPr>
            <a:normAutofit fontScale="92500" lnSpcReduction="10000"/>
          </a:bodyPr>
          <a:lstStyle/>
          <a:p>
            <a:r>
              <a:rPr lang="zh-CN" altLang="en-US" dirty="0"/>
              <a:t>截面曲线（</a:t>
            </a:r>
            <a:r>
              <a:rPr lang="en-US" altLang="zh-CN" dirty="0"/>
              <a:t>1/v</a:t>
            </a:r>
            <a:r>
              <a:rPr lang="zh-CN" altLang="en-US" dirty="0"/>
              <a:t>规律）</a:t>
            </a:r>
          </a:p>
        </p:txBody>
      </p:sp>
      <p:sp>
        <p:nvSpPr>
          <p:cNvPr id="19" name="内容占位符 18">
            <a:extLst>
              <a:ext uri="{FF2B5EF4-FFF2-40B4-BE49-F238E27FC236}">
                <a16:creationId xmlns:a16="http://schemas.microsoft.com/office/drawing/2014/main" id="{3DD6B0AC-1C2F-434F-874C-7924919B1171}"/>
              </a:ext>
            </a:extLst>
          </p:cNvPr>
          <p:cNvSpPr>
            <a:spLocks noGrp="1"/>
          </p:cNvSpPr>
          <p:nvPr>
            <p:ph idx="14"/>
          </p:nvPr>
        </p:nvSpPr>
        <p:spPr>
          <a:solidFill>
            <a:schemeClr val="accent6">
              <a:lumMod val="20000"/>
              <a:lumOff val="80000"/>
            </a:schemeClr>
          </a:solidFill>
        </p:spPr>
        <p:txBody>
          <a:bodyPr>
            <a:normAutofit fontScale="92500" lnSpcReduction="10000"/>
          </a:bodyPr>
          <a:lstStyle/>
          <a:p>
            <a:r>
              <a:rPr lang="en-US" altLang="zh-CN" dirty="0"/>
              <a:t>13.4 </a:t>
            </a:r>
            <a:r>
              <a:rPr lang="zh-CN" altLang="en-US" dirty="0"/>
              <a:t>中子的探测</a:t>
            </a:r>
          </a:p>
        </p:txBody>
      </p:sp>
      <p:graphicFrame>
        <p:nvGraphicFramePr>
          <p:cNvPr id="31" name="对象 30">
            <a:extLst>
              <a:ext uri="{FF2B5EF4-FFF2-40B4-BE49-F238E27FC236}">
                <a16:creationId xmlns:a16="http://schemas.microsoft.com/office/drawing/2014/main" id="{CF2BB866-DE72-4871-82BF-C09448F3D0E9}"/>
              </a:ext>
            </a:extLst>
          </p:cNvPr>
          <p:cNvGraphicFramePr>
            <a:graphicFrameLocks noChangeAspect="1"/>
          </p:cNvGraphicFramePr>
          <p:nvPr>
            <p:extLst>
              <p:ext uri="{D42A27DB-BD31-4B8C-83A1-F6EECF244321}">
                <p14:modId xmlns:p14="http://schemas.microsoft.com/office/powerpoint/2010/main" val="3600731434"/>
              </p:ext>
            </p:extLst>
          </p:nvPr>
        </p:nvGraphicFramePr>
        <p:xfrm>
          <a:off x="969963" y="392113"/>
          <a:ext cx="9061450" cy="5948362"/>
        </p:xfrm>
        <a:graphic>
          <a:graphicData uri="http://schemas.openxmlformats.org/presentationml/2006/ole">
            <mc:AlternateContent xmlns:mc="http://schemas.openxmlformats.org/markup-compatibility/2006">
              <mc:Choice xmlns:v="urn:schemas-microsoft-com:vml" Requires="v">
                <p:oleObj spid="_x0000_s468094" name="Graph" r:id="rId3" imgW="4155480" imgH="2886840" progId="Origin50.Graph">
                  <p:embed/>
                </p:oleObj>
              </mc:Choice>
              <mc:Fallback>
                <p:oleObj name="Graph" r:id="rId3" imgW="4155480" imgH="2886840" progId="Origin50.Graph">
                  <p:embed/>
                  <p:pic>
                    <p:nvPicPr>
                      <p:cNvPr id="7" name="对象 6"/>
                      <p:cNvPicPr>
                        <a:picLocks noChangeAspect="1" noChangeArrowheads="1"/>
                      </p:cNvPicPr>
                      <p:nvPr/>
                    </p:nvPicPr>
                    <p:blipFill>
                      <a:blip r:embed="rId4"/>
                      <a:srcRect l="5263" t="5891" r="5263" b="7100"/>
                      <a:stretch>
                        <a:fillRect/>
                      </a:stretch>
                    </p:blipFill>
                    <p:spPr bwMode="auto">
                      <a:xfrm>
                        <a:off x="969963" y="392113"/>
                        <a:ext cx="9061450" cy="5948362"/>
                      </a:xfrm>
                      <a:prstGeom prst="rect">
                        <a:avLst/>
                      </a:prstGeom>
                      <a:noFill/>
                      <a:ln>
                        <a:noFill/>
                      </a:ln>
                    </p:spPr>
                  </p:pic>
                </p:oleObj>
              </mc:Fallback>
            </mc:AlternateContent>
          </a:graphicData>
        </a:graphic>
      </p:graphicFrame>
      <p:cxnSp>
        <p:nvCxnSpPr>
          <p:cNvPr id="32" name="直接箭头连接符 31">
            <a:extLst>
              <a:ext uri="{FF2B5EF4-FFF2-40B4-BE49-F238E27FC236}">
                <a16:creationId xmlns:a16="http://schemas.microsoft.com/office/drawing/2014/main" id="{EB4992F4-5234-4AB8-AF34-CC395FB3BF49}"/>
              </a:ext>
            </a:extLst>
          </p:cNvPr>
          <p:cNvCxnSpPr/>
          <p:nvPr/>
        </p:nvCxnSpPr>
        <p:spPr>
          <a:xfrm>
            <a:off x="4141130" y="822283"/>
            <a:ext cx="0" cy="4882827"/>
          </a:xfrm>
          <a:prstGeom prst="straightConnector1">
            <a:avLst/>
          </a:prstGeom>
          <a:ln w="38100">
            <a:solidFill>
              <a:srgbClr val="FF0000"/>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graphicFrame>
        <p:nvGraphicFramePr>
          <p:cNvPr id="33" name="对象 32">
            <a:extLst>
              <a:ext uri="{FF2B5EF4-FFF2-40B4-BE49-F238E27FC236}">
                <a16:creationId xmlns:a16="http://schemas.microsoft.com/office/drawing/2014/main" id="{662A63E0-DC96-4246-830A-370B18B51ABE}"/>
              </a:ext>
            </a:extLst>
          </p:cNvPr>
          <p:cNvGraphicFramePr>
            <a:graphicFrameLocks noChangeAspect="1"/>
          </p:cNvGraphicFramePr>
          <p:nvPr>
            <p:extLst>
              <p:ext uri="{D42A27DB-BD31-4B8C-83A1-F6EECF244321}">
                <p14:modId xmlns:p14="http://schemas.microsoft.com/office/powerpoint/2010/main" val="2068918040"/>
              </p:ext>
            </p:extLst>
          </p:nvPr>
        </p:nvGraphicFramePr>
        <p:xfrm>
          <a:off x="4171548" y="822283"/>
          <a:ext cx="648072" cy="777686"/>
        </p:xfrm>
        <a:graphic>
          <a:graphicData uri="http://schemas.openxmlformats.org/presentationml/2006/ole">
            <mc:AlternateContent xmlns:mc="http://schemas.openxmlformats.org/markup-compatibility/2006">
              <mc:Choice xmlns:v="urn:schemas-microsoft-com:vml" Requires="v">
                <p:oleObj spid="_x0000_s468095" name="Equation" r:id="rId5" imgW="190440" imgH="228600" progId="Equation.DSMT4">
                  <p:embed/>
                </p:oleObj>
              </mc:Choice>
              <mc:Fallback>
                <p:oleObj name="Equation" r:id="rId5" imgW="190440" imgH="228600" progId="Equation.DSMT4">
                  <p:embed/>
                  <p:pic>
                    <p:nvPicPr>
                      <p:cNvPr id="9" name="对象 8"/>
                      <p:cNvPicPr/>
                      <p:nvPr/>
                    </p:nvPicPr>
                    <p:blipFill>
                      <a:blip r:embed="rId6"/>
                      <a:stretch>
                        <a:fillRect/>
                      </a:stretch>
                    </p:blipFill>
                    <p:spPr>
                      <a:xfrm>
                        <a:off x="4171548" y="822283"/>
                        <a:ext cx="648072" cy="777686"/>
                      </a:xfrm>
                      <a:prstGeom prst="rect">
                        <a:avLst/>
                      </a:prstGeom>
                      <a:solidFill>
                        <a:srgbClr val="FFFF00"/>
                      </a:solidFill>
                      <a:ln>
                        <a:solidFill>
                          <a:schemeClr val="accent1"/>
                        </a:solidFill>
                      </a:ln>
                    </p:spPr>
                  </p:pic>
                </p:oleObj>
              </mc:Fallback>
            </mc:AlternateContent>
          </a:graphicData>
        </a:graphic>
      </p:graphicFrame>
    </p:spTree>
    <p:extLst>
      <p:ext uri="{BB962C8B-B14F-4D97-AF65-F5344CB8AC3E}">
        <p14:creationId xmlns:p14="http://schemas.microsoft.com/office/powerpoint/2010/main" val="3879914956"/>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6D3457FC-C129-4ADC-BFF7-D471A09643CB}"/>
              </a:ext>
            </a:extLst>
          </p:cNvPr>
          <p:cNvSpPr>
            <a:spLocks noGrp="1"/>
          </p:cNvSpPr>
          <p:nvPr>
            <p:ph idx="13"/>
          </p:nvPr>
        </p:nvSpPr>
        <p:spPr>
          <a:xfrm>
            <a:off x="1" y="1"/>
            <a:ext cx="2540482" cy="284671"/>
          </a:xfrm>
          <a:solidFill>
            <a:schemeClr val="bg1">
              <a:lumMod val="95000"/>
            </a:schemeClr>
          </a:solidFill>
        </p:spPr>
        <p:txBody>
          <a:bodyPr>
            <a:normAutofit fontScale="92500" lnSpcReduction="10000"/>
          </a:bodyPr>
          <a:lstStyle/>
          <a:p>
            <a:r>
              <a:rPr lang="zh-CN" altLang="en-US" dirty="0"/>
              <a:t>第十三章 中子及中子的探测</a:t>
            </a:r>
          </a:p>
        </p:txBody>
      </p:sp>
      <p:sp>
        <p:nvSpPr>
          <p:cNvPr id="4" name="内容占位符 3">
            <a:extLst>
              <a:ext uri="{FF2B5EF4-FFF2-40B4-BE49-F238E27FC236}">
                <a16:creationId xmlns:a16="http://schemas.microsoft.com/office/drawing/2014/main" id="{DC5E45C6-3C27-4CD6-87A4-686E0452789C}"/>
              </a:ext>
            </a:extLst>
          </p:cNvPr>
          <p:cNvSpPr>
            <a:spLocks noGrp="1"/>
          </p:cNvSpPr>
          <p:nvPr>
            <p:ph idx="15"/>
          </p:nvPr>
        </p:nvSpPr>
        <p:spPr>
          <a:solidFill>
            <a:schemeClr val="accent4">
              <a:lumMod val="20000"/>
              <a:lumOff val="80000"/>
            </a:schemeClr>
          </a:solidFill>
        </p:spPr>
        <p:txBody>
          <a:bodyPr>
            <a:normAutofit fontScale="92500" lnSpcReduction="10000"/>
          </a:bodyPr>
          <a:lstStyle/>
          <a:p>
            <a:r>
              <a:rPr lang="en-US" altLang="zh-CN" dirty="0"/>
              <a:t>1. </a:t>
            </a:r>
            <a:r>
              <a:rPr lang="zh-CN" altLang="en-US" dirty="0"/>
              <a:t>核反应法</a:t>
            </a:r>
          </a:p>
        </p:txBody>
      </p:sp>
      <p:sp>
        <p:nvSpPr>
          <p:cNvPr id="5" name="内容占位符 4">
            <a:extLst>
              <a:ext uri="{FF2B5EF4-FFF2-40B4-BE49-F238E27FC236}">
                <a16:creationId xmlns:a16="http://schemas.microsoft.com/office/drawing/2014/main" id="{76A525C7-698F-42F7-9977-03E53AEE0BC1}"/>
              </a:ext>
            </a:extLst>
          </p:cNvPr>
          <p:cNvSpPr>
            <a:spLocks noGrp="1"/>
          </p:cNvSpPr>
          <p:nvPr>
            <p:ph idx="16"/>
          </p:nvPr>
        </p:nvSpPr>
        <p:spPr>
          <a:solidFill>
            <a:srgbClr val="FFFF00"/>
          </a:solidFill>
        </p:spPr>
        <p:txBody>
          <a:bodyPr>
            <a:normAutofit fontScale="92500" lnSpcReduction="10000"/>
          </a:bodyPr>
          <a:lstStyle/>
          <a:p>
            <a:r>
              <a:rPr lang="en-US" altLang="zh-CN" baseline="30000" dirty="0"/>
              <a:t>155,157</a:t>
            </a:r>
            <a:r>
              <a:rPr lang="en-US" altLang="zh-CN" dirty="0"/>
              <a:t>Gd</a:t>
            </a:r>
            <a:r>
              <a:rPr lang="zh-CN" altLang="en-US" dirty="0"/>
              <a:t>有很大的吸收截面</a:t>
            </a:r>
          </a:p>
        </p:txBody>
      </p:sp>
      <p:sp>
        <p:nvSpPr>
          <p:cNvPr id="19" name="内容占位符 18">
            <a:extLst>
              <a:ext uri="{FF2B5EF4-FFF2-40B4-BE49-F238E27FC236}">
                <a16:creationId xmlns:a16="http://schemas.microsoft.com/office/drawing/2014/main" id="{3DD6B0AC-1C2F-434F-874C-7924919B1171}"/>
              </a:ext>
            </a:extLst>
          </p:cNvPr>
          <p:cNvSpPr>
            <a:spLocks noGrp="1"/>
          </p:cNvSpPr>
          <p:nvPr>
            <p:ph idx="14"/>
          </p:nvPr>
        </p:nvSpPr>
        <p:spPr>
          <a:solidFill>
            <a:schemeClr val="accent6">
              <a:lumMod val="20000"/>
              <a:lumOff val="80000"/>
            </a:schemeClr>
          </a:solidFill>
        </p:spPr>
        <p:txBody>
          <a:bodyPr>
            <a:normAutofit fontScale="92500" lnSpcReduction="10000"/>
          </a:bodyPr>
          <a:lstStyle/>
          <a:p>
            <a:r>
              <a:rPr lang="en-US" altLang="zh-CN" dirty="0"/>
              <a:t>13.4 </a:t>
            </a:r>
            <a:r>
              <a:rPr lang="zh-CN" altLang="en-US" dirty="0"/>
              <a:t>中子的探测</a:t>
            </a:r>
          </a:p>
        </p:txBody>
      </p:sp>
      <p:graphicFrame>
        <p:nvGraphicFramePr>
          <p:cNvPr id="9" name="对象 7">
            <a:extLst>
              <a:ext uri="{FF2B5EF4-FFF2-40B4-BE49-F238E27FC236}">
                <a16:creationId xmlns:a16="http://schemas.microsoft.com/office/drawing/2014/main" id="{742C5A00-5E10-4415-BE55-7AC39EC76434}"/>
              </a:ext>
            </a:extLst>
          </p:cNvPr>
          <p:cNvGraphicFramePr>
            <a:graphicFrameLocks noChangeAspect="1"/>
          </p:cNvGraphicFramePr>
          <p:nvPr>
            <p:extLst>
              <p:ext uri="{D42A27DB-BD31-4B8C-83A1-F6EECF244321}">
                <p14:modId xmlns:p14="http://schemas.microsoft.com/office/powerpoint/2010/main" val="1155778194"/>
              </p:ext>
            </p:extLst>
          </p:nvPr>
        </p:nvGraphicFramePr>
        <p:xfrm>
          <a:off x="1702863" y="1034670"/>
          <a:ext cx="8534400" cy="5957888"/>
        </p:xfrm>
        <a:graphic>
          <a:graphicData uri="http://schemas.openxmlformats.org/presentationml/2006/ole">
            <mc:AlternateContent xmlns:mc="http://schemas.openxmlformats.org/markup-compatibility/2006">
              <mc:Choice xmlns:v="urn:schemas-microsoft-com:vml" Requires="v">
                <p:oleObj spid="_x0000_s469226" name="Graph" r:id="rId3" imgW="4155480" imgH="2901600" progId="Origin50.Graph">
                  <p:embed/>
                </p:oleObj>
              </mc:Choice>
              <mc:Fallback>
                <p:oleObj name="Graph" r:id="rId3" imgW="4155480" imgH="2901600" progId="Origin50.Graph">
                  <p:embed/>
                  <p:pic>
                    <p:nvPicPr>
                      <p:cNvPr id="11" name="对象 7"/>
                      <p:cNvPicPr>
                        <a:picLocks noChangeAspect="1" noChangeArrowheads="1"/>
                      </p:cNvPicPr>
                      <p:nvPr/>
                    </p:nvPicPr>
                    <p:blipFill>
                      <a:blip r:embed="rId4"/>
                      <a:srcRect/>
                      <a:stretch>
                        <a:fillRect/>
                      </a:stretch>
                    </p:blipFill>
                    <p:spPr bwMode="auto">
                      <a:xfrm>
                        <a:off x="1702863" y="1034670"/>
                        <a:ext cx="8534400" cy="5957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 name="Object 3">
            <a:extLst>
              <a:ext uri="{FF2B5EF4-FFF2-40B4-BE49-F238E27FC236}">
                <a16:creationId xmlns:a16="http://schemas.microsoft.com/office/drawing/2014/main" id="{E070F0BA-1780-4F90-B784-E411007D4926}"/>
              </a:ext>
            </a:extLst>
          </p:cNvPr>
          <p:cNvGraphicFramePr>
            <a:graphicFrameLocks noChangeAspect="1"/>
          </p:cNvGraphicFramePr>
          <p:nvPr>
            <p:extLst>
              <p:ext uri="{D42A27DB-BD31-4B8C-83A1-F6EECF244321}">
                <p14:modId xmlns:p14="http://schemas.microsoft.com/office/powerpoint/2010/main" val="2628496705"/>
              </p:ext>
            </p:extLst>
          </p:nvPr>
        </p:nvGraphicFramePr>
        <p:xfrm>
          <a:off x="3575071" y="425037"/>
          <a:ext cx="5827712" cy="600075"/>
        </p:xfrm>
        <a:graphic>
          <a:graphicData uri="http://schemas.openxmlformats.org/presentationml/2006/ole">
            <mc:AlternateContent xmlns:mc="http://schemas.openxmlformats.org/markup-compatibility/2006">
              <mc:Choice xmlns:v="urn:schemas-microsoft-com:vml" Requires="v">
                <p:oleObj spid="_x0000_s469227" name="Equation" r:id="rId5" imgW="2222280" imgH="228600" progId="Equation.DSMT4">
                  <p:embed/>
                </p:oleObj>
              </mc:Choice>
              <mc:Fallback>
                <p:oleObj name="Equation" r:id="rId5" imgW="2222280" imgH="228600" progId="Equation.DSMT4">
                  <p:embed/>
                  <p:pic>
                    <p:nvPicPr>
                      <p:cNvPr id="14" name="Object 3"/>
                      <p:cNvPicPr>
                        <a:picLocks noChangeAspect="1" noChangeArrowheads="1"/>
                      </p:cNvPicPr>
                      <p:nvPr/>
                    </p:nvPicPr>
                    <p:blipFill>
                      <a:blip r:embed="rId6"/>
                      <a:srcRect/>
                      <a:stretch>
                        <a:fillRect/>
                      </a:stretch>
                    </p:blipFill>
                    <p:spPr bwMode="auto">
                      <a:xfrm>
                        <a:off x="3575071" y="425037"/>
                        <a:ext cx="5827712" cy="600075"/>
                      </a:xfrm>
                      <a:prstGeom prst="rect">
                        <a:avLst/>
                      </a:prstGeom>
                      <a:noFill/>
                      <a:ln>
                        <a:noFill/>
                      </a:ln>
                      <a:effectLst/>
                    </p:spPr>
                  </p:pic>
                </p:oleObj>
              </mc:Fallback>
            </mc:AlternateContent>
          </a:graphicData>
        </a:graphic>
      </p:graphicFrame>
      <p:graphicFrame>
        <p:nvGraphicFramePr>
          <p:cNvPr id="11" name="Object 4">
            <a:extLst>
              <a:ext uri="{FF2B5EF4-FFF2-40B4-BE49-F238E27FC236}">
                <a16:creationId xmlns:a16="http://schemas.microsoft.com/office/drawing/2014/main" id="{AA12EA4F-A3D4-404E-BF66-3515695C26E4}"/>
              </a:ext>
            </a:extLst>
          </p:cNvPr>
          <p:cNvGraphicFramePr>
            <a:graphicFrameLocks noChangeAspect="1"/>
          </p:cNvGraphicFramePr>
          <p:nvPr>
            <p:extLst>
              <p:ext uri="{D42A27DB-BD31-4B8C-83A1-F6EECF244321}">
                <p14:modId xmlns:p14="http://schemas.microsoft.com/office/powerpoint/2010/main" val="511469380"/>
              </p:ext>
            </p:extLst>
          </p:nvPr>
        </p:nvGraphicFramePr>
        <p:xfrm>
          <a:off x="3647079" y="1158310"/>
          <a:ext cx="3830638" cy="542925"/>
        </p:xfrm>
        <a:graphic>
          <a:graphicData uri="http://schemas.openxmlformats.org/presentationml/2006/ole">
            <mc:AlternateContent xmlns:mc="http://schemas.openxmlformats.org/markup-compatibility/2006">
              <mc:Choice xmlns:v="urn:schemas-microsoft-com:vml" Requires="v">
                <p:oleObj spid="_x0000_s469228" name="Equation" r:id="rId7" imgW="1625400" imgH="228600" progId="Equation.DSMT4">
                  <p:embed/>
                </p:oleObj>
              </mc:Choice>
              <mc:Fallback>
                <p:oleObj name="Equation" r:id="rId7" imgW="1625400" imgH="228600" progId="Equation.DSMT4">
                  <p:embed/>
                  <p:pic>
                    <p:nvPicPr>
                      <p:cNvPr id="15" name="Object 4"/>
                      <p:cNvPicPr>
                        <a:picLocks noChangeAspect="1" noChangeArrowheads="1"/>
                      </p:cNvPicPr>
                      <p:nvPr/>
                    </p:nvPicPr>
                    <p:blipFill>
                      <a:blip r:embed="rId8"/>
                      <a:srcRect/>
                      <a:stretch>
                        <a:fillRect/>
                      </a:stretch>
                    </p:blipFill>
                    <p:spPr bwMode="auto">
                      <a:xfrm>
                        <a:off x="3647079" y="1158310"/>
                        <a:ext cx="3830638" cy="542925"/>
                      </a:xfrm>
                      <a:prstGeom prst="rect">
                        <a:avLst/>
                      </a:prstGeom>
                      <a:solidFill>
                        <a:srgbClr val="FFFF00"/>
                      </a:solidFill>
                      <a:ln w="9525">
                        <a:solidFill>
                          <a:schemeClr val="accent1"/>
                        </a:solidFill>
                        <a:miter lim="800000"/>
                        <a:headEnd/>
                        <a:tailEnd/>
                      </a:ln>
                    </p:spPr>
                  </p:pic>
                </p:oleObj>
              </mc:Fallback>
            </mc:AlternateContent>
          </a:graphicData>
        </a:graphic>
      </p:graphicFrame>
      <p:cxnSp>
        <p:nvCxnSpPr>
          <p:cNvPr id="12" name="直接箭头连接符 11">
            <a:extLst>
              <a:ext uri="{FF2B5EF4-FFF2-40B4-BE49-F238E27FC236}">
                <a16:creationId xmlns:a16="http://schemas.microsoft.com/office/drawing/2014/main" id="{175AAF54-9421-40CA-9E07-992A53C1EE68}"/>
              </a:ext>
            </a:extLst>
          </p:cNvPr>
          <p:cNvCxnSpPr/>
          <p:nvPr/>
        </p:nvCxnSpPr>
        <p:spPr>
          <a:xfrm>
            <a:off x="4799207" y="1701235"/>
            <a:ext cx="0" cy="4307059"/>
          </a:xfrm>
          <a:prstGeom prst="straightConnector1">
            <a:avLst/>
          </a:prstGeom>
          <a:ln w="38100">
            <a:solidFill>
              <a:srgbClr val="FF0000"/>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3" name="Text Box 3">
            <a:extLst>
              <a:ext uri="{FF2B5EF4-FFF2-40B4-BE49-F238E27FC236}">
                <a16:creationId xmlns:a16="http://schemas.microsoft.com/office/drawing/2014/main" id="{8632BB0B-AA84-4852-A155-98091F09210C}"/>
              </a:ext>
            </a:extLst>
          </p:cNvPr>
          <p:cNvSpPr txBox="1">
            <a:spLocks noChangeArrowheads="1"/>
          </p:cNvSpPr>
          <p:nvPr/>
        </p:nvSpPr>
        <p:spPr bwMode="auto">
          <a:xfrm>
            <a:off x="250552" y="549239"/>
            <a:ext cx="1284288" cy="584775"/>
          </a:xfrm>
          <a:prstGeom prst="rect">
            <a:avLst/>
          </a:prstGeom>
          <a:noFill/>
          <a:ln w="57150" algn="ctr">
            <a:solidFill>
              <a:schemeClr val="bg1">
                <a:lumMod val="75000"/>
              </a:schemeClr>
            </a:solidFill>
            <a:miter lim="800000"/>
            <a:headEnd/>
            <a:tailEnd/>
          </a:ln>
          <a:effectLst/>
          <a:extLst>
            <a:ext uri="{909E8E84-426E-40DD-AFC4-6F175D3DCCD1}">
              <a14:hiddenFill xmlns:a14="http://schemas.microsoft.com/office/drawing/2010/main">
                <a:solidFill>
                  <a:srgbClr val="0000CC"/>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10000"/>
              </a:spcBef>
              <a:defRPr/>
            </a:pPr>
            <a:r>
              <a:rPr lang="en-US" altLang="zh-CN" sz="3200" b="1" baseline="30000" dirty="0">
                <a:solidFill>
                  <a:srgbClr val="FF0000"/>
                </a:solidFill>
                <a:effectLst>
                  <a:outerShdw blurRad="38100" dist="38100" dir="2700000" algn="tl">
                    <a:srgbClr val="C0C0C0"/>
                  </a:outerShdw>
                </a:effectLst>
                <a:latin typeface="Arial" pitchFamily="34" charset="0"/>
              </a:rPr>
              <a:t>157</a:t>
            </a:r>
            <a:r>
              <a:rPr lang="en-US" altLang="zh-CN" sz="3200" b="1" dirty="0">
                <a:solidFill>
                  <a:srgbClr val="FF0000"/>
                </a:solidFill>
                <a:effectLst>
                  <a:outerShdw blurRad="38100" dist="38100" dir="2700000" algn="tl">
                    <a:srgbClr val="C0C0C0"/>
                  </a:outerShdw>
                </a:effectLst>
                <a:latin typeface="Arial" pitchFamily="34" charset="0"/>
              </a:rPr>
              <a:t>Gd</a:t>
            </a:r>
          </a:p>
        </p:txBody>
      </p:sp>
      <p:graphicFrame>
        <p:nvGraphicFramePr>
          <p:cNvPr id="14" name="对象 13">
            <a:extLst>
              <a:ext uri="{FF2B5EF4-FFF2-40B4-BE49-F238E27FC236}">
                <a16:creationId xmlns:a16="http://schemas.microsoft.com/office/drawing/2014/main" id="{EBD1B60B-277E-462B-8582-9F3F7302DBD6}"/>
              </a:ext>
            </a:extLst>
          </p:cNvPr>
          <p:cNvGraphicFramePr>
            <a:graphicFrameLocks noChangeAspect="1"/>
          </p:cNvGraphicFramePr>
          <p:nvPr>
            <p:extLst>
              <p:ext uri="{D42A27DB-BD31-4B8C-83A1-F6EECF244321}">
                <p14:modId xmlns:p14="http://schemas.microsoft.com/office/powerpoint/2010/main" val="989671563"/>
              </p:ext>
            </p:extLst>
          </p:nvPr>
        </p:nvGraphicFramePr>
        <p:xfrm>
          <a:off x="1214438" y="425450"/>
          <a:ext cx="788987" cy="276225"/>
        </p:xfrm>
        <a:graphic>
          <a:graphicData uri="http://schemas.openxmlformats.org/presentationml/2006/ole">
            <mc:AlternateContent xmlns:mc="http://schemas.openxmlformats.org/markup-compatibility/2006">
              <mc:Choice xmlns:v="urn:schemas-microsoft-com:vml" Requires="v">
                <p:oleObj spid="_x0000_s469229" name="Equation" r:id="rId9" imgW="507960" imgH="177480" progId="Equation.DSMT4">
                  <p:embed/>
                </p:oleObj>
              </mc:Choice>
              <mc:Fallback>
                <p:oleObj name="Equation" r:id="rId9" imgW="507960" imgH="177480" progId="Equation.DSMT4">
                  <p:embed/>
                  <p:pic>
                    <p:nvPicPr>
                      <p:cNvPr id="29" name="对象 28">
                        <a:extLst>
                          <a:ext uri="{FF2B5EF4-FFF2-40B4-BE49-F238E27FC236}">
                            <a16:creationId xmlns:a16="http://schemas.microsoft.com/office/drawing/2014/main" id="{B5628E75-BB82-4041-94DE-A9ECFA3E46FB}"/>
                          </a:ext>
                        </a:extLst>
                      </p:cNvPr>
                      <p:cNvPicPr/>
                      <p:nvPr/>
                    </p:nvPicPr>
                    <p:blipFill>
                      <a:blip r:embed="rId10"/>
                      <a:stretch>
                        <a:fillRect/>
                      </a:stretch>
                    </p:blipFill>
                    <p:spPr>
                      <a:xfrm>
                        <a:off x="1214438" y="425450"/>
                        <a:ext cx="788987" cy="276225"/>
                      </a:xfrm>
                      <a:prstGeom prst="rect">
                        <a:avLst/>
                      </a:prstGeom>
                      <a:solidFill>
                        <a:srgbClr val="FFFF00"/>
                      </a:solidFill>
                    </p:spPr>
                  </p:pic>
                </p:oleObj>
              </mc:Fallback>
            </mc:AlternateContent>
          </a:graphicData>
        </a:graphic>
      </p:graphicFrame>
    </p:spTree>
    <p:extLst>
      <p:ext uri="{BB962C8B-B14F-4D97-AF65-F5344CB8AC3E}">
        <p14:creationId xmlns:p14="http://schemas.microsoft.com/office/powerpoint/2010/main" val="112552319"/>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6D3457FC-C129-4ADC-BFF7-D471A09643CB}"/>
              </a:ext>
            </a:extLst>
          </p:cNvPr>
          <p:cNvSpPr>
            <a:spLocks noGrp="1"/>
          </p:cNvSpPr>
          <p:nvPr>
            <p:ph idx="13"/>
          </p:nvPr>
        </p:nvSpPr>
        <p:spPr>
          <a:xfrm>
            <a:off x="1" y="1"/>
            <a:ext cx="2540482" cy="284671"/>
          </a:xfrm>
          <a:solidFill>
            <a:schemeClr val="bg1">
              <a:lumMod val="95000"/>
            </a:schemeClr>
          </a:solidFill>
        </p:spPr>
        <p:txBody>
          <a:bodyPr>
            <a:normAutofit fontScale="92500" lnSpcReduction="10000"/>
          </a:bodyPr>
          <a:lstStyle/>
          <a:p>
            <a:r>
              <a:rPr lang="zh-CN" altLang="en-US" dirty="0"/>
              <a:t>第十三章 中子及中子的探测</a:t>
            </a:r>
          </a:p>
        </p:txBody>
      </p:sp>
      <p:sp>
        <p:nvSpPr>
          <p:cNvPr id="4" name="内容占位符 3">
            <a:extLst>
              <a:ext uri="{FF2B5EF4-FFF2-40B4-BE49-F238E27FC236}">
                <a16:creationId xmlns:a16="http://schemas.microsoft.com/office/drawing/2014/main" id="{DC5E45C6-3C27-4CD6-87A4-686E0452789C}"/>
              </a:ext>
            </a:extLst>
          </p:cNvPr>
          <p:cNvSpPr>
            <a:spLocks noGrp="1"/>
          </p:cNvSpPr>
          <p:nvPr>
            <p:ph idx="15"/>
          </p:nvPr>
        </p:nvSpPr>
        <p:spPr>
          <a:xfrm>
            <a:off x="5170097" y="1"/>
            <a:ext cx="1152326" cy="284671"/>
          </a:xfrm>
          <a:solidFill>
            <a:schemeClr val="accent4">
              <a:lumMod val="20000"/>
              <a:lumOff val="80000"/>
            </a:schemeClr>
          </a:solidFill>
        </p:spPr>
        <p:txBody>
          <a:bodyPr>
            <a:normAutofit fontScale="92500" lnSpcReduction="10000"/>
          </a:bodyPr>
          <a:lstStyle/>
          <a:p>
            <a:r>
              <a:rPr lang="en-US" altLang="zh-CN" dirty="0"/>
              <a:t>1. </a:t>
            </a:r>
            <a:r>
              <a:rPr lang="zh-CN" altLang="en-US" dirty="0"/>
              <a:t>核反应法</a:t>
            </a:r>
          </a:p>
        </p:txBody>
      </p:sp>
      <p:sp>
        <p:nvSpPr>
          <p:cNvPr id="5" name="内容占位符 4">
            <a:extLst>
              <a:ext uri="{FF2B5EF4-FFF2-40B4-BE49-F238E27FC236}">
                <a16:creationId xmlns:a16="http://schemas.microsoft.com/office/drawing/2014/main" id="{76A525C7-698F-42F7-9977-03E53AEE0BC1}"/>
              </a:ext>
            </a:extLst>
          </p:cNvPr>
          <p:cNvSpPr>
            <a:spLocks noGrp="1"/>
          </p:cNvSpPr>
          <p:nvPr>
            <p:ph idx="16"/>
          </p:nvPr>
        </p:nvSpPr>
        <p:spPr>
          <a:xfrm>
            <a:off x="6358367" y="1"/>
            <a:ext cx="2540482" cy="284671"/>
          </a:xfrm>
          <a:solidFill>
            <a:srgbClr val="FFFF00"/>
          </a:solidFill>
        </p:spPr>
        <p:txBody>
          <a:bodyPr>
            <a:normAutofit fontScale="92500" lnSpcReduction="10000"/>
          </a:bodyPr>
          <a:lstStyle/>
          <a:p>
            <a:r>
              <a:rPr lang="en-US" altLang="zh-CN" baseline="30000" dirty="0"/>
              <a:t>155,157</a:t>
            </a:r>
            <a:r>
              <a:rPr lang="en-US" altLang="zh-CN" dirty="0"/>
              <a:t>Gd</a:t>
            </a:r>
            <a:r>
              <a:rPr lang="zh-CN" altLang="en-US" dirty="0"/>
              <a:t>有很大的吸收截面</a:t>
            </a:r>
          </a:p>
        </p:txBody>
      </p:sp>
      <p:sp>
        <p:nvSpPr>
          <p:cNvPr id="19" name="内容占位符 18">
            <a:extLst>
              <a:ext uri="{FF2B5EF4-FFF2-40B4-BE49-F238E27FC236}">
                <a16:creationId xmlns:a16="http://schemas.microsoft.com/office/drawing/2014/main" id="{3DD6B0AC-1C2F-434F-874C-7924919B1171}"/>
              </a:ext>
            </a:extLst>
          </p:cNvPr>
          <p:cNvSpPr>
            <a:spLocks noGrp="1"/>
          </p:cNvSpPr>
          <p:nvPr>
            <p:ph idx="14"/>
          </p:nvPr>
        </p:nvSpPr>
        <p:spPr>
          <a:solidFill>
            <a:schemeClr val="accent6">
              <a:lumMod val="20000"/>
              <a:lumOff val="80000"/>
            </a:schemeClr>
          </a:solidFill>
        </p:spPr>
        <p:txBody>
          <a:bodyPr>
            <a:normAutofit fontScale="92500" lnSpcReduction="10000"/>
          </a:bodyPr>
          <a:lstStyle/>
          <a:p>
            <a:r>
              <a:rPr lang="en-US" altLang="zh-CN" dirty="0"/>
              <a:t>13.4 </a:t>
            </a:r>
            <a:r>
              <a:rPr lang="zh-CN" altLang="en-US" dirty="0"/>
              <a:t>中子的探测</a:t>
            </a:r>
          </a:p>
        </p:txBody>
      </p:sp>
      <p:pic>
        <p:nvPicPr>
          <p:cNvPr id="13" name="Picture 3">
            <a:extLst>
              <a:ext uri="{FF2B5EF4-FFF2-40B4-BE49-F238E27FC236}">
                <a16:creationId xmlns:a16="http://schemas.microsoft.com/office/drawing/2014/main" id="{685FB05C-1740-480F-AA0C-E1AF6335F30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077"/>
          <a:stretch/>
        </p:blipFill>
        <p:spPr bwMode="auto">
          <a:xfrm>
            <a:off x="5223023" y="865345"/>
            <a:ext cx="6556105" cy="32071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 name="Picture 4">
            <a:extLst>
              <a:ext uri="{FF2B5EF4-FFF2-40B4-BE49-F238E27FC236}">
                <a16:creationId xmlns:a16="http://schemas.microsoft.com/office/drawing/2014/main" id="{096C8B1D-BE81-4CE3-900B-171424B973D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4495" y="284672"/>
            <a:ext cx="5359400" cy="3467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矩形 14">
            <a:extLst>
              <a:ext uri="{FF2B5EF4-FFF2-40B4-BE49-F238E27FC236}">
                <a16:creationId xmlns:a16="http://schemas.microsoft.com/office/drawing/2014/main" id="{8E801041-8691-4335-9466-3EF0B2AD728F}"/>
              </a:ext>
            </a:extLst>
          </p:cNvPr>
          <p:cNvSpPr/>
          <p:nvPr/>
        </p:nvSpPr>
        <p:spPr>
          <a:xfrm>
            <a:off x="633246" y="570422"/>
            <a:ext cx="4104456" cy="1154831"/>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TextBox 16">
            <a:extLst>
              <a:ext uri="{FF2B5EF4-FFF2-40B4-BE49-F238E27FC236}">
                <a16:creationId xmlns:a16="http://schemas.microsoft.com/office/drawing/2014/main" id="{107836D8-2FFD-4F5C-B3CF-F6662C87F3D2}"/>
              </a:ext>
            </a:extLst>
          </p:cNvPr>
          <p:cNvSpPr txBox="1"/>
          <p:nvPr/>
        </p:nvSpPr>
        <p:spPr>
          <a:xfrm>
            <a:off x="2218018" y="491047"/>
            <a:ext cx="1049337" cy="369888"/>
          </a:xfrm>
          <a:prstGeom prst="rect">
            <a:avLst/>
          </a:prstGeom>
          <a:noFill/>
        </p:spPr>
        <p:txBody>
          <a:bodyPr wrap="none">
            <a:spAutoFit/>
          </a:bodyPr>
          <a:lstStyle/>
          <a:p>
            <a:pPr>
              <a:defRPr/>
            </a:pPr>
            <a:r>
              <a:rPr lang="en-US" altLang="zh-CN" b="1" dirty="0">
                <a:solidFill>
                  <a:srgbClr val="FFFF00"/>
                </a:solidFill>
              </a:rPr>
              <a:t>7.94MeV</a:t>
            </a:r>
            <a:endParaRPr lang="zh-CN" altLang="en-US" b="1" dirty="0">
              <a:solidFill>
                <a:srgbClr val="FFFF00"/>
              </a:solidFill>
            </a:endParaRPr>
          </a:p>
        </p:txBody>
      </p:sp>
      <p:graphicFrame>
        <p:nvGraphicFramePr>
          <p:cNvPr id="17" name="对象 16">
            <a:extLst>
              <a:ext uri="{FF2B5EF4-FFF2-40B4-BE49-F238E27FC236}">
                <a16:creationId xmlns:a16="http://schemas.microsoft.com/office/drawing/2014/main" id="{535964D0-9E64-4472-A72E-3E46F0CEA832}"/>
              </a:ext>
            </a:extLst>
          </p:cNvPr>
          <p:cNvGraphicFramePr>
            <a:graphicFrameLocks noChangeAspect="1"/>
          </p:cNvGraphicFramePr>
          <p:nvPr>
            <p:extLst>
              <p:ext uri="{D42A27DB-BD31-4B8C-83A1-F6EECF244321}">
                <p14:modId xmlns:p14="http://schemas.microsoft.com/office/powerpoint/2010/main" val="1031263537"/>
              </p:ext>
            </p:extLst>
          </p:nvPr>
        </p:nvGraphicFramePr>
        <p:xfrm>
          <a:off x="44435" y="3268625"/>
          <a:ext cx="5125660" cy="3579490"/>
        </p:xfrm>
        <a:graphic>
          <a:graphicData uri="http://schemas.openxmlformats.org/presentationml/2006/ole">
            <mc:AlternateContent xmlns:mc="http://schemas.openxmlformats.org/markup-compatibility/2006">
              <mc:Choice xmlns:v="urn:schemas-microsoft-com:vml" Requires="v">
                <p:oleObj spid="_x0000_s470078" name="Graph" r:id="rId5" imgW="4155480" imgH="2901600" progId="Origin50.Graph">
                  <p:embed/>
                </p:oleObj>
              </mc:Choice>
              <mc:Fallback>
                <p:oleObj name="Graph" r:id="rId5" imgW="4155480" imgH="2901600" progId="Origin50.Graph">
                  <p:embed/>
                  <p:pic>
                    <p:nvPicPr>
                      <p:cNvPr id="11" name="对象 10"/>
                      <p:cNvPicPr>
                        <a:picLocks noChangeAspect="1" noChangeArrowheads="1"/>
                      </p:cNvPicPr>
                      <p:nvPr/>
                    </p:nvPicPr>
                    <p:blipFill>
                      <a:blip r:embed="rId6"/>
                      <a:srcRect/>
                      <a:stretch>
                        <a:fillRect/>
                      </a:stretch>
                    </p:blipFill>
                    <p:spPr bwMode="auto">
                      <a:xfrm>
                        <a:off x="44435" y="3268625"/>
                        <a:ext cx="5125660" cy="3579490"/>
                      </a:xfrm>
                      <a:prstGeom prst="rect">
                        <a:avLst/>
                      </a:prstGeom>
                      <a:noFill/>
                      <a:ln>
                        <a:noFill/>
                      </a:ln>
                    </p:spPr>
                  </p:pic>
                </p:oleObj>
              </mc:Fallback>
            </mc:AlternateContent>
          </a:graphicData>
        </a:graphic>
      </p:graphicFrame>
      <p:grpSp>
        <p:nvGrpSpPr>
          <p:cNvPr id="18" name="组合 17">
            <a:extLst>
              <a:ext uri="{FF2B5EF4-FFF2-40B4-BE49-F238E27FC236}">
                <a16:creationId xmlns:a16="http://schemas.microsoft.com/office/drawing/2014/main" id="{8F6F29C6-DFD0-4C4E-B622-5D4681F7CFA5}"/>
              </a:ext>
            </a:extLst>
          </p:cNvPr>
          <p:cNvGrpSpPr/>
          <p:nvPr/>
        </p:nvGrpSpPr>
        <p:grpSpPr>
          <a:xfrm>
            <a:off x="5554389" y="2595334"/>
            <a:ext cx="5277371" cy="441340"/>
            <a:chOff x="251520" y="5507940"/>
            <a:chExt cx="5277371" cy="441340"/>
          </a:xfrm>
        </p:grpSpPr>
        <p:sp>
          <p:nvSpPr>
            <p:cNvPr id="20" name="矩形 19">
              <a:extLst>
                <a:ext uri="{FF2B5EF4-FFF2-40B4-BE49-F238E27FC236}">
                  <a16:creationId xmlns:a16="http://schemas.microsoft.com/office/drawing/2014/main" id="{4054E023-4F4A-447F-8642-52E4C228A753}"/>
                </a:ext>
              </a:extLst>
            </p:cNvPr>
            <p:cNvSpPr>
              <a:spLocks noChangeArrowheads="1"/>
            </p:cNvSpPr>
            <p:nvPr/>
          </p:nvSpPr>
          <p:spPr bwMode="auto">
            <a:xfrm>
              <a:off x="539552" y="5507940"/>
              <a:ext cx="838691" cy="369332"/>
            </a:xfrm>
            <a:prstGeom prst="rect">
              <a:avLst/>
            </a:prstGeom>
            <a:solidFill>
              <a:srgbClr val="FFFF00">
                <a:alpha val="50195"/>
              </a:srgbClr>
            </a:solidFill>
            <a:ln w="9525">
              <a:solidFill>
                <a:srgbClr val="0000FF"/>
              </a:solidFill>
              <a:miter lim="800000"/>
              <a:headEnd/>
              <a:tailEnd/>
            </a:ln>
          </p:spPr>
          <p:txBody>
            <a:bodyPr wrap="none">
              <a:spAutoFit/>
            </a:bodyPr>
            <a:lstStyle/>
            <a:p>
              <a:pPr algn="r" fontAlgn="ctr"/>
              <a:r>
                <a:rPr lang="en-US" altLang="zh-CN" i="1" dirty="0">
                  <a:solidFill>
                    <a:srgbClr val="FF0000"/>
                  </a:solidFill>
                </a:rPr>
                <a:t>α=6.02</a:t>
              </a:r>
              <a:endParaRPr lang="en-US" altLang="zh-CN" i="1" dirty="0">
                <a:solidFill>
                  <a:srgbClr val="FF0000"/>
                </a:solidFill>
                <a:latin typeface="宋体" pitchFamily="2" charset="-122"/>
              </a:endParaRPr>
            </a:p>
          </p:txBody>
        </p:sp>
        <p:cxnSp>
          <p:nvCxnSpPr>
            <p:cNvPr id="21" name="直接连接符 20">
              <a:extLst>
                <a:ext uri="{FF2B5EF4-FFF2-40B4-BE49-F238E27FC236}">
                  <a16:creationId xmlns:a16="http://schemas.microsoft.com/office/drawing/2014/main" id="{5AB54111-A2AE-41C4-8C90-B2DCF94674A8}"/>
                </a:ext>
              </a:extLst>
            </p:cNvPr>
            <p:cNvCxnSpPr/>
            <p:nvPr/>
          </p:nvCxnSpPr>
          <p:spPr>
            <a:xfrm>
              <a:off x="251520" y="5949280"/>
              <a:ext cx="5277371"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22" name="TextBox 21">
            <a:extLst>
              <a:ext uri="{FF2B5EF4-FFF2-40B4-BE49-F238E27FC236}">
                <a16:creationId xmlns:a16="http://schemas.microsoft.com/office/drawing/2014/main" id="{C4266990-3A55-40F2-B229-58360D80633D}"/>
              </a:ext>
            </a:extLst>
          </p:cNvPr>
          <p:cNvSpPr txBox="1"/>
          <p:nvPr/>
        </p:nvSpPr>
        <p:spPr>
          <a:xfrm>
            <a:off x="4952653" y="4688037"/>
            <a:ext cx="6887219" cy="1169551"/>
          </a:xfrm>
          <a:prstGeom prst="rect">
            <a:avLst/>
          </a:prstGeom>
          <a:noFill/>
          <a:ln>
            <a:solidFill>
              <a:schemeClr val="bg1">
                <a:lumMod val="50000"/>
              </a:schemeClr>
            </a:solidFill>
          </a:ln>
        </p:spPr>
        <p:txBody>
          <a:bodyPr wrap="square" rtlCol="0">
            <a:spAutoFit/>
          </a:bodyPr>
          <a:lstStyle/>
          <a:p>
            <a:pPr marL="342900" indent="-342900">
              <a:lnSpc>
                <a:spcPct val="150000"/>
              </a:lnSpc>
              <a:spcAft>
                <a:spcPts val="1200"/>
              </a:spcAft>
              <a:buFont typeface="Arial" panose="020B0604020202020204" pitchFamily="34" charset="0"/>
              <a:buChar char="•"/>
            </a:pP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通过测量内转换（俄歇）电子，就可以实现对中子的测量；</a:t>
            </a:r>
            <a:endParaRPr lang="en-US" altLang="zh-CN" sz="2000" dirty="0">
              <a:latin typeface="Times New Roman" panose="02020603050405020304" pitchFamily="18" charset="0"/>
              <a:ea typeface="楷体" panose="02010609060101010101" pitchFamily="49" charset="-122"/>
              <a:cs typeface="Times New Roman" panose="02020603050405020304" pitchFamily="18" charset="0"/>
            </a:endParaRPr>
          </a:p>
          <a:p>
            <a:pPr marL="342900" indent="-342900">
              <a:lnSpc>
                <a:spcPct val="150000"/>
              </a:lnSpc>
              <a:spcAft>
                <a:spcPts val="1200"/>
              </a:spcAft>
              <a:buFont typeface="Arial" panose="020B0604020202020204" pitchFamily="34" charset="0"/>
              <a:buChar char="•"/>
            </a:pP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当然，通过测量辐射俘获</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γ</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，也可以实现中子测量；</a:t>
            </a:r>
          </a:p>
        </p:txBody>
      </p:sp>
      <p:sp>
        <p:nvSpPr>
          <p:cNvPr id="23" name="内容占位符 4">
            <a:extLst>
              <a:ext uri="{FF2B5EF4-FFF2-40B4-BE49-F238E27FC236}">
                <a16:creationId xmlns:a16="http://schemas.microsoft.com/office/drawing/2014/main" id="{F7AE306B-4CC9-4DA0-9EFA-790FA3D27EBF}"/>
              </a:ext>
            </a:extLst>
          </p:cNvPr>
          <p:cNvSpPr txBox="1">
            <a:spLocks/>
          </p:cNvSpPr>
          <p:nvPr/>
        </p:nvSpPr>
        <p:spPr>
          <a:xfrm>
            <a:off x="8898849" y="0"/>
            <a:ext cx="3293151" cy="284671"/>
          </a:xfrm>
          <a:prstGeom prst="rect">
            <a:avLst/>
          </a:prstGeom>
          <a:solidFill>
            <a:srgbClr val="003366"/>
          </a:solidFill>
          <a:ln>
            <a:solidFill>
              <a:schemeClr val="bg1"/>
            </a:solidFill>
          </a:ln>
          <a:effectLst>
            <a:outerShdw blurRad="50800" dist="38100" dir="5400000" algn="t" rotWithShape="0">
              <a:prstClr val="black">
                <a:alpha val="40000"/>
              </a:prstClr>
            </a:outerShdw>
          </a:effectLst>
        </p:spPr>
        <p:txBody>
          <a:bodyPr vert="horz" lIns="91440" tIns="45720" rIns="91440" bIns="45720" rtlCol="0">
            <a:normAutofit fontScale="92500" lnSpcReduction="10000"/>
          </a:bodyPr>
          <a:lstStyle>
            <a:lvl1pPr marL="0" indent="0" algn="l" defTabSz="914400" rtl="0" eaLnBrk="1" latinLnBrk="0" hangingPunct="1">
              <a:lnSpc>
                <a:spcPct val="90000"/>
              </a:lnSpc>
              <a:spcBef>
                <a:spcPts val="1000"/>
              </a:spcBef>
              <a:buFontTx/>
              <a:buNone/>
              <a:defRPr sz="1600" kern="1200">
                <a:solidFill>
                  <a:schemeClr val="tx1"/>
                </a:solidFill>
                <a:latin typeface="华文楷体" panose="02010600040101010101" pitchFamily="2" charset="-122"/>
                <a:ea typeface="华文楷体" panose="02010600040101010101" pitchFamily="2" charset="-122"/>
                <a:cs typeface="+mn-cs"/>
              </a:defRPr>
            </a:lvl1pPr>
            <a:lvl2pPr marL="457200" indent="0" algn="l" defTabSz="914400" rtl="0" eaLnBrk="1" latinLnBrk="0" hangingPunct="1">
              <a:lnSpc>
                <a:spcPct val="90000"/>
              </a:lnSpc>
              <a:spcBef>
                <a:spcPts val="500"/>
              </a:spcBef>
              <a:buFontTx/>
              <a:buNone/>
              <a:defRPr sz="2400" kern="1200">
                <a:solidFill>
                  <a:schemeClr val="tx1"/>
                </a:solidFill>
                <a:latin typeface="华文宋体" panose="02010600040101010101" pitchFamily="2" charset="-122"/>
                <a:ea typeface="华文宋体" panose="02010600040101010101" pitchFamily="2" charset="-122"/>
                <a:cs typeface="+mn-cs"/>
              </a:defRPr>
            </a:lvl2pPr>
            <a:lvl3pPr marL="914400" indent="0" algn="l" defTabSz="914400" rtl="0" eaLnBrk="1" latinLnBrk="0" hangingPunct="1">
              <a:lnSpc>
                <a:spcPct val="90000"/>
              </a:lnSpc>
              <a:spcBef>
                <a:spcPts val="500"/>
              </a:spcBef>
              <a:buFontTx/>
              <a:buNone/>
              <a:defRPr sz="2000" kern="1200">
                <a:solidFill>
                  <a:schemeClr val="tx1"/>
                </a:solidFill>
                <a:latin typeface="华文宋体" panose="02010600040101010101" pitchFamily="2" charset="-122"/>
                <a:ea typeface="华文宋体" panose="02010600040101010101" pitchFamily="2" charset="-122"/>
                <a:cs typeface="+mn-cs"/>
              </a:defRPr>
            </a:lvl3pPr>
            <a:lvl4pPr marL="1371600" indent="0" algn="l" defTabSz="914400" rtl="0" eaLnBrk="1" latinLnBrk="0" hangingPunct="1">
              <a:lnSpc>
                <a:spcPct val="90000"/>
              </a:lnSpc>
              <a:spcBef>
                <a:spcPts val="500"/>
              </a:spcBef>
              <a:buFontTx/>
              <a:buNone/>
              <a:defRPr sz="1800" kern="1200">
                <a:solidFill>
                  <a:schemeClr val="tx1"/>
                </a:solidFill>
                <a:latin typeface="华文宋体" panose="02010600040101010101" pitchFamily="2" charset="-122"/>
                <a:ea typeface="华文宋体" panose="02010600040101010101" pitchFamily="2" charset="-122"/>
                <a:cs typeface="+mn-cs"/>
              </a:defRPr>
            </a:lvl4pPr>
            <a:lvl5pPr marL="1828800" indent="0" algn="l" defTabSz="914400" rtl="0" eaLnBrk="1" latinLnBrk="0" hangingPunct="1">
              <a:lnSpc>
                <a:spcPct val="90000"/>
              </a:lnSpc>
              <a:spcBef>
                <a:spcPts val="500"/>
              </a:spcBef>
              <a:buFontTx/>
              <a:buNone/>
              <a:defRPr sz="1800" kern="1200">
                <a:solidFill>
                  <a:schemeClr val="tx1"/>
                </a:solidFill>
                <a:latin typeface="华文宋体" panose="02010600040101010101" pitchFamily="2" charset="-122"/>
                <a:ea typeface="华文宋体" panose="0201060004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solidFill>
                  <a:srgbClr val="FFFF00"/>
                </a:solidFill>
              </a:rPr>
              <a:t>高</a:t>
            </a:r>
            <a:r>
              <a:rPr lang="en-US" altLang="zh-CN" dirty="0">
                <a:solidFill>
                  <a:srgbClr val="FFFF00"/>
                </a:solidFill>
              </a:rPr>
              <a:t>Z</a:t>
            </a:r>
            <a:r>
              <a:rPr lang="zh-CN" altLang="en-US" dirty="0">
                <a:solidFill>
                  <a:srgbClr val="FFFF00"/>
                </a:solidFill>
              </a:rPr>
              <a:t>，低</a:t>
            </a:r>
            <a:r>
              <a:rPr lang="en-US" altLang="zh-CN" dirty="0">
                <a:solidFill>
                  <a:srgbClr val="FFFF00"/>
                </a:solidFill>
              </a:rPr>
              <a:t>E</a:t>
            </a:r>
            <a:r>
              <a:rPr lang="zh-CN" altLang="en-US" dirty="0">
                <a:solidFill>
                  <a:srgbClr val="FFFF00"/>
                </a:solidFill>
              </a:rPr>
              <a:t>→大的内转换系数</a:t>
            </a:r>
          </a:p>
        </p:txBody>
      </p:sp>
    </p:spTree>
    <p:extLst>
      <p:ext uri="{BB962C8B-B14F-4D97-AF65-F5344CB8AC3E}">
        <p14:creationId xmlns:p14="http://schemas.microsoft.com/office/powerpoint/2010/main" val="811271242"/>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wipe(left)">
                                      <p:cBhvr>
                                        <p:cTn id="12" dur="5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wipe(left)">
                                      <p:cBhvr>
                                        <p:cTn id="17" dur="50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wipe(left)">
                                      <p:cBhvr>
                                        <p:cTn id="2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6D3457FC-C129-4ADC-BFF7-D471A09643CB}"/>
              </a:ext>
            </a:extLst>
          </p:cNvPr>
          <p:cNvSpPr>
            <a:spLocks noGrp="1"/>
          </p:cNvSpPr>
          <p:nvPr>
            <p:ph idx="13"/>
          </p:nvPr>
        </p:nvSpPr>
        <p:spPr>
          <a:xfrm>
            <a:off x="1" y="1"/>
            <a:ext cx="2540482" cy="284671"/>
          </a:xfrm>
          <a:solidFill>
            <a:schemeClr val="bg1">
              <a:lumMod val="95000"/>
            </a:schemeClr>
          </a:solidFill>
        </p:spPr>
        <p:txBody>
          <a:bodyPr>
            <a:normAutofit fontScale="92500" lnSpcReduction="10000"/>
          </a:bodyPr>
          <a:lstStyle/>
          <a:p>
            <a:r>
              <a:rPr lang="zh-CN" altLang="en-US" dirty="0"/>
              <a:t>第十三章 中子及中子的探测</a:t>
            </a:r>
          </a:p>
        </p:txBody>
      </p:sp>
      <p:sp>
        <p:nvSpPr>
          <p:cNvPr id="4" name="内容占位符 3">
            <a:extLst>
              <a:ext uri="{FF2B5EF4-FFF2-40B4-BE49-F238E27FC236}">
                <a16:creationId xmlns:a16="http://schemas.microsoft.com/office/drawing/2014/main" id="{DC5E45C6-3C27-4CD6-87A4-686E0452789C}"/>
              </a:ext>
            </a:extLst>
          </p:cNvPr>
          <p:cNvSpPr>
            <a:spLocks noGrp="1"/>
          </p:cNvSpPr>
          <p:nvPr>
            <p:ph idx="15"/>
          </p:nvPr>
        </p:nvSpPr>
        <p:spPr/>
        <p:txBody>
          <a:bodyPr>
            <a:normAutofit fontScale="92500" lnSpcReduction="10000"/>
          </a:bodyPr>
          <a:lstStyle/>
          <a:p>
            <a:endParaRPr lang="zh-CN" altLang="en-US"/>
          </a:p>
        </p:txBody>
      </p:sp>
      <p:sp>
        <p:nvSpPr>
          <p:cNvPr id="5" name="内容占位符 4">
            <a:extLst>
              <a:ext uri="{FF2B5EF4-FFF2-40B4-BE49-F238E27FC236}">
                <a16:creationId xmlns:a16="http://schemas.microsoft.com/office/drawing/2014/main" id="{76A525C7-698F-42F7-9977-03E53AEE0BC1}"/>
              </a:ext>
            </a:extLst>
          </p:cNvPr>
          <p:cNvSpPr>
            <a:spLocks noGrp="1"/>
          </p:cNvSpPr>
          <p:nvPr>
            <p:ph idx="16"/>
          </p:nvPr>
        </p:nvSpPr>
        <p:spPr/>
        <p:txBody>
          <a:bodyPr>
            <a:normAutofit fontScale="92500" lnSpcReduction="10000"/>
          </a:bodyPr>
          <a:lstStyle/>
          <a:p>
            <a:endParaRPr lang="zh-CN" altLang="en-US"/>
          </a:p>
        </p:txBody>
      </p:sp>
      <p:sp>
        <p:nvSpPr>
          <p:cNvPr id="19" name="内容占位符 18">
            <a:extLst>
              <a:ext uri="{FF2B5EF4-FFF2-40B4-BE49-F238E27FC236}">
                <a16:creationId xmlns:a16="http://schemas.microsoft.com/office/drawing/2014/main" id="{3DD6B0AC-1C2F-434F-874C-7924919B1171}"/>
              </a:ext>
            </a:extLst>
          </p:cNvPr>
          <p:cNvSpPr>
            <a:spLocks noGrp="1"/>
          </p:cNvSpPr>
          <p:nvPr>
            <p:ph idx="14"/>
          </p:nvPr>
        </p:nvSpPr>
        <p:spPr>
          <a:solidFill>
            <a:srgbClr val="FFFF00"/>
          </a:solidFill>
        </p:spPr>
        <p:txBody>
          <a:bodyPr>
            <a:normAutofit fontScale="92500" lnSpcReduction="10000"/>
          </a:bodyPr>
          <a:lstStyle/>
          <a:p>
            <a:r>
              <a:rPr lang="en-US" altLang="zh-CN" dirty="0"/>
              <a:t>13.4 </a:t>
            </a:r>
            <a:r>
              <a:rPr lang="zh-CN" altLang="en-US" dirty="0"/>
              <a:t>中子的探测</a:t>
            </a:r>
          </a:p>
        </p:txBody>
      </p:sp>
      <p:sp>
        <p:nvSpPr>
          <p:cNvPr id="11" name="Rectangle 3">
            <a:extLst>
              <a:ext uri="{FF2B5EF4-FFF2-40B4-BE49-F238E27FC236}">
                <a16:creationId xmlns:a16="http://schemas.microsoft.com/office/drawing/2014/main" id="{04BEE2FA-EF30-4F90-A552-9C1C9996864B}"/>
              </a:ext>
            </a:extLst>
          </p:cNvPr>
          <p:cNvSpPr txBox="1">
            <a:spLocks noChangeArrowheads="1"/>
          </p:cNvSpPr>
          <p:nvPr/>
        </p:nvSpPr>
        <p:spPr bwMode="auto">
          <a:xfrm>
            <a:off x="956998" y="909007"/>
            <a:ext cx="2735262" cy="4681538"/>
          </a:xfrm>
          <a:prstGeom prst="rect">
            <a:avLst/>
          </a:prstGeom>
          <a:noFill/>
          <a:ln>
            <a:solidFill>
              <a:srgbClr val="00CC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533400" lvl="1" indent="-533400" eaLnBrk="1" hangingPunct="1">
              <a:lnSpc>
                <a:spcPct val="200000"/>
              </a:lnSpc>
              <a:buFontTx/>
              <a:buAutoNum type="arabicPeriod"/>
              <a:defRPr/>
            </a:pPr>
            <a:r>
              <a:rPr kumimoji="0" lang="zh-CN" altLang="en-US" sz="3600" b="1" kern="0" dirty="0">
                <a:solidFill>
                  <a:schemeClr val="bg1">
                    <a:lumMod val="50000"/>
                  </a:schemeClr>
                </a:solidFill>
                <a:latin typeface="华文楷体" panose="02010600040101010101" pitchFamily="2" charset="-122"/>
                <a:ea typeface="华文楷体" panose="02010600040101010101" pitchFamily="2" charset="-122"/>
              </a:rPr>
              <a:t>核反应法</a:t>
            </a:r>
          </a:p>
          <a:p>
            <a:pPr marL="533400" lvl="1" indent="-533400" eaLnBrk="1" hangingPunct="1">
              <a:lnSpc>
                <a:spcPct val="200000"/>
              </a:lnSpc>
              <a:buFontTx/>
              <a:buAutoNum type="arabicPeriod"/>
              <a:defRPr/>
            </a:pPr>
            <a:r>
              <a:rPr kumimoji="0" lang="zh-CN" altLang="en-US" sz="3600" b="1" kern="0" dirty="0">
                <a:solidFill>
                  <a:srgbClr val="FF0000"/>
                </a:solidFill>
                <a:latin typeface="黑体" panose="02010609060101010101" pitchFamily="49" charset="-122"/>
                <a:ea typeface="黑体" panose="02010609060101010101" pitchFamily="49" charset="-122"/>
              </a:rPr>
              <a:t>核反冲法</a:t>
            </a:r>
          </a:p>
          <a:p>
            <a:pPr marL="533400" lvl="1" indent="-533400" eaLnBrk="1" hangingPunct="1">
              <a:lnSpc>
                <a:spcPct val="200000"/>
              </a:lnSpc>
              <a:buFontTx/>
              <a:buAutoNum type="arabicPeriod"/>
              <a:defRPr/>
            </a:pPr>
            <a:r>
              <a:rPr kumimoji="0" lang="zh-CN" altLang="en-US" sz="3600" b="1" kern="0" dirty="0">
                <a:solidFill>
                  <a:srgbClr val="0000FF"/>
                </a:solidFill>
                <a:latin typeface="华文楷体" panose="02010600040101010101" pitchFamily="2" charset="-122"/>
                <a:ea typeface="华文楷体" panose="02010600040101010101" pitchFamily="2" charset="-122"/>
              </a:rPr>
              <a:t>核裂变法</a:t>
            </a:r>
          </a:p>
          <a:p>
            <a:pPr marL="533400" lvl="1" indent="-533400" eaLnBrk="1" hangingPunct="1">
              <a:lnSpc>
                <a:spcPct val="200000"/>
              </a:lnSpc>
              <a:buFontTx/>
              <a:buAutoNum type="arabicPeriod"/>
              <a:defRPr/>
            </a:pPr>
            <a:r>
              <a:rPr kumimoji="0" lang="zh-CN" altLang="en-US" sz="3600" b="1" kern="0" dirty="0">
                <a:solidFill>
                  <a:srgbClr val="0000FF"/>
                </a:solidFill>
                <a:latin typeface="华文楷体" panose="02010600040101010101" pitchFamily="2" charset="-122"/>
                <a:ea typeface="华文楷体" panose="02010600040101010101" pitchFamily="2" charset="-122"/>
              </a:rPr>
              <a:t>活化法</a:t>
            </a:r>
          </a:p>
        </p:txBody>
      </p:sp>
      <p:sp>
        <p:nvSpPr>
          <p:cNvPr id="14" name="TextBox 5">
            <a:extLst>
              <a:ext uri="{FF2B5EF4-FFF2-40B4-BE49-F238E27FC236}">
                <a16:creationId xmlns:a16="http://schemas.microsoft.com/office/drawing/2014/main" id="{E01168A7-8DDC-4AB9-84BF-C2A0BF769536}"/>
              </a:ext>
            </a:extLst>
          </p:cNvPr>
          <p:cNvSpPr txBox="1">
            <a:spLocks noChangeArrowheads="1"/>
          </p:cNvSpPr>
          <p:nvPr/>
        </p:nvSpPr>
        <p:spPr bwMode="auto">
          <a:xfrm>
            <a:off x="380735" y="2577470"/>
            <a:ext cx="585788"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Times New Roman" pitchFamily="18" charset="0"/>
                <a:ea typeface="华文仿宋" pitchFamily="2" charset="-122"/>
              </a:defRPr>
            </a:lvl1pPr>
            <a:lvl2pPr marL="742950" indent="-285750" eaLnBrk="0" hangingPunct="0">
              <a:defRPr kumimoji="1">
                <a:solidFill>
                  <a:schemeClr val="tx1"/>
                </a:solidFill>
                <a:latin typeface="Times New Roman" pitchFamily="18" charset="0"/>
                <a:ea typeface="华文仿宋" pitchFamily="2" charset="-122"/>
              </a:defRPr>
            </a:lvl2pPr>
            <a:lvl3pPr marL="1143000" indent="-228600" eaLnBrk="0" hangingPunct="0">
              <a:defRPr kumimoji="1">
                <a:solidFill>
                  <a:schemeClr val="tx1"/>
                </a:solidFill>
                <a:latin typeface="Times New Roman" pitchFamily="18" charset="0"/>
                <a:ea typeface="华文仿宋" pitchFamily="2" charset="-122"/>
              </a:defRPr>
            </a:lvl3pPr>
            <a:lvl4pPr marL="1600200" indent="-228600" eaLnBrk="0" hangingPunct="0">
              <a:defRPr kumimoji="1">
                <a:solidFill>
                  <a:schemeClr val="tx1"/>
                </a:solidFill>
                <a:latin typeface="Times New Roman" pitchFamily="18" charset="0"/>
                <a:ea typeface="华文仿宋" pitchFamily="2" charset="-122"/>
              </a:defRPr>
            </a:lvl4pPr>
            <a:lvl5pPr marL="2057400" indent="-228600" eaLnBrk="0" hangingPunct="0">
              <a:defRPr kumimoji="1">
                <a:solidFill>
                  <a:schemeClr val="tx1"/>
                </a:solidFill>
                <a:latin typeface="Times New Roman" pitchFamily="18" charset="0"/>
                <a:ea typeface="华文仿宋" pitchFamily="2" charset="-122"/>
              </a:defRPr>
            </a:lvl5pPr>
            <a:lvl6pPr marL="2514600" indent="-228600" eaLnBrk="0" fontAlgn="base" hangingPunct="0">
              <a:spcBef>
                <a:spcPct val="20000"/>
              </a:spcBef>
              <a:spcAft>
                <a:spcPct val="0"/>
              </a:spcAft>
              <a:defRPr kumimoji="1">
                <a:solidFill>
                  <a:schemeClr val="tx1"/>
                </a:solidFill>
                <a:latin typeface="Times New Roman" pitchFamily="18" charset="0"/>
                <a:ea typeface="华文仿宋" pitchFamily="2" charset="-122"/>
              </a:defRPr>
            </a:lvl6pPr>
            <a:lvl7pPr marL="2971800" indent="-228600" eaLnBrk="0" fontAlgn="base" hangingPunct="0">
              <a:spcBef>
                <a:spcPct val="20000"/>
              </a:spcBef>
              <a:spcAft>
                <a:spcPct val="0"/>
              </a:spcAft>
              <a:defRPr kumimoji="1">
                <a:solidFill>
                  <a:schemeClr val="tx1"/>
                </a:solidFill>
                <a:latin typeface="Times New Roman" pitchFamily="18" charset="0"/>
                <a:ea typeface="华文仿宋" pitchFamily="2" charset="-122"/>
              </a:defRPr>
            </a:lvl7pPr>
            <a:lvl8pPr marL="3429000" indent="-228600" eaLnBrk="0" fontAlgn="base" hangingPunct="0">
              <a:spcBef>
                <a:spcPct val="20000"/>
              </a:spcBef>
              <a:spcAft>
                <a:spcPct val="0"/>
              </a:spcAft>
              <a:defRPr kumimoji="1">
                <a:solidFill>
                  <a:schemeClr val="tx1"/>
                </a:solidFill>
                <a:latin typeface="Times New Roman" pitchFamily="18" charset="0"/>
                <a:ea typeface="华文仿宋" pitchFamily="2" charset="-122"/>
              </a:defRPr>
            </a:lvl8pPr>
            <a:lvl9pPr marL="3886200" indent="-228600" eaLnBrk="0" fontAlgn="base" hangingPunct="0">
              <a:spcBef>
                <a:spcPct val="20000"/>
              </a:spcBef>
              <a:spcAft>
                <a:spcPct val="0"/>
              </a:spcAft>
              <a:defRPr kumimoji="1">
                <a:solidFill>
                  <a:schemeClr val="tx1"/>
                </a:solidFill>
                <a:latin typeface="Times New Roman" pitchFamily="18" charset="0"/>
                <a:ea typeface="华文仿宋" pitchFamily="2" charset="-122"/>
              </a:defRPr>
            </a:lvl9pPr>
          </a:lstStyle>
          <a:p>
            <a:pPr eaLnBrk="1" hangingPunct="1"/>
            <a:r>
              <a:rPr lang="zh-CN" altLang="en-US" sz="4000">
                <a:solidFill>
                  <a:srgbClr val="FF0000"/>
                </a:solidFill>
                <a:sym typeface="Wingdings" pitchFamily="2" charset="2"/>
              </a:rPr>
              <a:t></a:t>
            </a:r>
            <a:endParaRPr lang="zh-CN" altLang="en-US" sz="4000">
              <a:solidFill>
                <a:srgbClr val="FF0000"/>
              </a:solidFill>
            </a:endParaRPr>
          </a:p>
        </p:txBody>
      </p:sp>
      <p:sp>
        <p:nvSpPr>
          <p:cNvPr id="15" name="Text Box 3">
            <a:extLst>
              <a:ext uri="{FF2B5EF4-FFF2-40B4-BE49-F238E27FC236}">
                <a16:creationId xmlns:a16="http://schemas.microsoft.com/office/drawing/2014/main" id="{66D4E896-80EB-43E6-A119-E4F3B95C9265}"/>
              </a:ext>
            </a:extLst>
          </p:cNvPr>
          <p:cNvSpPr txBox="1">
            <a:spLocks noChangeArrowheads="1"/>
          </p:cNvSpPr>
          <p:nvPr/>
        </p:nvSpPr>
        <p:spPr bwMode="auto">
          <a:xfrm>
            <a:off x="3837318" y="1413063"/>
            <a:ext cx="7920880" cy="4031873"/>
          </a:xfrm>
          <a:prstGeom prst="rect">
            <a:avLst/>
          </a:prstGeom>
          <a:solidFill>
            <a:schemeClr val="bg1"/>
          </a:solidFill>
          <a:ln w="9525">
            <a:solidFill>
              <a:schemeClr val="tx1"/>
            </a:solidFill>
            <a:miter lim="800000"/>
            <a:headEnd/>
            <a:tailEnd/>
          </a:ln>
          <a:effectLst/>
        </p:spPr>
        <p:txBody>
          <a:bodyPr wrap="square">
            <a:spAutoFit/>
          </a:bodyPr>
          <a:lstStyle>
            <a:lvl1pPr marL="365125" indent="-365125">
              <a:spcBef>
                <a:spcPct val="0"/>
              </a:spcBef>
              <a:defRPr>
                <a:solidFill>
                  <a:schemeClr val="tx1"/>
                </a:solidFill>
                <a:latin typeface="Arial" charset="0"/>
                <a:ea typeface="宋体" pitchFamily="2" charset="-122"/>
              </a:defRPr>
            </a:lvl1pPr>
            <a:lvl2pPr marL="544513">
              <a:spcBef>
                <a:spcPct val="0"/>
              </a:spcBef>
              <a:defRPr>
                <a:solidFill>
                  <a:schemeClr val="tx1"/>
                </a:solidFill>
                <a:latin typeface="Arial" charset="0"/>
                <a:ea typeface="宋体" pitchFamily="2" charset="-122"/>
              </a:defRPr>
            </a:lvl2pPr>
            <a:lvl3pPr>
              <a:spcBef>
                <a:spcPct val="0"/>
              </a:spcBef>
              <a:defRPr>
                <a:solidFill>
                  <a:schemeClr val="tx1"/>
                </a:solidFill>
                <a:latin typeface="Arial" charset="0"/>
                <a:ea typeface="宋体" pitchFamily="2" charset="-122"/>
              </a:defRPr>
            </a:lvl3pPr>
            <a:lvl4pPr>
              <a:spcBef>
                <a:spcPct val="0"/>
              </a:spcBef>
              <a:defRPr>
                <a:solidFill>
                  <a:schemeClr val="tx1"/>
                </a:solidFill>
                <a:latin typeface="Arial" charset="0"/>
                <a:ea typeface="宋体" pitchFamily="2" charset="-122"/>
              </a:defRPr>
            </a:lvl4pPr>
            <a:lvl5pPr>
              <a:spcBef>
                <a:spcPct val="0"/>
              </a:spcBef>
              <a:defRPr>
                <a:solidFill>
                  <a:schemeClr val="tx1"/>
                </a:solidFill>
                <a:latin typeface="Arial" charset="0"/>
                <a:ea typeface="宋体" pitchFamily="2" charset="-122"/>
              </a:defRPr>
            </a:lvl5pPr>
            <a:lvl6pPr fontAlgn="base">
              <a:spcBef>
                <a:spcPct val="0"/>
              </a:spcBef>
              <a:spcAft>
                <a:spcPct val="0"/>
              </a:spcAft>
              <a:defRPr>
                <a:solidFill>
                  <a:schemeClr val="tx1"/>
                </a:solidFill>
                <a:latin typeface="Arial" charset="0"/>
                <a:ea typeface="宋体" pitchFamily="2" charset="-122"/>
              </a:defRPr>
            </a:lvl6pPr>
            <a:lvl7pPr fontAlgn="base">
              <a:spcBef>
                <a:spcPct val="0"/>
              </a:spcBef>
              <a:spcAft>
                <a:spcPct val="0"/>
              </a:spcAft>
              <a:defRPr>
                <a:solidFill>
                  <a:schemeClr val="tx1"/>
                </a:solidFill>
                <a:latin typeface="Arial" charset="0"/>
                <a:ea typeface="宋体" pitchFamily="2" charset="-122"/>
              </a:defRPr>
            </a:lvl7pPr>
            <a:lvl8pPr fontAlgn="base">
              <a:spcBef>
                <a:spcPct val="0"/>
              </a:spcBef>
              <a:spcAft>
                <a:spcPct val="0"/>
              </a:spcAft>
              <a:defRPr>
                <a:solidFill>
                  <a:schemeClr val="tx1"/>
                </a:solidFill>
                <a:latin typeface="Arial" charset="0"/>
                <a:ea typeface="宋体" pitchFamily="2" charset="-122"/>
              </a:defRPr>
            </a:lvl8pPr>
            <a:lvl9pPr fontAlgn="base">
              <a:spcBef>
                <a:spcPct val="0"/>
              </a:spcBef>
              <a:spcAft>
                <a:spcPct val="0"/>
              </a:spcAft>
              <a:defRPr>
                <a:solidFill>
                  <a:schemeClr val="tx1"/>
                </a:solidFill>
                <a:latin typeface="Arial" charset="0"/>
                <a:ea typeface="宋体" pitchFamily="2" charset="-122"/>
              </a:defRPr>
            </a:lvl9pPr>
          </a:lstStyle>
          <a:p>
            <a:pPr>
              <a:lnSpc>
                <a:spcPct val="150000"/>
              </a:lnSpc>
              <a:spcBef>
                <a:spcPct val="10000"/>
              </a:spcBef>
              <a:spcAft>
                <a:spcPts val="1200"/>
              </a:spcAft>
              <a:defRPr/>
            </a:pPr>
            <a:r>
              <a:rPr lang="zh-CN" altLang="en-US" sz="2800" b="1" dirty="0">
                <a:solidFill>
                  <a:srgbClr val="0000FF"/>
                </a:solidFill>
                <a:latin typeface="黑体" pitchFamily="49" charset="-122"/>
                <a:ea typeface="黑体" pitchFamily="49" charset="-122"/>
              </a:rPr>
              <a:t>在</a:t>
            </a:r>
            <a:r>
              <a:rPr lang="zh-CN" altLang="en-US" sz="2800" b="1" dirty="0">
                <a:solidFill>
                  <a:srgbClr val="FF0000"/>
                </a:solidFill>
                <a:effectLst>
                  <a:outerShdw blurRad="38100" dist="38100" dir="2700000" algn="tl">
                    <a:srgbClr val="C0C0C0"/>
                  </a:outerShdw>
                </a:effectLst>
                <a:latin typeface="黑体" pitchFamily="49" charset="-122"/>
                <a:ea typeface="黑体" pitchFamily="49" charset="-122"/>
              </a:rPr>
              <a:t>弹性散射</a:t>
            </a:r>
            <a:r>
              <a:rPr lang="zh-CN" altLang="en-US" sz="2800" b="1" dirty="0">
                <a:solidFill>
                  <a:srgbClr val="0000FF"/>
                </a:solidFill>
                <a:latin typeface="黑体" pitchFamily="49" charset="-122"/>
                <a:ea typeface="黑体" pitchFamily="49" charset="-122"/>
              </a:rPr>
              <a:t>中：</a:t>
            </a:r>
          </a:p>
          <a:p>
            <a:pPr marL="457200" indent="-457200">
              <a:lnSpc>
                <a:spcPct val="150000"/>
              </a:lnSpc>
              <a:spcBef>
                <a:spcPct val="10000"/>
              </a:spcBef>
              <a:spcAft>
                <a:spcPts val="1200"/>
              </a:spcAft>
              <a:buFont typeface="Arial" panose="020B0604020202020204" pitchFamily="34" charset="0"/>
              <a:buChar char="•"/>
              <a:defRPr/>
            </a:pPr>
            <a:r>
              <a:rPr lang="zh-CN" altLang="en-US" sz="2000" dirty="0">
                <a:latin typeface="楷体" pitchFamily="49" charset="-122"/>
                <a:ea typeface="楷体" pitchFamily="49" charset="-122"/>
              </a:rPr>
              <a:t>中子的</a:t>
            </a:r>
            <a:r>
              <a:rPr lang="zh-CN" altLang="en-US" sz="2000" dirty="0">
                <a:solidFill>
                  <a:srgbClr val="FF0000"/>
                </a:solidFill>
                <a:latin typeface="黑体" panose="02010609060101010101" pitchFamily="49" charset="-122"/>
                <a:ea typeface="黑体" panose="02010609060101010101" pitchFamily="49" charset="-122"/>
              </a:rPr>
              <a:t>能量</a:t>
            </a:r>
            <a:r>
              <a:rPr lang="zh-CN" altLang="en-US" sz="2000" dirty="0">
                <a:latin typeface="楷体" pitchFamily="49" charset="-122"/>
                <a:ea typeface="楷体" pitchFamily="49" charset="-122"/>
              </a:rPr>
              <a:t>和</a:t>
            </a:r>
            <a:r>
              <a:rPr lang="zh-CN" altLang="en-US" sz="2000" dirty="0">
                <a:solidFill>
                  <a:srgbClr val="FF0000"/>
                </a:solidFill>
                <a:latin typeface="黑体" panose="02010609060101010101" pitchFamily="49" charset="-122"/>
                <a:ea typeface="黑体" panose="02010609060101010101" pitchFamily="49" charset="-122"/>
              </a:rPr>
              <a:t>方向</a:t>
            </a:r>
            <a:r>
              <a:rPr lang="zh-CN" altLang="en-US" sz="2000" dirty="0">
                <a:latin typeface="楷体" pitchFamily="49" charset="-122"/>
                <a:ea typeface="楷体" pitchFamily="49" charset="-122"/>
              </a:rPr>
              <a:t>发生</a:t>
            </a:r>
            <a:r>
              <a:rPr lang="zh-CN" altLang="en-US" sz="2000" dirty="0">
                <a:solidFill>
                  <a:srgbClr val="FF0000"/>
                </a:solidFill>
                <a:latin typeface="黑体" panose="02010609060101010101" pitchFamily="49" charset="-122"/>
                <a:ea typeface="黑体" panose="02010609060101010101" pitchFamily="49" charset="-122"/>
              </a:rPr>
              <a:t>改变</a:t>
            </a:r>
            <a:r>
              <a:rPr lang="zh-CN" altLang="en-US" sz="2000" dirty="0">
                <a:latin typeface="楷体" pitchFamily="49" charset="-122"/>
                <a:ea typeface="楷体" pitchFamily="49" charset="-122"/>
              </a:rPr>
              <a:t>；</a:t>
            </a:r>
            <a:endParaRPr lang="en-US" altLang="zh-CN" sz="2000" dirty="0">
              <a:latin typeface="楷体" pitchFamily="49" charset="-122"/>
              <a:ea typeface="楷体" pitchFamily="49" charset="-122"/>
            </a:endParaRPr>
          </a:p>
          <a:p>
            <a:pPr marL="457200" indent="-457200">
              <a:lnSpc>
                <a:spcPct val="150000"/>
              </a:lnSpc>
              <a:spcBef>
                <a:spcPct val="10000"/>
              </a:spcBef>
              <a:spcAft>
                <a:spcPts val="1200"/>
              </a:spcAft>
              <a:buFont typeface="Arial" panose="020B0604020202020204" pitchFamily="34" charset="0"/>
              <a:buChar char="•"/>
              <a:defRPr/>
            </a:pPr>
            <a:r>
              <a:rPr lang="zh-CN" altLang="en-US" sz="2000" dirty="0">
                <a:solidFill>
                  <a:srgbClr val="FF0000"/>
                </a:solidFill>
                <a:latin typeface="黑体" panose="02010609060101010101" pitchFamily="49" charset="-122"/>
                <a:ea typeface="黑体" panose="02010609060101010101" pitchFamily="49" charset="-122"/>
              </a:rPr>
              <a:t>原子核</a:t>
            </a:r>
            <a:r>
              <a:rPr lang="zh-CN" altLang="en-US" sz="2000" dirty="0">
                <a:latin typeface="楷体" pitchFamily="49" charset="-122"/>
                <a:ea typeface="楷体" pitchFamily="49" charset="-122"/>
              </a:rPr>
              <a:t>获得一定的</a:t>
            </a:r>
            <a:r>
              <a:rPr lang="zh-CN" altLang="en-US" sz="2000" dirty="0">
                <a:solidFill>
                  <a:srgbClr val="FF0000"/>
                </a:solidFill>
                <a:latin typeface="黑体" panose="02010609060101010101" pitchFamily="49" charset="-122"/>
                <a:ea typeface="黑体" panose="02010609060101010101" pitchFamily="49" charset="-122"/>
              </a:rPr>
              <a:t>反冲动能</a:t>
            </a:r>
            <a:r>
              <a:rPr lang="zh-CN" altLang="en-US" sz="2000" dirty="0">
                <a:latin typeface="楷体" pitchFamily="49" charset="-122"/>
                <a:ea typeface="楷体" pitchFamily="49" charset="-122"/>
              </a:rPr>
              <a:t>，但不改变内部状态，叫做</a:t>
            </a:r>
            <a:r>
              <a:rPr lang="zh-CN" altLang="en-US" sz="2000" dirty="0">
                <a:solidFill>
                  <a:srgbClr val="FF0000"/>
                </a:solidFill>
                <a:latin typeface="黑体" panose="02010609060101010101" pitchFamily="49" charset="-122"/>
                <a:ea typeface="黑体" panose="02010609060101010101" pitchFamily="49" charset="-122"/>
              </a:rPr>
              <a:t>反冲核</a:t>
            </a:r>
            <a:r>
              <a:rPr lang="zh-CN" altLang="en-US" sz="2000" dirty="0">
                <a:latin typeface="楷体" pitchFamily="49" charset="-122"/>
                <a:ea typeface="楷体" pitchFamily="49" charset="-122"/>
              </a:rPr>
              <a:t>，它是</a:t>
            </a:r>
            <a:r>
              <a:rPr lang="zh-CN" altLang="en-US" sz="2000" dirty="0">
                <a:solidFill>
                  <a:srgbClr val="FF0000"/>
                </a:solidFill>
                <a:latin typeface="黑体" panose="02010609060101010101" pitchFamily="49" charset="-122"/>
                <a:ea typeface="黑体" panose="02010609060101010101" pitchFamily="49" charset="-122"/>
              </a:rPr>
              <a:t>运动</a:t>
            </a:r>
            <a:r>
              <a:rPr lang="zh-CN" altLang="en-US" sz="2000" dirty="0">
                <a:latin typeface="楷体" pitchFamily="49" charset="-122"/>
                <a:ea typeface="楷体" pitchFamily="49" charset="-122"/>
              </a:rPr>
              <a:t>的</a:t>
            </a:r>
            <a:r>
              <a:rPr lang="zh-CN" altLang="en-US" sz="2000" dirty="0">
                <a:solidFill>
                  <a:srgbClr val="FF0000"/>
                </a:solidFill>
                <a:latin typeface="黑体" panose="02010609060101010101" pitchFamily="49" charset="-122"/>
                <a:ea typeface="黑体" panose="02010609060101010101" pitchFamily="49" charset="-122"/>
              </a:rPr>
              <a:t>带电粒子</a:t>
            </a:r>
            <a:r>
              <a:rPr lang="zh-CN" altLang="en-US" sz="2000" dirty="0">
                <a:latin typeface="楷体" pitchFamily="49" charset="-122"/>
                <a:ea typeface="楷体" pitchFamily="49" charset="-122"/>
              </a:rPr>
              <a:t>。</a:t>
            </a:r>
          </a:p>
          <a:p>
            <a:pPr marL="457200" indent="-457200">
              <a:lnSpc>
                <a:spcPct val="150000"/>
              </a:lnSpc>
              <a:spcBef>
                <a:spcPts val="1200"/>
              </a:spcBef>
              <a:spcAft>
                <a:spcPts val="1200"/>
              </a:spcAft>
              <a:buFont typeface="Arial" panose="020B0604020202020204" pitchFamily="34" charset="0"/>
              <a:buChar char="•"/>
              <a:defRPr/>
            </a:pPr>
            <a:r>
              <a:rPr lang="zh-CN" altLang="en-US" sz="2000" dirty="0">
                <a:latin typeface="楷体" pitchFamily="49" charset="-122"/>
                <a:ea typeface="楷体" pitchFamily="49" charset="-122"/>
              </a:rPr>
              <a:t>通过记录反冲核的电离效果来探测中子，叫做</a:t>
            </a:r>
            <a:r>
              <a:rPr lang="zh-CN" altLang="en-US" sz="2000" dirty="0">
                <a:solidFill>
                  <a:srgbClr val="FF0000"/>
                </a:solidFill>
                <a:latin typeface="黑体" panose="02010609060101010101" pitchFamily="49" charset="-122"/>
                <a:ea typeface="黑体" panose="02010609060101010101" pitchFamily="49" charset="-122"/>
              </a:rPr>
              <a:t>核反冲法</a:t>
            </a:r>
            <a:r>
              <a:rPr lang="zh-CN" altLang="en-US" sz="2000" dirty="0">
                <a:latin typeface="楷体" pitchFamily="49" charset="-122"/>
                <a:ea typeface="楷体" pitchFamily="49" charset="-122"/>
              </a:rPr>
              <a:t>。</a:t>
            </a:r>
            <a:endParaRPr lang="en-US" altLang="zh-CN" sz="2000" dirty="0">
              <a:latin typeface="楷体" pitchFamily="49" charset="-122"/>
              <a:ea typeface="楷体" pitchFamily="49" charset="-122"/>
            </a:endParaRPr>
          </a:p>
          <a:p>
            <a:pPr marL="457200" indent="-457200">
              <a:lnSpc>
                <a:spcPct val="150000"/>
              </a:lnSpc>
              <a:spcBef>
                <a:spcPts val="1200"/>
              </a:spcBef>
              <a:spcAft>
                <a:spcPts val="1200"/>
              </a:spcAft>
              <a:buFont typeface="Arial" panose="020B0604020202020204" pitchFamily="34" charset="0"/>
              <a:buChar char="•"/>
              <a:defRPr/>
            </a:pPr>
            <a:r>
              <a:rPr lang="zh-CN" altLang="en-US" sz="2000" dirty="0">
                <a:latin typeface="楷体" pitchFamily="49" charset="-122"/>
                <a:ea typeface="楷体" pitchFamily="49" charset="-122"/>
              </a:rPr>
              <a:t>核反冲法主要用于</a:t>
            </a:r>
            <a:r>
              <a:rPr lang="zh-CN" altLang="en-US" sz="2000" dirty="0">
                <a:solidFill>
                  <a:srgbClr val="FF0000"/>
                </a:solidFill>
                <a:latin typeface="黑体" panose="02010609060101010101" pitchFamily="49" charset="-122"/>
                <a:ea typeface="黑体" panose="02010609060101010101" pitchFamily="49" charset="-122"/>
              </a:rPr>
              <a:t>快中子探测</a:t>
            </a:r>
            <a:r>
              <a:rPr lang="zh-CN" altLang="en-US" sz="2000" dirty="0">
                <a:latin typeface="楷体" pitchFamily="49" charset="-122"/>
                <a:ea typeface="楷体" pitchFamily="49" charset="-122"/>
              </a:rPr>
              <a:t>。</a:t>
            </a:r>
          </a:p>
        </p:txBody>
      </p:sp>
    </p:spTree>
    <p:extLst>
      <p:ext uri="{BB962C8B-B14F-4D97-AF65-F5344CB8AC3E}">
        <p14:creationId xmlns:p14="http://schemas.microsoft.com/office/powerpoint/2010/main" val="3312864226"/>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91F4F6D-94C8-442F-BB22-68C900A8EF7A}"/>
              </a:ext>
            </a:extLst>
          </p:cNvPr>
          <p:cNvSpPr>
            <a:spLocks noGrp="1"/>
          </p:cNvSpPr>
          <p:nvPr>
            <p:ph idx="13"/>
          </p:nvPr>
        </p:nvSpPr>
        <p:spPr>
          <a:solidFill>
            <a:schemeClr val="bg1">
              <a:lumMod val="95000"/>
            </a:schemeClr>
          </a:solidFill>
        </p:spPr>
        <p:txBody>
          <a:bodyPr>
            <a:normAutofit fontScale="92500" lnSpcReduction="10000"/>
          </a:bodyPr>
          <a:lstStyle/>
          <a:p>
            <a:r>
              <a:rPr lang="zh-CN" altLang="en-US" dirty="0"/>
              <a:t>第十二章 辐射测量方法</a:t>
            </a:r>
          </a:p>
        </p:txBody>
      </p:sp>
      <p:sp>
        <p:nvSpPr>
          <p:cNvPr id="3" name="内容占位符 2">
            <a:extLst>
              <a:ext uri="{FF2B5EF4-FFF2-40B4-BE49-F238E27FC236}">
                <a16:creationId xmlns:a16="http://schemas.microsoft.com/office/drawing/2014/main" id="{A75CAED3-680C-4758-9290-D7F83464047C}"/>
              </a:ext>
            </a:extLst>
          </p:cNvPr>
          <p:cNvSpPr>
            <a:spLocks noGrp="1"/>
          </p:cNvSpPr>
          <p:nvPr>
            <p:ph idx="14"/>
          </p:nvPr>
        </p:nvSpPr>
        <p:spPr>
          <a:solidFill>
            <a:schemeClr val="accent6">
              <a:lumMod val="20000"/>
              <a:lumOff val="80000"/>
            </a:schemeClr>
          </a:solidFill>
          <a:ln>
            <a:solidFill>
              <a:schemeClr val="bg1"/>
            </a:solidFill>
          </a:ln>
          <a:effectLst>
            <a:outerShdw blurRad="50800" dist="38100" dir="5400000" algn="t" rotWithShape="0">
              <a:prstClr val="black">
                <a:alpha val="40000"/>
              </a:prstClr>
            </a:outerShdw>
          </a:effectLst>
        </p:spPr>
        <p:txBody>
          <a:bodyPr vert="horz" lIns="91440" tIns="45720" rIns="91440" bIns="45720" rtlCol="0">
            <a:normAutofit fontScale="92500" lnSpcReduction="10000"/>
          </a:bodyPr>
          <a:lstStyle/>
          <a:p>
            <a:r>
              <a:rPr lang="en-US" altLang="zh-CN" dirty="0"/>
              <a:t>12.3 </a:t>
            </a:r>
            <a:r>
              <a:rPr lang="zh-CN" altLang="en-US" dirty="0"/>
              <a:t>能量测量</a:t>
            </a:r>
          </a:p>
        </p:txBody>
      </p:sp>
      <p:sp>
        <p:nvSpPr>
          <p:cNvPr id="4" name="内容占位符 3">
            <a:extLst>
              <a:ext uri="{FF2B5EF4-FFF2-40B4-BE49-F238E27FC236}">
                <a16:creationId xmlns:a16="http://schemas.microsoft.com/office/drawing/2014/main" id="{8CB15751-05D1-4CAC-9F8C-D89B3F972815}"/>
              </a:ext>
            </a:extLst>
          </p:cNvPr>
          <p:cNvSpPr>
            <a:spLocks noGrp="1"/>
          </p:cNvSpPr>
          <p:nvPr>
            <p:ph idx="15"/>
          </p:nvPr>
        </p:nvSpPr>
        <p:spPr>
          <a:xfrm>
            <a:off x="5170096" y="1"/>
            <a:ext cx="1887753" cy="284671"/>
          </a:xfrm>
          <a:solidFill>
            <a:schemeClr val="accent4">
              <a:lumMod val="20000"/>
              <a:lumOff val="80000"/>
            </a:schemeClr>
          </a:solidFill>
        </p:spPr>
        <p:txBody>
          <a:bodyPr>
            <a:normAutofit fontScale="92500" lnSpcReduction="10000"/>
          </a:bodyPr>
          <a:lstStyle/>
          <a:p>
            <a:r>
              <a:rPr lang="zh-CN" altLang="en-US" dirty="0"/>
              <a:t>一</a:t>
            </a:r>
            <a:r>
              <a:rPr lang="en-US" altLang="zh-CN" dirty="0"/>
              <a:t>. </a:t>
            </a:r>
            <a:r>
              <a:rPr lang="zh-CN" altLang="en-US" dirty="0"/>
              <a:t>能谱测量概述</a:t>
            </a:r>
          </a:p>
        </p:txBody>
      </p:sp>
      <p:sp>
        <p:nvSpPr>
          <p:cNvPr id="5" name="内容占位符 4">
            <a:extLst>
              <a:ext uri="{FF2B5EF4-FFF2-40B4-BE49-F238E27FC236}">
                <a16:creationId xmlns:a16="http://schemas.microsoft.com/office/drawing/2014/main" id="{11945179-D347-469A-BD26-573A3C1F72AD}"/>
              </a:ext>
            </a:extLst>
          </p:cNvPr>
          <p:cNvSpPr>
            <a:spLocks noGrp="1"/>
          </p:cNvSpPr>
          <p:nvPr>
            <p:ph idx="16"/>
          </p:nvPr>
        </p:nvSpPr>
        <p:spPr>
          <a:xfrm>
            <a:off x="7093792" y="1"/>
            <a:ext cx="2126408" cy="284671"/>
          </a:xfrm>
          <a:solidFill>
            <a:srgbClr val="FFFF00"/>
          </a:solidFill>
        </p:spPr>
        <p:txBody>
          <a:bodyPr>
            <a:normAutofit fontScale="92500" lnSpcReduction="10000"/>
          </a:bodyPr>
          <a:lstStyle/>
          <a:p>
            <a:r>
              <a:rPr lang="zh-CN" altLang="en-US" dirty="0"/>
              <a:t>但能谱不是直接得到的</a:t>
            </a:r>
          </a:p>
        </p:txBody>
      </p:sp>
      <p:sp>
        <p:nvSpPr>
          <p:cNvPr id="54" name="内容占位符 4">
            <a:extLst>
              <a:ext uri="{FF2B5EF4-FFF2-40B4-BE49-F238E27FC236}">
                <a16:creationId xmlns:a16="http://schemas.microsoft.com/office/drawing/2014/main" id="{7590B31B-C4DD-4686-B872-5AF60FB63815}"/>
              </a:ext>
            </a:extLst>
          </p:cNvPr>
          <p:cNvSpPr txBox="1">
            <a:spLocks/>
          </p:cNvSpPr>
          <p:nvPr/>
        </p:nvSpPr>
        <p:spPr>
          <a:xfrm>
            <a:off x="9220200" y="14615"/>
            <a:ext cx="2971800" cy="284671"/>
          </a:xfrm>
          <a:prstGeom prst="rect">
            <a:avLst/>
          </a:prstGeom>
          <a:solidFill>
            <a:srgbClr val="003366"/>
          </a:solidFill>
          <a:ln>
            <a:solidFill>
              <a:schemeClr val="bg1"/>
            </a:solidFill>
          </a:ln>
          <a:effectLst>
            <a:outerShdw blurRad="50800" dist="38100" dir="5400000" algn="t" rotWithShape="0">
              <a:prstClr val="black">
                <a:alpha val="40000"/>
              </a:prstClr>
            </a:outerShdw>
          </a:effectLst>
        </p:spPr>
        <p:txBody>
          <a:bodyPr vert="horz" lIns="91440" tIns="45720" rIns="91440" bIns="45720" rtlCol="0">
            <a:normAutofit fontScale="92500" lnSpcReduction="10000"/>
          </a:bodyPr>
          <a:lstStyle>
            <a:defPPr>
              <a:defRPr lang="zh-CN"/>
            </a:defPPr>
            <a:lvl1pPr indent="0">
              <a:lnSpc>
                <a:spcPct val="90000"/>
              </a:lnSpc>
              <a:spcBef>
                <a:spcPts val="1000"/>
              </a:spcBef>
              <a:buFontTx/>
              <a:buNone/>
              <a:defRPr sz="1600" b="1">
                <a:solidFill>
                  <a:srgbClr val="FFFF00"/>
                </a:solidFill>
                <a:latin typeface="华文楷体" panose="02010600040101010101" pitchFamily="2" charset="-122"/>
                <a:ea typeface="华文楷体" panose="02010600040101010101" pitchFamily="2" charset="-122"/>
              </a:defRPr>
            </a:lvl1pPr>
            <a:lvl2pPr indent="0">
              <a:lnSpc>
                <a:spcPct val="90000"/>
              </a:lnSpc>
              <a:spcBef>
                <a:spcPts val="500"/>
              </a:spcBef>
              <a:buFontTx/>
              <a:buNone/>
              <a:defRPr sz="2400">
                <a:latin typeface="华文宋体" panose="02010600040101010101" pitchFamily="2" charset="-122"/>
                <a:ea typeface="华文宋体" panose="02010600040101010101" pitchFamily="2" charset="-122"/>
              </a:defRPr>
            </a:lvl2pPr>
            <a:lvl3pPr indent="0">
              <a:lnSpc>
                <a:spcPct val="90000"/>
              </a:lnSpc>
              <a:spcBef>
                <a:spcPts val="500"/>
              </a:spcBef>
              <a:buFontTx/>
              <a:buNone/>
              <a:defRPr sz="2000">
                <a:latin typeface="华文宋体" panose="02010600040101010101" pitchFamily="2" charset="-122"/>
                <a:ea typeface="华文宋体" panose="02010600040101010101" pitchFamily="2" charset="-122"/>
              </a:defRPr>
            </a:lvl3pPr>
            <a:lvl4pPr indent="0">
              <a:lnSpc>
                <a:spcPct val="90000"/>
              </a:lnSpc>
              <a:spcBef>
                <a:spcPts val="500"/>
              </a:spcBef>
              <a:buFontTx/>
              <a:buNone/>
              <a:defRPr>
                <a:latin typeface="华文宋体" panose="02010600040101010101" pitchFamily="2" charset="-122"/>
                <a:ea typeface="华文宋体" panose="02010600040101010101" pitchFamily="2" charset="-122"/>
              </a:defRPr>
            </a:lvl4pPr>
            <a:lvl5pPr indent="0">
              <a:lnSpc>
                <a:spcPct val="90000"/>
              </a:lnSpc>
              <a:spcBef>
                <a:spcPts val="500"/>
              </a:spcBef>
              <a:buFontTx/>
              <a:buNone/>
              <a:defRPr>
                <a:latin typeface="华文宋体" panose="02010600040101010101" pitchFamily="2" charset="-122"/>
                <a:ea typeface="华文宋体" panose="02010600040101010101" pitchFamily="2"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zh-CN" altLang="en-US" dirty="0"/>
              <a:t>全能峰</a:t>
            </a:r>
            <a:r>
              <a:rPr lang="en-US" altLang="zh-CN" dirty="0"/>
              <a:t>+</a:t>
            </a:r>
            <a:r>
              <a:rPr lang="zh-CN" altLang="en-US" dirty="0"/>
              <a:t>康普顿平台本底</a:t>
            </a:r>
          </a:p>
        </p:txBody>
      </p:sp>
      <p:graphicFrame>
        <p:nvGraphicFramePr>
          <p:cNvPr id="31" name="对象 30">
            <a:extLst>
              <a:ext uri="{FF2B5EF4-FFF2-40B4-BE49-F238E27FC236}">
                <a16:creationId xmlns:a16="http://schemas.microsoft.com/office/drawing/2014/main" id="{6540EEEB-EE51-429F-A1E7-29EB05AE33C3}"/>
              </a:ext>
            </a:extLst>
          </p:cNvPr>
          <p:cNvGraphicFramePr>
            <a:graphicFrameLocks noChangeAspect="1"/>
          </p:cNvGraphicFramePr>
          <p:nvPr/>
        </p:nvGraphicFramePr>
        <p:xfrm>
          <a:off x="1362522" y="1366292"/>
          <a:ext cx="6985471" cy="4877451"/>
        </p:xfrm>
        <a:graphic>
          <a:graphicData uri="http://schemas.openxmlformats.org/presentationml/2006/ole">
            <mc:AlternateContent xmlns:mc="http://schemas.openxmlformats.org/markup-compatibility/2006">
              <mc:Choice xmlns:v="urn:schemas-microsoft-com:vml" Requires="v">
                <p:oleObj spid="_x0000_s490508" name="Graph" r:id="rId3" imgW="4155480" imgH="2901600" progId="Origin50.Graph">
                  <p:embed/>
                </p:oleObj>
              </mc:Choice>
              <mc:Fallback>
                <p:oleObj name="Graph" r:id="rId3" imgW="4155480" imgH="2901600" progId="Origin50.Graph">
                  <p:embed/>
                  <p:pic>
                    <p:nvPicPr>
                      <p:cNvPr id="31" name="对象 30">
                        <a:extLst>
                          <a:ext uri="{FF2B5EF4-FFF2-40B4-BE49-F238E27FC236}">
                            <a16:creationId xmlns:a16="http://schemas.microsoft.com/office/drawing/2014/main" id="{6540EEEB-EE51-429F-A1E7-29EB05AE33C3}"/>
                          </a:ext>
                        </a:extLst>
                      </p:cNvPr>
                      <p:cNvPicPr>
                        <a:picLocks noChangeAspect="1" noChangeArrowheads="1"/>
                      </p:cNvPicPr>
                      <p:nvPr/>
                    </p:nvPicPr>
                    <p:blipFill>
                      <a:blip r:embed="rId4"/>
                      <a:srcRect/>
                      <a:stretch>
                        <a:fillRect/>
                      </a:stretch>
                    </p:blipFill>
                    <p:spPr bwMode="auto">
                      <a:xfrm>
                        <a:off x="1362522" y="1366292"/>
                        <a:ext cx="6985471" cy="4877451"/>
                      </a:xfrm>
                      <a:prstGeom prst="rect">
                        <a:avLst/>
                      </a:prstGeom>
                      <a:noFill/>
                      <a:ln>
                        <a:noFill/>
                      </a:ln>
                    </p:spPr>
                  </p:pic>
                </p:oleObj>
              </mc:Fallback>
            </mc:AlternateContent>
          </a:graphicData>
        </a:graphic>
      </p:graphicFrame>
      <p:graphicFrame>
        <p:nvGraphicFramePr>
          <p:cNvPr id="55" name="对象 54">
            <a:extLst>
              <a:ext uri="{FF2B5EF4-FFF2-40B4-BE49-F238E27FC236}">
                <a16:creationId xmlns:a16="http://schemas.microsoft.com/office/drawing/2014/main" id="{3F7364F0-7B01-4513-A3CE-9C750ED2DA07}"/>
              </a:ext>
            </a:extLst>
          </p:cNvPr>
          <p:cNvGraphicFramePr>
            <a:graphicFrameLocks noChangeAspect="1"/>
          </p:cNvGraphicFramePr>
          <p:nvPr/>
        </p:nvGraphicFramePr>
        <p:xfrm>
          <a:off x="5466978" y="1670990"/>
          <a:ext cx="3328861" cy="766858"/>
        </p:xfrm>
        <a:graphic>
          <a:graphicData uri="http://schemas.openxmlformats.org/presentationml/2006/ole">
            <mc:AlternateContent xmlns:mc="http://schemas.openxmlformats.org/markup-compatibility/2006">
              <mc:Choice xmlns:v="urn:schemas-microsoft-com:vml" Requires="v">
                <p:oleObj spid="_x0000_s490509" name="Equation" r:id="rId5" imgW="2108160" imgH="482400" progId="Equation.DSMT4">
                  <p:embed/>
                </p:oleObj>
              </mc:Choice>
              <mc:Fallback>
                <p:oleObj name="Equation" r:id="rId5" imgW="2108160" imgH="482400" progId="Equation.DSMT4">
                  <p:embed/>
                  <p:pic>
                    <p:nvPicPr>
                      <p:cNvPr id="55" name="对象 54">
                        <a:extLst>
                          <a:ext uri="{FF2B5EF4-FFF2-40B4-BE49-F238E27FC236}">
                            <a16:creationId xmlns:a16="http://schemas.microsoft.com/office/drawing/2014/main" id="{3F7364F0-7B01-4513-A3CE-9C750ED2DA0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66978" y="1670990"/>
                        <a:ext cx="3328861" cy="766858"/>
                      </a:xfrm>
                      <a:prstGeom prst="rect">
                        <a:avLst/>
                      </a:prstGeom>
                      <a:solidFill>
                        <a:srgbClr val="FFFF00"/>
                      </a:solidFill>
                      <a:ln>
                        <a:solidFill>
                          <a:schemeClr val="bg1">
                            <a:lumMod val="65000"/>
                          </a:schemeClr>
                        </a:solidFill>
                      </a:ln>
                    </p:spPr>
                  </p:pic>
                </p:oleObj>
              </mc:Fallback>
            </mc:AlternateContent>
          </a:graphicData>
        </a:graphic>
      </p:graphicFrame>
      <p:graphicFrame>
        <p:nvGraphicFramePr>
          <p:cNvPr id="56" name="对象 55">
            <a:extLst>
              <a:ext uri="{FF2B5EF4-FFF2-40B4-BE49-F238E27FC236}">
                <a16:creationId xmlns:a16="http://schemas.microsoft.com/office/drawing/2014/main" id="{23305538-5633-4D71-9B11-A034A0D30DB4}"/>
              </a:ext>
            </a:extLst>
          </p:cNvPr>
          <p:cNvGraphicFramePr>
            <a:graphicFrameLocks noChangeAspect="1"/>
          </p:cNvGraphicFramePr>
          <p:nvPr/>
        </p:nvGraphicFramePr>
        <p:xfrm>
          <a:off x="5466978" y="771135"/>
          <a:ext cx="3435369" cy="766858"/>
        </p:xfrm>
        <a:graphic>
          <a:graphicData uri="http://schemas.openxmlformats.org/presentationml/2006/ole">
            <mc:AlternateContent xmlns:mc="http://schemas.openxmlformats.org/markup-compatibility/2006">
              <mc:Choice xmlns:v="urn:schemas-microsoft-com:vml" Requires="v">
                <p:oleObj spid="_x0000_s490510" name="Equation" r:id="rId7" imgW="2171520" imgH="482400" progId="Equation.DSMT4">
                  <p:embed/>
                </p:oleObj>
              </mc:Choice>
              <mc:Fallback>
                <p:oleObj name="Equation" r:id="rId7" imgW="2171520" imgH="482400" progId="Equation.DSMT4">
                  <p:embed/>
                  <p:pic>
                    <p:nvPicPr>
                      <p:cNvPr id="56" name="对象 55">
                        <a:extLst>
                          <a:ext uri="{FF2B5EF4-FFF2-40B4-BE49-F238E27FC236}">
                            <a16:creationId xmlns:a16="http://schemas.microsoft.com/office/drawing/2014/main" id="{23305538-5633-4D71-9B11-A034A0D30DB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466978" y="771135"/>
                        <a:ext cx="3435369" cy="766858"/>
                      </a:xfrm>
                      <a:prstGeom prst="rect">
                        <a:avLst/>
                      </a:prstGeom>
                      <a:solidFill>
                        <a:srgbClr val="FFFF00"/>
                      </a:solidFill>
                      <a:ln>
                        <a:solidFill>
                          <a:schemeClr val="bg1">
                            <a:lumMod val="65000"/>
                          </a:schemeClr>
                        </a:solidFill>
                      </a:ln>
                    </p:spPr>
                  </p:pic>
                </p:oleObj>
              </mc:Fallback>
            </mc:AlternateContent>
          </a:graphicData>
        </a:graphic>
      </p:graphicFrame>
      <p:graphicFrame>
        <p:nvGraphicFramePr>
          <p:cNvPr id="57" name="对象 56">
            <a:extLst>
              <a:ext uri="{FF2B5EF4-FFF2-40B4-BE49-F238E27FC236}">
                <a16:creationId xmlns:a16="http://schemas.microsoft.com/office/drawing/2014/main" id="{BBC13D75-3418-491A-9865-67C075E22D27}"/>
              </a:ext>
            </a:extLst>
          </p:cNvPr>
          <p:cNvGraphicFramePr>
            <a:graphicFrameLocks noChangeAspect="1"/>
          </p:cNvGraphicFramePr>
          <p:nvPr/>
        </p:nvGraphicFramePr>
        <p:xfrm>
          <a:off x="5466978" y="2570845"/>
          <a:ext cx="4337782" cy="797842"/>
        </p:xfrm>
        <a:graphic>
          <a:graphicData uri="http://schemas.openxmlformats.org/presentationml/2006/ole">
            <mc:AlternateContent xmlns:mc="http://schemas.openxmlformats.org/markup-compatibility/2006">
              <mc:Choice xmlns:v="urn:schemas-microsoft-com:vml" Requires="v">
                <p:oleObj spid="_x0000_s490511" name="Equation" r:id="rId9" imgW="2743200" imgH="507960" progId="Equation.DSMT4">
                  <p:embed/>
                </p:oleObj>
              </mc:Choice>
              <mc:Fallback>
                <p:oleObj name="Equation" r:id="rId9" imgW="2743200" imgH="507960" progId="Equation.DSMT4">
                  <p:embed/>
                  <p:pic>
                    <p:nvPicPr>
                      <p:cNvPr id="57" name="对象 56">
                        <a:extLst>
                          <a:ext uri="{FF2B5EF4-FFF2-40B4-BE49-F238E27FC236}">
                            <a16:creationId xmlns:a16="http://schemas.microsoft.com/office/drawing/2014/main" id="{BBC13D75-3418-491A-9865-67C075E22D2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466978" y="2570845"/>
                        <a:ext cx="4337782" cy="797842"/>
                      </a:xfrm>
                      <a:prstGeom prst="rect">
                        <a:avLst/>
                      </a:prstGeom>
                      <a:solidFill>
                        <a:srgbClr val="FFFF00"/>
                      </a:solidFill>
                      <a:ln>
                        <a:solidFill>
                          <a:schemeClr val="bg1">
                            <a:lumMod val="65000"/>
                          </a:schemeClr>
                        </a:solidFill>
                      </a:ln>
                    </p:spPr>
                  </p:pic>
                </p:oleObj>
              </mc:Fallback>
            </mc:AlternateContent>
          </a:graphicData>
        </a:graphic>
      </p:graphicFrame>
      <p:graphicFrame>
        <p:nvGraphicFramePr>
          <p:cNvPr id="58" name="对象 57">
            <a:extLst>
              <a:ext uri="{FF2B5EF4-FFF2-40B4-BE49-F238E27FC236}">
                <a16:creationId xmlns:a16="http://schemas.microsoft.com/office/drawing/2014/main" id="{B250DB5B-1080-4081-9FAD-A28620D5D4B9}"/>
              </a:ext>
            </a:extLst>
          </p:cNvPr>
          <p:cNvGraphicFramePr>
            <a:graphicFrameLocks noChangeAspect="1"/>
          </p:cNvGraphicFramePr>
          <p:nvPr/>
        </p:nvGraphicFramePr>
        <p:xfrm>
          <a:off x="5466978" y="3501685"/>
          <a:ext cx="4806417" cy="797842"/>
        </p:xfrm>
        <a:graphic>
          <a:graphicData uri="http://schemas.openxmlformats.org/presentationml/2006/ole">
            <mc:AlternateContent xmlns:mc="http://schemas.openxmlformats.org/markup-compatibility/2006">
              <mc:Choice xmlns:v="urn:schemas-microsoft-com:vml" Requires="v">
                <p:oleObj spid="_x0000_s490512" name="Equation" r:id="rId11" imgW="3035160" imgH="507960" progId="Equation.DSMT4">
                  <p:embed/>
                </p:oleObj>
              </mc:Choice>
              <mc:Fallback>
                <p:oleObj name="Equation" r:id="rId11" imgW="3035160" imgH="507960" progId="Equation.DSMT4">
                  <p:embed/>
                  <p:pic>
                    <p:nvPicPr>
                      <p:cNvPr id="58" name="对象 57">
                        <a:extLst>
                          <a:ext uri="{FF2B5EF4-FFF2-40B4-BE49-F238E27FC236}">
                            <a16:creationId xmlns:a16="http://schemas.microsoft.com/office/drawing/2014/main" id="{B250DB5B-1080-4081-9FAD-A28620D5D4B9}"/>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466978" y="3501685"/>
                        <a:ext cx="4806417" cy="797842"/>
                      </a:xfrm>
                      <a:prstGeom prst="rect">
                        <a:avLst/>
                      </a:prstGeom>
                      <a:solidFill>
                        <a:srgbClr val="FFFF00"/>
                      </a:solidFill>
                      <a:ln>
                        <a:solidFill>
                          <a:schemeClr val="bg1">
                            <a:lumMod val="65000"/>
                          </a:schemeClr>
                        </a:solidFill>
                      </a:ln>
                    </p:spPr>
                  </p:pic>
                </p:oleObj>
              </mc:Fallback>
            </mc:AlternateContent>
          </a:graphicData>
        </a:graphic>
      </p:graphicFrame>
    </p:spTree>
    <p:extLst>
      <p:ext uri="{BB962C8B-B14F-4D97-AF65-F5344CB8AC3E}">
        <p14:creationId xmlns:p14="http://schemas.microsoft.com/office/powerpoint/2010/main" val="63701506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6D3457FC-C129-4ADC-BFF7-D471A09643CB}"/>
              </a:ext>
            </a:extLst>
          </p:cNvPr>
          <p:cNvSpPr>
            <a:spLocks noGrp="1"/>
          </p:cNvSpPr>
          <p:nvPr>
            <p:ph idx="13"/>
          </p:nvPr>
        </p:nvSpPr>
        <p:spPr>
          <a:xfrm>
            <a:off x="1" y="1"/>
            <a:ext cx="2540482" cy="284671"/>
          </a:xfrm>
          <a:solidFill>
            <a:schemeClr val="bg1">
              <a:lumMod val="95000"/>
            </a:schemeClr>
          </a:solidFill>
        </p:spPr>
        <p:txBody>
          <a:bodyPr>
            <a:normAutofit fontScale="92500" lnSpcReduction="10000"/>
          </a:bodyPr>
          <a:lstStyle/>
          <a:p>
            <a:r>
              <a:rPr lang="zh-CN" altLang="en-US" dirty="0"/>
              <a:t>第十三章 中子及中子的探测</a:t>
            </a:r>
          </a:p>
        </p:txBody>
      </p:sp>
      <p:sp>
        <p:nvSpPr>
          <p:cNvPr id="4" name="内容占位符 3">
            <a:extLst>
              <a:ext uri="{FF2B5EF4-FFF2-40B4-BE49-F238E27FC236}">
                <a16:creationId xmlns:a16="http://schemas.microsoft.com/office/drawing/2014/main" id="{DC5E45C6-3C27-4CD6-87A4-686E0452789C}"/>
              </a:ext>
            </a:extLst>
          </p:cNvPr>
          <p:cNvSpPr>
            <a:spLocks noGrp="1"/>
          </p:cNvSpPr>
          <p:nvPr>
            <p:ph idx="15"/>
          </p:nvPr>
        </p:nvSpPr>
        <p:spPr>
          <a:solidFill>
            <a:schemeClr val="accent4">
              <a:lumMod val="20000"/>
              <a:lumOff val="80000"/>
            </a:schemeClr>
          </a:solidFill>
        </p:spPr>
        <p:txBody>
          <a:bodyPr>
            <a:normAutofit fontScale="92500" lnSpcReduction="10000"/>
          </a:bodyPr>
          <a:lstStyle/>
          <a:p>
            <a:r>
              <a:rPr lang="en-US" altLang="zh-CN" dirty="0"/>
              <a:t>2. </a:t>
            </a:r>
            <a:r>
              <a:rPr lang="zh-CN" altLang="en-US" dirty="0"/>
              <a:t>核反冲法</a:t>
            </a:r>
          </a:p>
        </p:txBody>
      </p:sp>
      <p:sp>
        <p:nvSpPr>
          <p:cNvPr id="5" name="内容占位符 4">
            <a:extLst>
              <a:ext uri="{FF2B5EF4-FFF2-40B4-BE49-F238E27FC236}">
                <a16:creationId xmlns:a16="http://schemas.microsoft.com/office/drawing/2014/main" id="{76A525C7-698F-42F7-9977-03E53AEE0BC1}"/>
              </a:ext>
            </a:extLst>
          </p:cNvPr>
          <p:cNvSpPr>
            <a:spLocks noGrp="1"/>
          </p:cNvSpPr>
          <p:nvPr>
            <p:ph idx="16"/>
          </p:nvPr>
        </p:nvSpPr>
        <p:spPr>
          <a:solidFill>
            <a:srgbClr val="FFFF00"/>
          </a:solidFill>
        </p:spPr>
        <p:txBody>
          <a:bodyPr>
            <a:normAutofit fontScale="92500" lnSpcReduction="10000"/>
          </a:bodyPr>
          <a:lstStyle/>
          <a:p>
            <a:r>
              <a:rPr lang="zh-CN" altLang="en-US" dirty="0"/>
              <a:t>反冲核的能量</a:t>
            </a:r>
          </a:p>
        </p:txBody>
      </p:sp>
      <p:sp>
        <p:nvSpPr>
          <p:cNvPr id="19" name="内容占位符 18">
            <a:extLst>
              <a:ext uri="{FF2B5EF4-FFF2-40B4-BE49-F238E27FC236}">
                <a16:creationId xmlns:a16="http://schemas.microsoft.com/office/drawing/2014/main" id="{3DD6B0AC-1C2F-434F-874C-7924919B1171}"/>
              </a:ext>
            </a:extLst>
          </p:cNvPr>
          <p:cNvSpPr>
            <a:spLocks noGrp="1"/>
          </p:cNvSpPr>
          <p:nvPr>
            <p:ph idx="14"/>
          </p:nvPr>
        </p:nvSpPr>
        <p:spPr>
          <a:solidFill>
            <a:schemeClr val="accent6">
              <a:lumMod val="20000"/>
              <a:lumOff val="80000"/>
            </a:schemeClr>
          </a:solidFill>
        </p:spPr>
        <p:txBody>
          <a:bodyPr>
            <a:normAutofit fontScale="92500" lnSpcReduction="10000"/>
          </a:bodyPr>
          <a:lstStyle/>
          <a:p>
            <a:r>
              <a:rPr lang="en-US" altLang="zh-CN" dirty="0"/>
              <a:t>13.4 </a:t>
            </a:r>
            <a:r>
              <a:rPr lang="zh-CN" altLang="en-US" dirty="0"/>
              <a:t>中子的探测</a:t>
            </a:r>
          </a:p>
        </p:txBody>
      </p:sp>
      <p:grpSp>
        <p:nvGrpSpPr>
          <p:cNvPr id="9" name="组合 8">
            <a:extLst>
              <a:ext uri="{FF2B5EF4-FFF2-40B4-BE49-F238E27FC236}">
                <a16:creationId xmlns:a16="http://schemas.microsoft.com/office/drawing/2014/main" id="{C037E32D-5B57-45AD-827D-9210776EB941}"/>
              </a:ext>
            </a:extLst>
          </p:cNvPr>
          <p:cNvGrpSpPr>
            <a:grpSpLocks/>
          </p:cNvGrpSpPr>
          <p:nvPr/>
        </p:nvGrpSpPr>
        <p:grpSpPr bwMode="auto">
          <a:xfrm>
            <a:off x="5170096" y="421444"/>
            <a:ext cx="5903910" cy="3506362"/>
            <a:chOff x="3347864" y="5104139"/>
            <a:chExt cx="2614307" cy="1552037"/>
          </a:xfrm>
        </p:grpSpPr>
        <p:grpSp>
          <p:nvGrpSpPr>
            <p:cNvPr id="10" name="Group 18">
              <a:extLst>
                <a:ext uri="{FF2B5EF4-FFF2-40B4-BE49-F238E27FC236}">
                  <a16:creationId xmlns:a16="http://schemas.microsoft.com/office/drawing/2014/main" id="{E1F21F05-073F-4EB0-8752-66A1E0306D2F}"/>
                </a:ext>
              </a:extLst>
            </p:cNvPr>
            <p:cNvGrpSpPr>
              <a:grpSpLocks/>
            </p:cNvGrpSpPr>
            <p:nvPr/>
          </p:nvGrpSpPr>
          <p:grpSpPr bwMode="auto">
            <a:xfrm>
              <a:off x="3347864" y="5309516"/>
              <a:ext cx="2614307" cy="1252689"/>
              <a:chOff x="204" y="2928"/>
              <a:chExt cx="2304" cy="1104"/>
            </a:xfrm>
          </p:grpSpPr>
          <p:grpSp>
            <p:nvGrpSpPr>
              <p:cNvPr id="18" name="Group 6">
                <a:extLst>
                  <a:ext uri="{FF2B5EF4-FFF2-40B4-BE49-F238E27FC236}">
                    <a16:creationId xmlns:a16="http://schemas.microsoft.com/office/drawing/2014/main" id="{51C904BC-3A76-45A9-A864-D247D6BB6DED}"/>
                  </a:ext>
                </a:extLst>
              </p:cNvPr>
              <p:cNvGrpSpPr>
                <a:grpSpLocks/>
              </p:cNvGrpSpPr>
              <p:nvPr/>
            </p:nvGrpSpPr>
            <p:grpSpPr bwMode="auto">
              <a:xfrm>
                <a:off x="204" y="2928"/>
                <a:ext cx="2304" cy="1104"/>
                <a:chOff x="672" y="2928"/>
                <a:chExt cx="2304" cy="1104"/>
              </a:xfrm>
            </p:grpSpPr>
            <p:sp>
              <p:nvSpPr>
                <p:cNvPr id="21" name="Oval 7">
                  <a:extLst>
                    <a:ext uri="{FF2B5EF4-FFF2-40B4-BE49-F238E27FC236}">
                      <a16:creationId xmlns:a16="http://schemas.microsoft.com/office/drawing/2014/main" id="{6ADA111D-08E9-4D38-A7F6-5CB1C7FAE4A1}"/>
                    </a:ext>
                  </a:extLst>
                </p:cNvPr>
                <p:cNvSpPr>
                  <a:spLocks noChangeArrowheads="1"/>
                </p:cNvSpPr>
                <p:nvPr/>
              </p:nvSpPr>
              <p:spPr bwMode="auto">
                <a:xfrm>
                  <a:off x="1008" y="3504"/>
                  <a:ext cx="96" cy="96"/>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Oval 8">
                  <a:extLst>
                    <a:ext uri="{FF2B5EF4-FFF2-40B4-BE49-F238E27FC236}">
                      <a16:creationId xmlns:a16="http://schemas.microsoft.com/office/drawing/2014/main" id="{41185B6D-F1A3-4033-A554-E2ACB185F803}"/>
                    </a:ext>
                  </a:extLst>
                </p:cNvPr>
                <p:cNvSpPr>
                  <a:spLocks noChangeArrowheads="1"/>
                </p:cNvSpPr>
                <p:nvPr/>
              </p:nvSpPr>
              <p:spPr bwMode="auto">
                <a:xfrm>
                  <a:off x="1536" y="3360"/>
                  <a:ext cx="384" cy="384"/>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Oval 9">
                  <a:extLst>
                    <a:ext uri="{FF2B5EF4-FFF2-40B4-BE49-F238E27FC236}">
                      <a16:creationId xmlns:a16="http://schemas.microsoft.com/office/drawing/2014/main" id="{1A8A6D04-7C81-4422-8653-789509F73F2A}"/>
                    </a:ext>
                  </a:extLst>
                </p:cNvPr>
                <p:cNvSpPr>
                  <a:spLocks noChangeArrowheads="1"/>
                </p:cNvSpPr>
                <p:nvPr/>
              </p:nvSpPr>
              <p:spPr bwMode="auto">
                <a:xfrm>
                  <a:off x="2208" y="2928"/>
                  <a:ext cx="96" cy="96"/>
                </a:xfrm>
                <a:prstGeom prst="ellipse">
                  <a:avLst/>
                </a:prstGeom>
                <a:solidFill>
                  <a:schemeClr val="accent1"/>
                </a:solidFill>
                <a:ln w="9525">
                  <a:solidFill>
                    <a:schemeClr val="tx1"/>
                  </a:solidFill>
                  <a:prstDash val="sysDot"/>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Oval 10">
                  <a:extLst>
                    <a:ext uri="{FF2B5EF4-FFF2-40B4-BE49-F238E27FC236}">
                      <a16:creationId xmlns:a16="http://schemas.microsoft.com/office/drawing/2014/main" id="{EF82F320-8A1E-45B5-86B1-A5B54FCEB6C6}"/>
                    </a:ext>
                  </a:extLst>
                </p:cNvPr>
                <p:cNvSpPr>
                  <a:spLocks noChangeArrowheads="1"/>
                </p:cNvSpPr>
                <p:nvPr/>
              </p:nvSpPr>
              <p:spPr bwMode="auto">
                <a:xfrm>
                  <a:off x="2112" y="3648"/>
                  <a:ext cx="384" cy="384"/>
                </a:xfrm>
                <a:prstGeom prst="ellipse">
                  <a:avLst/>
                </a:prstGeom>
                <a:solidFill>
                  <a:schemeClr val="accent2"/>
                </a:solidFill>
                <a:ln w="9525">
                  <a:solidFill>
                    <a:schemeClr val="tx1"/>
                  </a:solidFill>
                  <a:prstDash val="dash"/>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 name="Line 11">
                  <a:extLst>
                    <a:ext uri="{FF2B5EF4-FFF2-40B4-BE49-F238E27FC236}">
                      <a16:creationId xmlns:a16="http://schemas.microsoft.com/office/drawing/2014/main" id="{80886C41-7777-48DA-99F9-C2CB8764F378}"/>
                    </a:ext>
                  </a:extLst>
                </p:cNvPr>
                <p:cNvSpPr>
                  <a:spLocks noChangeShapeType="1"/>
                </p:cNvSpPr>
                <p:nvPr/>
              </p:nvSpPr>
              <p:spPr bwMode="auto">
                <a:xfrm>
                  <a:off x="672" y="3552"/>
                  <a:ext cx="2304" cy="0"/>
                </a:xfrm>
                <a:prstGeom prst="line">
                  <a:avLst/>
                </a:prstGeom>
                <a:noFill/>
                <a:ln w="9525">
                  <a:solidFill>
                    <a:schemeClr val="tx1"/>
                  </a:solidFill>
                  <a:prstDash val="dash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 name="Line 12">
                  <a:extLst>
                    <a:ext uri="{FF2B5EF4-FFF2-40B4-BE49-F238E27FC236}">
                      <a16:creationId xmlns:a16="http://schemas.microsoft.com/office/drawing/2014/main" id="{CB077928-0F47-4B25-BB0F-5A164E7B143C}"/>
                    </a:ext>
                  </a:extLst>
                </p:cNvPr>
                <p:cNvSpPr>
                  <a:spLocks noChangeShapeType="1"/>
                </p:cNvSpPr>
                <p:nvPr/>
              </p:nvSpPr>
              <p:spPr bwMode="auto">
                <a:xfrm flipV="1">
                  <a:off x="1728" y="2976"/>
                  <a:ext cx="528" cy="57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 name="Line 13">
                  <a:extLst>
                    <a:ext uri="{FF2B5EF4-FFF2-40B4-BE49-F238E27FC236}">
                      <a16:creationId xmlns:a16="http://schemas.microsoft.com/office/drawing/2014/main" id="{C2561F1A-DBFF-438D-B600-16CFBE08AD34}"/>
                    </a:ext>
                  </a:extLst>
                </p:cNvPr>
                <p:cNvSpPr>
                  <a:spLocks noChangeShapeType="1"/>
                </p:cNvSpPr>
                <p:nvPr/>
              </p:nvSpPr>
              <p:spPr bwMode="auto">
                <a:xfrm>
                  <a:off x="1728" y="3552"/>
                  <a:ext cx="624" cy="288"/>
                </a:xfrm>
                <a:prstGeom prst="line">
                  <a:avLst/>
                </a:prstGeom>
                <a:noFill/>
                <a:ln w="38100">
                  <a:solidFill>
                    <a:srgbClr val="FF0000"/>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 name="Line 14">
                  <a:extLst>
                    <a:ext uri="{FF2B5EF4-FFF2-40B4-BE49-F238E27FC236}">
                      <a16:creationId xmlns:a16="http://schemas.microsoft.com/office/drawing/2014/main" id="{6E990E5A-0E05-4739-BC75-FE39249C09A4}"/>
                    </a:ext>
                  </a:extLst>
                </p:cNvPr>
                <p:cNvSpPr>
                  <a:spLocks noChangeShapeType="1"/>
                </p:cNvSpPr>
                <p:nvPr/>
              </p:nvSpPr>
              <p:spPr bwMode="auto">
                <a:xfrm flipV="1">
                  <a:off x="1728" y="2976"/>
                  <a:ext cx="528" cy="576"/>
                </a:xfrm>
                <a:prstGeom prst="line">
                  <a:avLst/>
                </a:prstGeom>
                <a:noFill/>
                <a:ln w="28575">
                  <a:solidFill>
                    <a:srgbClr val="0000FF"/>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aphicFrame>
            <p:nvGraphicFramePr>
              <p:cNvPr id="20" name="Object 17">
                <a:extLst>
                  <a:ext uri="{FF2B5EF4-FFF2-40B4-BE49-F238E27FC236}">
                    <a16:creationId xmlns:a16="http://schemas.microsoft.com/office/drawing/2014/main" id="{D2611B2D-C519-4CA7-B100-A6727C434406}"/>
                  </a:ext>
                </a:extLst>
              </p:cNvPr>
              <p:cNvGraphicFramePr>
                <a:graphicFrameLocks noChangeAspect="1"/>
              </p:cNvGraphicFramePr>
              <p:nvPr/>
            </p:nvGraphicFramePr>
            <p:xfrm>
              <a:off x="1569" y="3246"/>
              <a:ext cx="431" cy="228"/>
            </p:xfrm>
            <a:graphic>
              <a:graphicData uri="http://schemas.openxmlformats.org/presentationml/2006/ole">
                <mc:AlternateContent xmlns:mc="http://schemas.openxmlformats.org/markup-compatibility/2006">
                  <mc:Choice xmlns:v="urn:schemas-microsoft-com:vml" Requires="v">
                    <p:oleObj spid="_x0000_s471582" name="Equation" r:id="rId3" imgW="431640" imgH="228600" progId="Equation.DSMT4">
                      <p:embed/>
                    </p:oleObj>
                  </mc:Choice>
                  <mc:Fallback>
                    <p:oleObj name="Equation" r:id="rId3" imgW="431640" imgH="228600" progId="Equation.DSMT4">
                      <p:embed/>
                      <p:pic>
                        <p:nvPicPr>
                          <p:cNvPr id="14" name="Object 17"/>
                          <p:cNvPicPr>
                            <a:picLocks noChangeAspect="1" noChangeArrowheads="1"/>
                          </p:cNvPicPr>
                          <p:nvPr/>
                        </p:nvPicPr>
                        <p:blipFill>
                          <a:blip r:embed="rId4"/>
                          <a:srcRect/>
                          <a:stretch>
                            <a:fillRect/>
                          </a:stretch>
                        </p:blipFill>
                        <p:spPr bwMode="auto">
                          <a:xfrm>
                            <a:off x="1569" y="3246"/>
                            <a:ext cx="431" cy="22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12" name="Object 20">
              <a:extLst>
                <a:ext uri="{FF2B5EF4-FFF2-40B4-BE49-F238E27FC236}">
                  <a16:creationId xmlns:a16="http://schemas.microsoft.com/office/drawing/2014/main" id="{B15C9339-C01D-46FB-82D9-10EA5A5F41C6}"/>
                </a:ext>
              </a:extLst>
            </p:cNvPr>
            <p:cNvGraphicFramePr>
              <a:graphicFrameLocks noChangeAspect="1"/>
            </p:cNvGraphicFramePr>
            <p:nvPr/>
          </p:nvGraphicFramePr>
          <p:xfrm>
            <a:off x="3400059" y="5516028"/>
            <a:ext cx="288209" cy="344943"/>
          </p:xfrm>
          <a:graphic>
            <a:graphicData uri="http://schemas.openxmlformats.org/presentationml/2006/ole">
              <mc:AlternateContent xmlns:mc="http://schemas.openxmlformats.org/markup-compatibility/2006">
                <mc:Choice xmlns:v="urn:schemas-microsoft-com:vml" Requires="v">
                  <p:oleObj spid="_x0000_s471583" name="Equation" r:id="rId5" imgW="190500" imgH="228600" progId="Equation.DSMT4">
                    <p:embed/>
                  </p:oleObj>
                </mc:Choice>
                <mc:Fallback>
                  <p:oleObj name="Equation" r:id="rId5" imgW="190500" imgH="228600" progId="Equation.DSMT4">
                    <p:embed/>
                    <p:pic>
                      <p:nvPicPr>
                        <p:cNvPr id="9" name="Object 2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00059" y="5516028"/>
                          <a:ext cx="288209" cy="344943"/>
                        </a:xfrm>
                        <a:prstGeom prst="rect">
                          <a:avLst/>
                        </a:prstGeom>
                        <a:solidFill>
                          <a:srgbClr val="FFFF00"/>
                        </a:solidFill>
                        <a:ln w="9525">
                          <a:solidFill>
                            <a:srgbClr val="FF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 name="Object 21">
              <a:extLst>
                <a:ext uri="{FF2B5EF4-FFF2-40B4-BE49-F238E27FC236}">
                  <a16:creationId xmlns:a16="http://schemas.microsoft.com/office/drawing/2014/main" id="{4C58768D-7D3A-4D04-B496-6234FCBD741E}"/>
                </a:ext>
              </a:extLst>
            </p:cNvPr>
            <p:cNvGraphicFramePr>
              <a:graphicFrameLocks noChangeAspect="1"/>
            </p:cNvGraphicFramePr>
            <p:nvPr/>
          </p:nvGraphicFramePr>
          <p:xfrm>
            <a:off x="4737849" y="5104139"/>
            <a:ext cx="288209" cy="364233"/>
          </p:xfrm>
          <a:graphic>
            <a:graphicData uri="http://schemas.openxmlformats.org/presentationml/2006/ole">
              <mc:AlternateContent xmlns:mc="http://schemas.openxmlformats.org/markup-compatibility/2006">
                <mc:Choice xmlns:v="urn:schemas-microsoft-com:vml" Requires="v">
                  <p:oleObj spid="_x0000_s471584" name="Equation" r:id="rId7" imgW="190417" imgH="241195" progId="Equation.DSMT4">
                    <p:embed/>
                  </p:oleObj>
                </mc:Choice>
                <mc:Fallback>
                  <p:oleObj name="Equation" r:id="rId7" imgW="190417" imgH="241195" progId="Equation.DSMT4">
                    <p:embed/>
                    <p:pic>
                      <p:nvPicPr>
                        <p:cNvPr id="10" name="Object 2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737849" y="5104139"/>
                          <a:ext cx="288209" cy="364233"/>
                        </a:xfrm>
                        <a:prstGeom prst="rect">
                          <a:avLst/>
                        </a:prstGeom>
                        <a:solidFill>
                          <a:srgbClr val="FFFF00"/>
                        </a:solidFill>
                        <a:ln w="9525">
                          <a:solidFill>
                            <a:srgbClr val="FF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6" name="Object 15">
              <a:extLst>
                <a:ext uri="{FF2B5EF4-FFF2-40B4-BE49-F238E27FC236}">
                  <a16:creationId xmlns:a16="http://schemas.microsoft.com/office/drawing/2014/main" id="{112B9650-837F-498F-A8F8-2081605EB2AC}"/>
                </a:ext>
              </a:extLst>
            </p:cNvPr>
            <p:cNvGraphicFramePr>
              <a:graphicFrameLocks noChangeAspect="1"/>
            </p:cNvGraphicFramePr>
            <p:nvPr/>
          </p:nvGraphicFramePr>
          <p:xfrm>
            <a:off x="5413460" y="5998486"/>
            <a:ext cx="526321" cy="256001"/>
          </p:xfrm>
          <a:graphic>
            <a:graphicData uri="http://schemas.openxmlformats.org/presentationml/2006/ole">
              <mc:AlternateContent xmlns:mc="http://schemas.openxmlformats.org/markup-compatibility/2006">
                <mc:Choice xmlns:v="urn:schemas-microsoft-com:vml" Requires="v">
                  <p:oleObj spid="_x0000_s471585" name="Equation" r:id="rId9" imgW="469800" imgH="228600" progId="Equation.DSMT4">
                    <p:embed/>
                  </p:oleObj>
                </mc:Choice>
                <mc:Fallback>
                  <p:oleObj name="Equation" r:id="rId9" imgW="469800" imgH="228600" progId="Equation.DSMT4">
                    <p:embed/>
                    <p:pic>
                      <p:nvPicPr>
                        <p:cNvPr id="11" name="Object 15"/>
                        <p:cNvPicPr>
                          <a:picLocks noChangeAspect="1" noChangeArrowheads="1"/>
                        </p:cNvPicPr>
                        <p:nvPr/>
                      </p:nvPicPr>
                      <p:blipFill>
                        <a:blip r:embed="rId10"/>
                        <a:srcRect/>
                        <a:stretch>
                          <a:fillRect/>
                        </a:stretch>
                      </p:blipFill>
                      <p:spPr bwMode="auto">
                        <a:xfrm>
                          <a:off x="5413460" y="5998486"/>
                          <a:ext cx="526321" cy="2560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7" name="Object 21">
              <a:extLst>
                <a:ext uri="{FF2B5EF4-FFF2-40B4-BE49-F238E27FC236}">
                  <a16:creationId xmlns:a16="http://schemas.microsoft.com/office/drawing/2014/main" id="{468D2DC0-B2AB-4BB3-AE06-BD855AF23E30}"/>
                </a:ext>
              </a:extLst>
            </p:cNvPr>
            <p:cNvGraphicFramePr>
              <a:graphicFrameLocks noChangeAspect="1"/>
            </p:cNvGraphicFramePr>
            <p:nvPr/>
          </p:nvGraphicFramePr>
          <p:xfrm>
            <a:off x="5457150" y="6292187"/>
            <a:ext cx="307194" cy="363989"/>
          </p:xfrm>
          <a:graphic>
            <a:graphicData uri="http://schemas.openxmlformats.org/presentationml/2006/ole">
              <mc:AlternateContent xmlns:mc="http://schemas.openxmlformats.org/markup-compatibility/2006">
                <mc:Choice xmlns:v="urn:schemas-microsoft-com:vml" Requires="v">
                  <p:oleObj spid="_x0000_s471586" name="Equation" r:id="rId11" imgW="203040" imgH="241200" progId="Equation.DSMT4">
                    <p:embed/>
                  </p:oleObj>
                </mc:Choice>
                <mc:Fallback>
                  <p:oleObj name="Equation" r:id="rId11" imgW="203040" imgH="241200" progId="Equation.DSMT4">
                    <p:embed/>
                    <p:pic>
                      <p:nvPicPr>
                        <p:cNvPr id="12" name="Object 21"/>
                        <p:cNvPicPr>
                          <a:picLocks noChangeAspect="1" noChangeArrowheads="1"/>
                        </p:cNvPicPr>
                        <p:nvPr/>
                      </p:nvPicPr>
                      <p:blipFill>
                        <a:blip r:embed="rId12"/>
                        <a:srcRect/>
                        <a:stretch>
                          <a:fillRect/>
                        </a:stretch>
                      </p:blipFill>
                      <p:spPr bwMode="auto">
                        <a:xfrm>
                          <a:off x="5457150" y="6292187"/>
                          <a:ext cx="307194" cy="363989"/>
                        </a:xfrm>
                        <a:prstGeom prst="rect">
                          <a:avLst/>
                        </a:prstGeom>
                        <a:solidFill>
                          <a:srgbClr val="FFFF00"/>
                        </a:solidFill>
                        <a:ln w="9525">
                          <a:solidFill>
                            <a:srgbClr val="FF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29" name="Object 22">
            <a:extLst>
              <a:ext uri="{FF2B5EF4-FFF2-40B4-BE49-F238E27FC236}">
                <a16:creationId xmlns:a16="http://schemas.microsoft.com/office/drawing/2014/main" id="{FDEF78AB-06D9-4CE9-B322-403696F72EEB}"/>
              </a:ext>
            </a:extLst>
          </p:cNvPr>
          <p:cNvGraphicFramePr>
            <a:graphicFrameLocks noChangeAspect="1"/>
          </p:cNvGraphicFramePr>
          <p:nvPr>
            <p:extLst>
              <p:ext uri="{D42A27DB-BD31-4B8C-83A1-F6EECF244321}">
                <p14:modId xmlns:p14="http://schemas.microsoft.com/office/powerpoint/2010/main" val="3680702391"/>
              </p:ext>
            </p:extLst>
          </p:nvPr>
        </p:nvGraphicFramePr>
        <p:xfrm>
          <a:off x="2419724" y="1351984"/>
          <a:ext cx="1762125" cy="625475"/>
        </p:xfrm>
        <a:graphic>
          <a:graphicData uri="http://schemas.openxmlformats.org/presentationml/2006/ole">
            <mc:AlternateContent xmlns:mc="http://schemas.openxmlformats.org/markup-compatibility/2006">
              <mc:Choice xmlns:v="urn:schemas-microsoft-com:vml" Requires="v">
                <p:oleObj spid="_x0000_s471587" name="Equation" r:id="rId13" imgW="571252" imgH="203112" progId="Equation.DSMT4">
                  <p:embed/>
                </p:oleObj>
              </mc:Choice>
              <mc:Fallback>
                <p:oleObj name="Equation" r:id="rId13" imgW="571252" imgH="203112" progId="Equation.DSMT4">
                  <p:embed/>
                  <p:pic>
                    <p:nvPicPr>
                      <p:cNvPr id="23" name="Object 22"/>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419724" y="1351984"/>
                        <a:ext cx="1762125" cy="625475"/>
                      </a:xfrm>
                      <a:prstGeom prst="rect">
                        <a:avLst/>
                      </a:prstGeom>
                      <a:noFill/>
                      <a:ln w="38100" algn="ctr">
                        <a:solidFill>
                          <a:srgbClr val="FF000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0" name="对象 29">
            <a:extLst>
              <a:ext uri="{FF2B5EF4-FFF2-40B4-BE49-F238E27FC236}">
                <a16:creationId xmlns:a16="http://schemas.microsoft.com/office/drawing/2014/main" id="{6CEBD6AA-9E99-43F5-A53C-CA95D2494A75}"/>
              </a:ext>
            </a:extLst>
          </p:cNvPr>
          <p:cNvGraphicFramePr>
            <a:graphicFrameLocks noChangeAspect="1"/>
          </p:cNvGraphicFramePr>
          <p:nvPr>
            <p:extLst>
              <p:ext uri="{D42A27DB-BD31-4B8C-83A1-F6EECF244321}">
                <p14:modId xmlns:p14="http://schemas.microsoft.com/office/powerpoint/2010/main" val="1133898965"/>
              </p:ext>
            </p:extLst>
          </p:nvPr>
        </p:nvGraphicFramePr>
        <p:xfrm>
          <a:off x="6362041" y="4236756"/>
          <a:ext cx="3894138" cy="1066800"/>
        </p:xfrm>
        <a:graphic>
          <a:graphicData uri="http://schemas.openxmlformats.org/presentationml/2006/ole">
            <mc:AlternateContent xmlns:mc="http://schemas.openxmlformats.org/markup-compatibility/2006">
              <mc:Choice xmlns:v="urn:schemas-microsoft-com:vml" Requires="v">
                <p:oleObj spid="_x0000_s471588" name="Equation" r:id="rId15" imgW="1650960" imgH="431640" progId="Equation.DSMT4">
                  <p:embed/>
                </p:oleObj>
              </mc:Choice>
              <mc:Fallback>
                <p:oleObj name="Equation" r:id="rId15" imgW="1650960" imgH="431640" progId="Equation.DSMT4">
                  <p:embed/>
                  <p:pic>
                    <p:nvPicPr>
                      <p:cNvPr id="24" name="对象 23"/>
                      <p:cNvPicPr>
                        <a:picLocks noChangeAspect="1" noChangeArrowheads="1"/>
                      </p:cNvPicPr>
                      <p:nvPr/>
                    </p:nvPicPr>
                    <p:blipFill>
                      <a:blip r:embed="rId16"/>
                      <a:srcRect/>
                      <a:stretch>
                        <a:fillRect/>
                      </a:stretch>
                    </p:blipFill>
                    <p:spPr bwMode="auto">
                      <a:xfrm>
                        <a:off x="6362041" y="4236756"/>
                        <a:ext cx="3894138" cy="1066800"/>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31" name="Group 13">
            <a:extLst>
              <a:ext uri="{FF2B5EF4-FFF2-40B4-BE49-F238E27FC236}">
                <a16:creationId xmlns:a16="http://schemas.microsoft.com/office/drawing/2014/main" id="{B1072AA0-4B40-4CCB-8F50-5F46CF271EA5}"/>
              </a:ext>
            </a:extLst>
          </p:cNvPr>
          <p:cNvGrpSpPr>
            <a:grpSpLocks/>
          </p:cNvGrpSpPr>
          <p:nvPr/>
        </p:nvGrpSpPr>
        <p:grpSpPr bwMode="auto">
          <a:xfrm>
            <a:off x="8013041" y="5573851"/>
            <a:ext cx="2243138" cy="946151"/>
            <a:chOff x="3969" y="527"/>
            <a:chExt cx="1413" cy="596"/>
          </a:xfrm>
        </p:grpSpPr>
        <p:sp>
          <p:nvSpPr>
            <p:cNvPr id="32" name="Text Box 11">
              <a:extLst>
                <a:ext uri="{FF2B5EF4-FFF2-40B4-BE49-F238E27FC236}">
                  <a16:creationId xmlns:a16="http://schemas.microsoft.com/office/drawing/2014/main" id="{1ACCFF66-CA0D-40B9-A06F-4B6528CABBEA}"/>
                </a:ext>
              </a:extLst>
            </p:cNvPr>
            <p:cNvSpPr txBox="1">
              <a:spLocks noChangeArrowheads="1"/>
            </p:cNvSpPr>
            <p:nvPr/>
          </p:nvSpPr>
          <p:spPr bwMode="auto">
            <a:xfrm>
              <a:off x="3969" y="527"/>
              <a:ext cx="141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a:solidFill>
                    <a:schemeClr val="tx1"/>
                  </a:solidFill>
                  <a:latin typeface="Times New Roman" pitchFamily="18" charset="0"/>
                  <a:ea typeface="华文仿宋" pitchFamily="2" charset="-122"/>
                </a:defRPr>
              </a:lvl1pPr>
              <a:lvl2pPr marL="742950" indent="-285750" eaLnBrk="0" hangingPunct="0">
                <a:defRPr kumimoji="1">
                  <a:solidFill>
                    <a:schemeClr val="tx1"/>
                  </a:solidFill>
                  <a:latin typeface="Times New Roman" pitchFamily="18" charset="0"/>
                  <a:ea typeface="华文仿宋" pitchFamily="2" charset="-122"/>
                </a:defRPr>
              </a:lvl2pPr>
              <a:lvl3pPr marL="1143000" indent="-228600" eaLnBrk="0" hangingPunct="0">
                <a:defRPr kumimoji="1">
                  <a:solidFill>
                    <a:schemeClr val="tx1"/>
                  </a:solidFill>
                  <a:latin typeface="Times New Roman" pitchFamily="18" charset="0"/>
                  <a:ea typeface="华文仿宋" pitchFamily="2" charset="-122"/>
                </a:defRPr>
              </a:lvl3pPr>
              <a:lvl4pPr marL="1600200" indent="-228600" eaLnBrk="0" hangingPunct="0">
                <a:defRPr kumimoji="1">
                  <a:solidFill>
                    <a:schemeClr val="tx1"/>
                  </a:solidFill>
                  <a:latin typeface="Times New Roman" pitchFamily="18" charset="0"/>
                  <a:ea typeface="华文仿宋" pitchFamily="2" charset="-122"/>
                </a:defRPr>
              </a:lvl4pPr>
              <a:lvl5pPr marL="2057400" indent="-228600" eaLnBrk="0" hangingPunct="0">
                <a:defRPr kumimoji="1">
                  <a:solidFill>
                    <a:schemeClr val="tx1"/>
                  </a:solidFill>
                  <a:latin typeface="Times New Roman" pitchFamily="18" charset="0"/>
                  <a:ea typeface="华文仿宋" pitchFamily="2" charset="-122"/>
                </a:defRPr>
              </a:lvl5pPr>
              <a:lvl6pPr marL="2514600" indent="-228600" eaLnBrk="0" fontAlgn="base" hangingPunct="0">
                <a:spcBef>
                  <a:spcPct val="20000"/>
                </a:spcBef>
                <a:spcAft>
                  <a:spcPct val="0"/>
                </a:spcAft>
                <a:defRPr kumimoji="1">
                  <a:solidFill>
                    <a:schemeClr val="tx1"/>
                  </a:solidFill>
                  <a:latin typeface="Times New Roman" pitchFamily="18" charset="0"/>
                  <a:ea typeface="华文仿宋" pitchFamily="2" charset="-122"/>
                </a:defRPr>
              </a:lvl6pPr>
              <a:lvl7pPr marL="2971800" indent="-228600" eaLnBrk="0" fontAlgn="base" hangingPunct="0">
                <a:spcBef>
                  <a:spcPct val="20000"/>
                </a:spcBef>
                <a:spcAft>
                  <a:spcPct val="0"/>
                </a:spcAft>
                <a:defRPr kumimoji="1">
                  <a:solidFill>
                    <a:schemeClr val="tx1"/>
                  </a:solidFill>
                  <a:latin typeface="Times New Roman" pitchFamily="18" charset="0"/>
                  <a:ea typeface="华文仿宋" pitchFamily="2" charset="-122"/>
                </a:defRPr>
              </a:lvl7pPr>
              <a:lvl8pPr marL="3429000" indent="-228600" eaLnBrk="0" fontAlgn="base" hangingPunct="0">
                <a:spcBef>
                  <a:spcPct val="20000"/>
                </a:spcBef>
                <a:spcAft>
                  <a:spcPct val="0"/>
                </a:spcAft>
                <a:defRPr kumimoji="1">
                  <a:solidFill>
                    <a:schemeClr val="tx1"/>
                  </a:solidFill>
                  <a:latin typeface="Times New Roman" pitchFamily="18" charset="0"/>
                  <a:ea typeface="华文仿宋" pitchFamily="2" charset="-122"/>
                </a:defRPr>
              </a:lvl8pPr>
              <a:lvl9pPr marL="3886200" indent="-228600" eaLnBrk="0" fontAlgn="base" hangingPunct="0">
                <a:spcBef>
                  <a:spcPct val="20000"/>
                </a:spcBef>
                <a:spcAft>
                  <a:spcPct val="0"/>
                </a:spcAft>
                <a:defRPr kumimoji="1">
                  <a:solidFill>
                    <a:schemeClr val="tx1"/>
                  </a:solidFill>
                  <a:latin typeface="Times New Roman" pitchFamily="18" charset="0"/>
                  <a:ea typeface="华文仿宋" pitchFamily="2" charset="-122"/>
                </a:defRPr>
              </a:lvl9pPr>
            </a:lstStyle>
            <a:p>
              <a:pPr eaLnBrk="1" hangingPunct="1">
                <a:spcBef>
                  <a:spcPct val="10000"/>
                </a:spcBef>
              </a:pPr>
              <a:r>
                <a:rPr lang="zh-CN" altLang="en-US" sz="2400" b="1" dirty="0">
                  <a:solidFill>
                    <a:srgbClr val="0000FF"/>
                  </a:solidFill>
                  <a:latin typeface="华文楷体" panose="02010600040101010101" pitchFamily="2" charset="-122"/>
                  <a:ea typeface="华文楷体" panose="02010600040101010101" pitchFamily="2" charset="-122"/>
                </a:rPr>
                <a:t>反冲角度范围：</a:t>
              </a:r>
            </a:p>
          </p:txBody>
        </p:sp>
        <p:graphicFrame>
          <p:nvGraphicFramePr>
            <p:cNvPr id="33" name="Object 12">
              <a:extLst>
                <a:ext uri="{FF2B5EF4-FFF2-40B4-BE49-F238E27FC236}">
                  <a16:creationId xmlns:a16="http://schemas.microsoft.com/office/drawing/2014/main" id="{D1D08839-D7CA-4BCF-B69F-C0E71CC5AA5F}"/>
                </a:ext>
              </a:extLst>
            </p:cNvPr>
            <p:cNvGraphicFramePr>
              <a:graphicFrameLocks noChangeAspect="1"/>
            </p:cNvGraphicFramePr>
            <p:nvPr/>
          </p:nvGraphicFramePr>
          <p:xfrm>
            <a:off x="4023" y="780"/>
            <a:ext cx="1256" cy="343"/>
          </p:xfrm>
          <a:graphic>
            <a:graphicData uri="http://schemas.openxmlformats.org/presentationml/2006/ole">
              <mc:AlternateContent xmlns:mc="http://schemas.openxmlformats.org/markup-compatibility/2006">
                <mc:Choice xmlns:v="urn:schemas-microsoft-com:vml" Requires="v">
                  <p:oleObj spid="_x0000_s471589" name="Equation" r:id="rId17" imgW="838080" imgH="228600" progId="Equation.DSMT4">
                    <p:embed/>
                  </p:oleObj>
                </mc:Choice>
                <mc:Fallback>
                  <p:oleObj name="Equation" r:id="rId17" imgW="838080" imgH="228600" progId="Equation.DSMT4">
                    <p:embed/>
                    <p:pic>
                      <p:nvPicPr>
                        <p:cNvPr id="27" name="Object 12"/>
                        <p:cNvPicPr>
                          <a:picLocks noChangeAspect="1" noChangeArrowheads="1"/>
                        </p:cNvPicPr>
                        <p:nvPr/>
                      </p:nvPicPr>
                      <p:blipFill>
                        <a:blip r:embed="rId18"/>
                        <a:srcRect/>
                        <a:stretch>
                          <a:fillRect/>
                        </a:stretch>
                      </p:blipFill>
                      <p:spPr bwMode="auto">
                        <a:xfrm>
                          <a:off x="4023" y="780"/>
                          <a:ext cx="1256" cy="3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34" name="TextBox 1">
            <a:extLst>
              <a:ext uri="{FF2B5EF4-FFF2-40B4-BE49-F238E27FC236}">
                <a16:creationId xmlns:a16="http://schemas.microsoft.com/office/drawing/2014/main" id="{8D8FECD4-BCBA-433F-A75E-B1CDEE14AFFE}"/>
              </a:ext>
            </a:extLst>
          </p:cNvPr>
          <p:cNvSpPr txBox="1">
            <a:spLocks noChangeArrowheads="1"/>
          </p:cNvSpPr>
          <p:nvPr/>
        </p:nvSpPr>
        <p:spPr bwMode="auto">
          <a:xfrm>
            <a:off x="901982" y="3020310"/>
            <a:ext cx="4611561" cy="2419124"/>
          </a:xfrm>
          <a:prstGeom prst="rect">
            <a:avLst/>
          </a:prstGeom>
          <a:noFill/>
          <a:ln w="9525">
            <a:solidFill>
              <a:srgbClr val="7030A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kumimoji="1">
                <a:solidFill>
                  <a:schemeClr val="tx1"/>
                </a:solidFill>
                <a:latin typeface="Times New Roman" pitchFamily="18" charset="0"/>
                <a:ea typeface="华文仿宋" pitchFamily="2" charset="-122"/>
              </a:defRPr>
            </a:lvl1pPr>
            <a:lvl2pPr marL="742950" indent="-285750" eaLnBrk="0" hangingPunct="0">
              <a:defRPr kumimoji="1">
                <a:solidFill>
                  <a:schemeClr val="tx1"/>
                </a:solidFill>
                <a:latin typeface="Times New Roman" pitchFamily="18" charset="0"/>
                <a:ea typeface="华文仿宋" pitchFamily="2" charset="-122"/>
              </a:defRPr>
            </a:lvl2pPr>
            <a:lvl3pPr marL="1143000" indent="-228600" eaLnBrk="0" hangingPunct="0">
              <a:defRPr kumimoji="1">
                <a:solidFill>
                  <a:schemeClr val="tx1"/>
                </a:solidFill>
                <a:latin typeface="Times New Roman" pitchFamily="18" charset="0"/>
                <a:ea typeface="华文仿宋" pitchFamily="2" charset="-122"/>
              </a:defRPr>
            </a:lvl3pPr>
            <a:lvl4pPr marL="1600200" indent="-228600" eaLnBrk="0" hangingPunct="0">
              <a:defRPr kumimoji="1">
                <a:solidFill>
                  <a:schemeClr val="tx1"/>
                </a:solidFill>
                <a:latin typeface="Times New Roman" pitchFamily="18" charset="0"/>
                <a:ea typeface="华文仿宋" pitchFamily="2" charset="-122"/>
              </a:defRPr>
            </a:lvl4pPr>
            <a:lvl5pPr marL="2057400" indent="-228600" eaLnBrk="0" hangingPunct="0">
              <a:defRPr kumimoji="1">
                <a:solidFill>
                  <a:schemeClr val="tx1"/>
                </a:solidFill>
                <a:latin typeface="Times New Roman" pitchFamily="18" charset="0"/>
                <a:ea typeface="华文仿宋" pitchFamily="2" charset="-122"/>
              </a:defRPr>
            </a:lvl5pPr>
            <a:lvl6pPr marL="2514600" indent="-228600" eaLnBrk="0" fontAlgn="base" hangingPunct="0">
              <a:spcBef>
                <a:spcPct val="20000"/>
              </a:spcBef>
              <a:spcAft>
                <a:spcPct val="0"/>
              </a:spcAft>
              <a:defRPr kumimoji="1">
                <a:solidFill>
                  <a:schemeClr val="tx1"/>
                </a:solidFill>
                <a:latin typeface="Times New Roman" pitchFamily="18" charset="0"/>
                <a:ea typeface="华文仿宋" pitchFamily="2" charset="-122"/>
              </a:defRPr>
            </a:lvl6pPr>
            <a:lvl7pPr marL="2971800" indent="-228600" eaLnBrk="0" fontAlgn="base" hangingPunct="0">
              <a:spcBef>
                <a:spcPct val="20000"/>
              </a:spcBef>
              <a:spcAft>
                <a:spcPct val="0"/>
              </a:spcAft>
              <a:defRPr kumimoji="1">
                <a:solidFill>
                  <a:schemeClr val="tx1"/>
                </a:solidFill>
                <a:latin typeface="Times New Roman" pitchFamily="18" charset="0"/>
                <a:ea typeface="华文仿宋" pitchFamily="2" charset="-122"/>
              </a:defRPr>
            </a:lvl7pPr>
            <a:lvl8pPr marL="3429000" indent="-228600" eaLnBrk="0" fontAlgn="base" hangingPunct="0">
              <a:spcBef>
                <a:spcPct val="20000"/>
              </a:spcBef>
              <a:spcAft>
                <a:spcPct val="0"/>
              </a:spcAft>
              <a:defRPr kumimoji="1">
                <a:solidFill>
                  <a:schemeClr val="tx1"/>
                </a:solidFill>
                <a:latin typeface="Times New Roman" pitchFamily="18" charset="0"/>
                <a:ea typeface="华文仿宋" pitchFamily="2" charset="-122"/>
              </a:defRPr>
            </a:lvl8pPr>
            <a:lvl9pPr marL="3886200" indent="-228600" eaLnBrk="0" fontAlgn="base" hangingPunct="0">
              <a:spcBef>
                <a:spcPct val="20000"/>
              </a:spcBef>
              <a:spcAft>
                <a:spcPct val="0"/>
              </a:spcAft>
              <a:defRPr kumimoji="1">
                <a:solidFill>
                  <a:schemeClr val="tx1"/>
                </a:solidFill>
                <a:latin typeface="Times New Roman" pitchFamily="18" charset="0"/>
                <a:ea typeface="华文仿宋" pitchFamily="2" charset="-122"/>
              </a:defRPr>
            </a:lvl9pPr>
          </a:lstStyle>
          <a:p>
            <a:pPr eaLnBrk="1" hangingPunct="1">
              <a:lnSpc>
                <a:spcPct val="150000"/>
              </a:lnSpc>
              <a:spcBef>
                <a:spcPct val="10000"/>
              </a:spcBef>
              <a:buFont typeface="Wingdings" pitchFamily="2" charset="2"/>
              <a:buChar char="Ø"/>
            </a:pPr>
            <a:r>
              <a:rPr lang="zh-CN" altLang="en-US" sz="2400" b="1" dirty="0">
                <a:solidFill>
                  <a:srgbClr val="0000FF"/>
                </a:solidFill>
                <a:ea typeface="华文楷体" panose="02010600040101010101" pitchFamily="2" charset="-122"/>
                <a:cs typeface="Times New Roman" panose="02020603050405020304" pitchFamily="18" charset="0"/>
              </a:rPr>
              <a:t>选用轻核作为中子探测器材料</a:t>
            </a:r>
            <a:endParaRPr lang="en-US" altLang="zh-CN" sz="2400" b="1" dirty="0">
              <a:solidFill>
                <a:srgbClr val="0000FF"/>
              </a:solidFill>
              <a:ea typeface="华文楷体" panose="02010600040101010101" pitchFamily="2" charset="-122"/>
              <a:cs typeface="Times New Roman" panose="02020603050405020304" pitchFamily="18" charset="0"/>
            </a:endParaRPr>
          </a:p>
          <a:p>
            <a:pPr lvl="1" eaLnBrk="1" hangingPunct="1">
              <a:lnSpc>
                <a:spcPct val="150000"/>
              </a:lnSpc>
              <a:spcBef>
                <a:spcPct val="10000"/>
              </a:spcBef>
              <a:buFont typeface="Wingdings" pitchFamily="2" charset="2"/>
              <a:buChar char="Ø"/>
            </a:pPr>
            <a:r>
              <a:rPr lang="zh-CN" altLang="en-US" sz="2400" b="1" dirty="0">
                <a:ea typeface="华文楷体" panose="02010600040101010101" pitchFamily="2" charset="-122"/>
                <a:cs typeface="Times New Roman" panose="02020603050405020304" pitchFamily="18" charset="0"/>
              </a:rPr>
              <a:t>塑料闪烁体</a:t>
            </a:r>
            <a:endParaRPr lang="en-US" altLang="zh-CN" sz="2400" b="1" dirty="0">
              <a:ea typeface="华文楷体" panose="02010600040101010101" pitchFamily="2" charset="-122"/>
              <a:cs typeface="Times New Roman" panose="02020603050405020304" pitchFamily="18" charset="0"/>
            </a:endParaRPr>
          </a:p>
          <a:p>
            <a:pPr lvl="1" eaLnBrk="1" hangingPunct="1">
              <a:lnSpc>
                <a:spcPct val="150000"/>
              </a:lnSpc>
              <a:spcBef>
                <a:spcPct val="10000"/>
              </a:spcBef>
              <a:buFont typeface="Wingdings" pitchFamily="2" charset="2"/>
              <a:buChar char="Ø"/>
            </a:pPr>
            <a:r>
              <a:rPr lang="zh-CN" altLang="en-US" sz="2400" b="1" dirty="0">
                <a:ea typeface="华文楷体" panose="02010600040101010101" pitchFamily="2" charset="-122"/>
                <a:cs typeface="Times New Roman" panose="02020603050405020304" pitchFamily="18" charset="0"/>
              </a:rPr>
              <a:t>液体闪烁体</a:t>
            </a:r>
            <a:endParaRPr lang="en-US" altLang="zh-CN" sz="2400" b="1" dirty="0">
              <a:ea typeface="华文楷体" panose="02010600040101010101" pitchFamily="2" charset="-122"/>
              <a:cs typeface="Times New Roman" panose="02020603050405020304" pitchFamily="18" charset="0"/>
            </a:endParaRPr>
          </a:p>
          <a:p>
            <a:pPr lvl="1" eaLnBrk="1" hangingPunct="1">
              <a:lnSpc>
                <a:spcPct val="150000"/>
              </a:lnSpc>
              <a:spcBef>
                <a:spcPct val="10000"/>
              </a:spcBef>
              <a:buFont typeface="Wingdings" pitchFamily="2" charset="2"/>
              <a:buChar char="Ø"/>
            </a:pPr>
            <a:r>
              <a:rPr lang="en-US" altLang="zh-CN" sz="2400" b="1" dirty="0">
                <a:ea typeface="华文楷体" panose="02010600040101010101" pitchFamily="2" charset="-122"/>
                <a:cs typeface="Times New Roman" panose="02020603050405020304" pitchFamily="18" charset="0"/>
              </a:rPr>
              <a:t>M=</a:t>
            </a:r>
            <a:r>
              <a:rPr lang="en-US" altLang="zh-CN" sz="2400" b="1" dirty="0" err="1">
                <a:ea typeface="华文楷体" panose="02010600040101010101" pitchFamily="2" charset="-122"/>
                <a:cs typeface="Times New Roman" panose="02020603050405020304" pitchFamily="18" charset="0"/>
              </a:rPr>
              <a:t>m</a:t>
            </a:r>
            <a:r>
              <a:rPr lang="en-US" altLang="zh-CN" sz="2400" b="1" baseline="-25000" dirty="0" err="1">
                <a:ea typeface="华文楷体" panose="02010600040101010101" pitchFamily="2" charset="-122"/>
                <a:cs typeface="Times New Roman" panose="02020603050405020304" pitchFamily="18" charset="0"/>
              </a:rPr>
              <a:t>p</a:t>
            </a:r>
            <a:r>
              <a:rPr lang="en-US" altLang="zh-CN" sz="2400" b="1" dirty="0" err="1">
                <a:ea typeface="华文楷体" panose="02010600040101010101" pitchFamily="2" charset="-122"/>
                <a:cs typeface="Times New Roman" panose="02020603050405020304" pitchFamily="18" charset="0"/>
              </a:rPr>
              <a:t>≈m</a:t>
            </a:r>
            <a:r>
              <a:rPr lang="en-US" altLang="zh-CN" sz="2400" b="1" baseline="-25000" dirty="0" err="1">
                <a:ea typeface="华文楷体" panose="02010600040101010101" pitchFamily="2" charset="-122"/>
                <a:cs typeface="Times New Roman" panose="02020603050405020304" pitchFamily="18" charset="0"/>
              </a:rPr>
              <a:t>n</a:t>
            </a:r>
            <a:endParaRPr lang="zh-CN" altLang="en-US" sz="2400" b="1" baseline="-25000" dirty="0">
              <a:ea typeface="华文楷体" panose="02010600040101010101" pitchFamily="2" charset="-122"/>
              <a:cs typeface="Times New Roman" panose="02020603050405020304" pitchFamily="18" charset="0"/>
            </a:endParaRPr>
          </a:p>
        </p:txBody>
      </p:sp>
      <p:graphicFrame>
        <p:nvGraphicFramePr>
          <p:cNvPr id="35" name="Object 21">
            <a:extLst>
              <a:ext uri="{FF2B5EF4-FFF2-40B4-BE49-F238E27FC236}">
                <a16:creationId xmlns:a16="http://schemas.microsoft.com/office/drawing/2014/main" id="{B7271C18-4390-4A73-B52A-49049EDAB71A}"/>
              </a:ext>
            </a:extLst>
          </p:cNvPr>
          <p:cNvGraphicFramePr>
            <a:graphicFrameLocks noChangeAspect="1"/>
          </p:cNvGraphicFramePr>
          <p:nvPr>
            <p:extLst>
              <p:ext uri="{D42A27DB-BD31-4B8C-83A1-F6EECF244321}">
                <p14:modId xmlns:p14="http://schemas.microsoft.com/office/powerpoint/2010/main" val="977396372"/>
              </p:ext>
            </p:extLst>
          </p:nvPr>
        </p:nvGraphicFramePr>
        <p:xfrm>
          <a:off x="1657738" y="5599823"/>
          <a:ext cx="2773362" cy="719137"/>
        </p:xfrm>
        <a:graphic>
          <a:graphicData uri="http://schemas.openxmlformats.org/presentationml/2006/ole">
            <mc:AlternateContent xmlns:mc="http://schemas.openxmlformats.org/markup-compatibility/2006">
              <mc:Choice xmlns:v="urn:schemas-microsoft-com:vml" Requires="v">
                <p:oleObj spid="_x0000_s471590" name="Equation" r:id="rId19" imgW="977760" imgH="253800" progId="Equation.DSMT4">
                  <p:embed/>
                </p:oleObj>
              </mc:Choice>
              <mc:Fallback>
                <p:oleObj name="Equation" r:id="rId19" imgW="977760" imgH="253800" progId="Equation.DSMT4">
                  <p:embed/>
                  <p:pic>
                    <p:nvPicPr>
                      <p:cNvPr id="29" name="Object 21"/>
                      <p:cNvPicPr>
                        <a:picLocks noChangeAspect="1" noChangeArrowheads="1"/>
                      </p:cNvPicPr>
                      <p:nvPr/>
                    </p:nvPicPr>
                    <p:blipFill>
                      <a:blip r:embed="rId20"/>
                      <a:srcRect/>
                      <a:stretch>
                        <a:fillRect/>
                      </a:stretch>
                    </p:blipFill>
                    <p:spPr bwMode="auto">
                      <a:xfrm>
                        <a:off x="1657738" y="5599823"/>
                        <a:ext cx="2773362" cy="719137"/>
                      </a:xfrm>
                      <a:prstGeom prst="rect">
                        <a:avLst/>
                      </a:prstGeom>
                      <a:noFill/>
                      <a:ln w="38100">
                        <a:solidFill>
                          <a:srgbClr val="FF6600"/>
                        </a:solidFill>
                        <a:miter lim="800000"/>
                        <a:headEnd/>
                        <a:tailEnd/>
                      </a:ln>
                    </p:spPr>
                  </p:pic>
                </p:oleObj>
              </mc:Fallback>
            </mc:AlternateContent>
          </a:graphicData>
        </a:graphic>
      </p:graphicFrame>
    </p:spTree>
    <p:extLst>
      <p:ext uri="{BB962C8B-B14F-4D97-AF65-F5344CB8AC3E}">
        <p14:creationId xmlns:p14="http://schemas.microsoft.com/office/powerpoint/2010/main" val="1147900013"/>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wipe(left)">
                                      <p:cBhvr>
                                        <p:cTn id="7" dur="500"/>
                                        <p:tgtEl>
                                          <p:spTgt spid="30"/>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1"/>
                                        </p:tgtEl>
                                        <p:attrNameLst>
                                          <p:attrName>style.visibility</p:attrName>
                                        </p:attrNameLst>
                                      </p:cBhvr>
                                      <p:to>
                                        <p:strVal val="visible"/>
                                      </p:to>
                                    </p:set>
                                    <p:animEffect transition="in" filter="wipe(left)">
                                      <p:cBhvr>
                                        <p:cTn id="11" dur="500"/>
                                        <p:tgtEl>
                                          <p:spTgt spid="31"/>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34"/>
                                        </p:tgtEl>
                                        <p:attrNameLst>
                                          <p:attrName>style.visibility</p:attrName>
                                        </p:attrNameLst>
                                      </p:cBhvr>
                                      <p:to>
                                        <p:strVal val="visible"/>
                                      </p:to>
                                    </p:set>
                                    <p:animEffect transition="in" filter="wipe(left)">
                                      <p:cBhvr>
                                        <p:cTn id="16" dur="500"/>
                                        <p:tgtEl>
                                          <p:spTgt spid="34"/>
                                        </p:tgtEl>
                                      </p:cBhvr>
                                    </p:animEffect>
                                  </p:childTnLst>
                                </p:cTn>
                              </p:par>
                            </p:childTnLst>
                          </p:cTn>
                        </p:par>
                        <p:par>
                          <p:cTn id="17" fill="hold">
                            <p:stCondLst>
                              <p:cond delay="500"/>
                            </p:stCondLst>
                            <p:childTnLst>
                              <p:par>
                                <p:cTn id="18" presetID="22" presetClass="entr" presetSubtype="8" fill="hold" nodeType="afterEffect">
                                  <p:stCondLst>
                                    <p:cond delay="0"/>
                                  </p:stCondLst>
                                  <p:childTnLst>
                                    <p:set>
                                      <p:cBhvr>
                                        <p:cTn id="19" dur="1" fill="hold">
                                          <p:stCondLst>
                                            <p:cond delay="0"/>
                                          </p:stCondLst>
                                        </p:cTn>
                                        <p:tgtEl>
                                          <p:spTgt spid="35"/>
                                        </p:tgtEl>
                                        <p:attrNameLst>
                                          <p:attrName>style.visibility</p:attrName>
                                        </p:attrNameLst>
                                      </p:cBhvr>
                                      <p:to>
                                        <p:strVal val="visible"/>
                                      </p:to>
                                    </p:set>
                                    <p:animEffect transition="in" filter="wipe(left)">
                                      <p:cBhvr>
                                        <p:cTn id="20"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6D3457FC-C129-4ADC-BFF7-D471A09643CB}"/>
              </a:ext>
            </a:extLst>
          </p:cNvPr>
          <p:cNvSpPr>
            <a:spLocks noGrp="1"/>
          </p:cNvSpPr>
          <p:nvPr>
            <p:ph idx="13"/>
          </p:nvPr>
        </p:nvSpPr>
        <p:spPr>
          <a:xfrm>
            <a:off x="1" y="1"/>
            <a:ext cx="2540482" cy="284671"/>
          </a:xfrm>
          <a:solidFill>
            <a:schemeClr val="bg1">
              <a:lumMod val="95000"/>
            </a:schemeClr>
          </a:solidFill>
        </p:spPr>
        <p:txBody>
          <a:bodyPr>
            <a:normAutofit fontScale="92500" lnSpcReduction="10000"/>
          </a:bodyPr>
          <a:lstStyle/>
          <a:p>
            <a:r>
              <a:rPr lang="zh-CN" altLang="en-US" dirty="0"/>
              <a:t>第十三章 中子及中子的探测</a:t>
            </a:r>
          </a:p>
        </p:txBody>
      </p:sp>
      <p:sp>
        <p:nvSpPr>
          <p:cNvPr id="4" name="内容占位符 3">
            <a:extLst>
              <a:ext uri="{FF2B5EF4-FFF2-40B4-BE49-F238E27FC236}">
                <a16:creationId xmlns:a16="http://schemas.microsoft.com/office/drawing/2014/main" id="{DC5E45C6-3C27-4CD6-87A4-686E0452789C}"/>
              </a:ext>
            </a:extLst>
          </p:cNvPr>
          <p:cNvSpPr>
            <a:spLocks noGrp="1"/>
          </p:cNvSpPr>
          <p:nvPr>
            <p:ph idx="15"/>
          </p:nvPr>
        </p:nvSpPr>
        <p:spPr>
          <a:xfrm>
            <a:off x="5170096" y="1"/>
            <a:ext cx="4148075" cy="284671"/>
          </a:xfrm>
          <a:solidFill>
            <a:schemeClr val="accent4">
              <a:lumMod val="20000"/>
              <a:lumOff val="80000"/>
            </a:schemeClr>
          </a:solidFill>
        </p:spPr>
        <p:txBody>
          <a:bodyPr>
            <a:normAutofit fontScale="92500" lnSpcReduction="10000"/>
          </a:bodyPr>
          <a:lstStyle/>
          <a:p>
            <a:r>
              <a:rPr lang="en-US" altLang="zh-CN" dirty="0"/>
              <a:t>2. </a:t>
            </a:r>
            <a:r>
              <a:rPr lang="zh-CN" altLang="en-US" dirty="0"/>
              <a:t>核反冲法</a:t>
            </a:r>
          </a:p>
        </p:txBody>
      </p:sp>
      <p:sp>
        <p:nvSpPr>
          <p:cNvPr id="5" name="内容占位符 4">
            <a:extLst>
              <a:ext uri="{FF2B5EF4-FFF2-40B4-BE49-F238E27FC236}">
                <a16:creationId xmlns:a16="http://schemas.microsoft.com/office/drawing/2014/main" id="{76A525C7-698F-42F7-9977-03E53AEE0BC1}"/>
              </a:ext>
            </a:extLst>
          </p:cNvPr>
          <p:cNvSpPr>
            <a:spLocks noGrp="1"/>
          </p:cNvSpPr>
          <p:nvPr>
            <p:ph idx="16"/>
          </p:nvPr>
        </p:nvSpPr>
        <p:spPr>
          <a:xfrm>
            <a:off x="9318171" y="1"/>
            <a:ext cx="2873829" cy="284671"/>
          </a:xfrm>
          <a:solidFill>
            <a:srgbClr val="FFFF00"/>
          </a:solidFill>
        </p:spPr>
        <p:txBody>
          <a:bodyPr>
            <a:normAutofit fontScale="92500" lnSpcReduction="10000"/>
          </a:bodyPr>
          <a:lstStyle/>
          <a:p>
            <a:r>
              <a:rPr lang="zh-CN" altLang="en-US" dirty="0">
                <a:solidFill>
                  <a:srgbClr val="FF0000"/>
                </a:solidFill>
                <a:latin typeface="黑体" panose="02010609060101010101" pitchFamily="49" charset="-122"/>
                <a:ea typeface="黑体" panose="02010609060101010101" pitchFamily="49" charset="-122"/>
              </a:rPr>
              <a:t>质子</a:t>
            </a:r>
            <a:r>
              <a:rPr lang="zh-CN" altLang="en-US" dirty="0"/>
              <a:t>是常用的中子反冲核素</a:t>
            </a:r>
          </a:p>
        </p:txBody>
      </p:sp>
      <p:sp>
        <p:nvSpPr>
          <p:cNvPr id="19" name="内容占位符 18">
            <a:extLst>
              <a:ext uri="{FF2B5EF4-FFF2-40B4-BE49-F238E27FC236}">
                <a16:creationId xmlns:a16="http://schemas.microsoft.com/office/drawing/2014/main" id="{3DD6B0AC-1C2F-434F-874C-7924919B1171}"/>
              </a:ext>
            </a:extLst>
          </p:cNvPr>
          <p:cNvSpPr>
            <a:spLocks noGrp="1"/>
          </p:cNvSpPr>
          <p:nvPr>
            <p:ph idx="14"/>
          </p:nvPr>
        </p:nvSpPr>
        <p:spPr>
          <a:solidFill>
            <a:schemeClr val="accent6">
              <a:lumMod val="20000"/>
              <a:lumOff val="80000"/>
            </a:schemeClr>
          </a:solidFill>
        </p:spPr>
        <p:txBody>
          <a:bodyPr>
            <a:normAutofit fontScale="92500" lnSpcReduction="10000"/>
          </a:bodyPr>
          <a:lstStyle/>
          <a:p>
            <a:r>
              <a:rPr lang="en-US" altLang="zh-CN" dirty="0"/>
              <a:t>13.4 </a:t>
            </a:r>
            <a:r>
              <a:rPr lang="zh-CN" altLang="en-US" dirty="0"/>
              <a:t>中子的探测</a:t>
            </a:r>
          </a:p>
        </p:txBody>
      </p:sp>
      <p:graphicFrame>
        <p:nvGraphicFramePr>
          <p:cNvPr id="36" name="Object 28">
            <a:extLst>
              <a:ext uri="{FF2B5EF4-FFF2-40B4-BE49-F238E27FC236}">
                <a16:creationId xmlns:a16="http://schemas.microsoft.com/office/drawing/2014/main" id="{803B1A6B-9979-42DC-B654-996F701423B3}"/>
              </a:ext>
            </a:extLst>
          </p:cNvPr>
          <p:cNvGraphicFramePr>
            <a:graphicFrameLocks noChangeAspect="1"/>
          </p:cNvGraphicFramePr>
          <p:nvPr>
            <p:extLst>
              <p:ext uri="{D42A27DB-BD31-4B8C-83A1-F6EECF244321}">
                <p14:modId xmlns:p14="http://schemas.microsoft.com/office/powerpoint/2010/main" val="2454401582"/>
              </p:ext>
            </p:extLst>
          </p:nvPr>
        </p:nvGraphicFramePr>
        <p:xfrm>
          <a:off x="4835339" y="451240"/>
          <a:ext cx="5878513" cy="944563"/>
        </p:xfrm>
        <a:graphic>
          <a:graphicData uri="http://schemas.openxmlformats.org/presentationml/2006/ole">
            <mc:AlternateContent xmlns:mc="http://schemas.openxmlformats.org/markup-compatibility/2006">
              <mc:Choice xmlns:v="urn:schemas-microsoft-com:vml" Requires="v">
                <p:oleObj spid="_x0000_s472546" name="Equation" r:id="rId3" imgW="2844720" imgH="457200" progId="Equation.DSMT4">
                  <p:embed/>
                </p:oleObj>
              </mc:Choice>
              <mc:Fallback>
                <p:oleObj name="Equation" r:id="rId3" imgW="2844720" imgH="457200" progId="Equation.DSMT4">
                  <p:embed/>
                  <p:pic>
                    <p:nvPicPr>
                      <p:cNvPr id="7" name="Object 28"/>
                      <p:cNvPicPr>
                        <a:picLocks noChangeAspect="1" noChangeArrowheads="1"/>
                      </p:cNvPicPr>
                      <p:nvPr/>
                    </p:nvPicPr>
                    <p:blipFill>
                      <a:blip r:embed="rId4"/>
                      <a:srcRect/>
                      <a:stretch>
                        <a:fillRect/>
                      </a:stretch>
                    </p:blipFill>
                    <p:spPr bwMode="auto">
                      <a:xfrm>
                        <a:off x="4835339" y="451240"/>
                        <a:ext cx="5878513" cy="944563"/>
                      </a:xfrm>
                      <a:prstGeom prst="rect">
                        <a:avLst/>
                      </a:prstGeom>
                      <a:solidFill>
                        <a:srgbClr val="FFFF00"/>
                      </a:solidFill>
                      <a:ln w="9525">
                        <a:solidFill>
                          <a:srgbClr val="FF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7" name="Text Box 37">
            <a:extLst>
              <a:ext uri="{FF2B5EF4-FFF2-40B4-BE49-F238E27FC236}">
                <a16:creationId xmlns:a16="http://schemas.microsoft.com/office/drawing/2014/main" id="{9ED86DE3-5716-4F8A-BF53-A3B7F39589EE}"/>
              </a:ext>
            </a:extLst>
          </p:cNvPr>
          <p:cNvSpPr txBox="1">
            <a:spLocks noChangeArrowheads="1"/>
          </p:cNvSpPr>
          <p:nvPr/>
        </p:nvSpPr>
        <p:spPr bwMode="auto">
          <a:xfrm>
            <a:off x="6923571" y="2874526"/>
            <a:ext cx="4763571" cy="2308324"/>
          </a:xfrm>
          <a:prstGeom prst="rect">
            <a:avLst/>
          </a:prstGeom>
          <a:noFill/>
          <a:ln w="19050" algn="ctr">
            <a:solidFill>
              <a:srgbClr val="0000FF"/>
            </a:solidFill>
            <a:miter lim="800000"/>
            <a:headEnd/>
            <a:tailEnd/>
          </a:ln>
          <a:effectLst/>
          <a:extLst>
            <a:ext uri="{909E8E84-426E-40DD-AFC4-6F175D3DCCD1}">
              <a14:hiddenFill xmlns:a14="http://schemas.microsoft.com/office/drawing/2010/main">
                <a:solidFill>
                  <a:schemeClr val="bg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kumimoji="1">
                <a:solidFill>
                  <a:schemeClr val="tx1"/>
                </a:solidFill>
                <a:latin typeface="Times New Roman" pitchFamily="18" charset="0"/>
                <a:ea typeface="华文仿宋" pitchFamily="2" charset="-122"/>
              </a:defRPr>
            </a:lvl1pPr>
            <a:lvl2pPr marL="742950" indent="-285750" eaLnBrk="0" hangingPunct="0">
              <a:defRPr kumimoji="1">
                <a:solidFill>
                  <a:schemeClr val="tx1"/>
                </a:solidFill>
                <a:latin typeface="Times New Roman" pitchFamily="18" charset="0"/>
                <a:ea typeface="华文仿宋" pitchFamily="2" charset="-122"/>
              </a:defRPr>
            </a:lvl2pPr>
            <a:lvl3pPr marL="1143000" indent="-228600" eaLnBrk="0" hangingPunct="0">
              <a:defRPr kumimoji="1">
                <a:solidFill>
                  <a:schemeClr val="tx1"/>
                </a:solidFill>
                <a:latin typeface="Times New Roman" pitchFamily="18" charset="0"/>
                <a:ea typeface="华文仿宋" pitchFamily="2" charset="-122"/>
              </a:defRPr>
            </a:lvl3pPr>
            <a:lvl4pPr marL="1600200" indent="-228600" eaLnBrk="0" hangingPunct="0">
              <a:defRPr kumimoji="1">
                <a:solidFill>
                  <a:schemeClr val="tx1"/>
                </a:solidFill>
                <a:latin typeface="Times New Roman" pitchFamily="18" charset="0"/>
                <a:ea typeface="华文仿宋" pitchFamily="2" charset="-122"/>
              </a:defRPr>
            </a:lvl4pPr>
            <a:lvl5pPr marL="2057400" indent="-228600" eaLnBrk="0" hangingPunct="0">
              <a:defRPr kumimoji="1">
                <a:solidFill>
                  <a:schemeClr val="tx1"/>
                </a:solidFill>
                <a:latin typeface="Times New Roman" pitchFamily="18" charset="0"/>
                <a:ea typeface="华文仿宋" pitchFamily="2" charset="-122"/>
              </a:defRPr>
            </a:lvl5pPr>
            <a:lvl6pPr marL="2514600" indent="-228600" eaLnBrk="0" fontAlgn="base" hangingPunct="0">
              <a:spcBef>
                <a:spcPct val="20000"/>
              </a:spcBef>
              <a:spcAft>
                <a:spcPct val="0"/>
              </a:spcAft>
              <a:defRPr kumimoji="1">
                <a:solidFill>
                  <a:schemeClr val="tx1"/>
                </a:solidFill>
                <a:latin typeface="Times New Roman" pitchFamily="18" charset="0"/>
                <a:ea typeface="华文仿宋" pitchFamily="2" charset="-122"/>
              </a:defRPr>
            </a:lvl6pPr>
            <a:lvl7pPr marL="2971800" indent="-228600" eaLnBrk="0" fontAlgn="base" hangingPunct="0">
              <a:spcBef>
                <a:spcPct val="20000"/>
              </a:spcBef>
              <a:spcAft>
                <a:spcPct val="0"/>
              </a:spcAft>
              <a:defRPr kumimoji="1">
                <a:solidFill>
                  <a:schemeClr val="tx1"/>
                </a:solidFill>
                <a:latin typeface="Times New Roman" pitchFamily="18" charset="0"/>
                <a:ea typeface="华文仿宋" pitchFamily="2" charset="-122"/>
              </a:defRPr>
            </a:lvl7pPr>
            <a:lvl8pPr marL="3429000" indent="-228600" eaLnBrk="0" fontAlgn="base" hangingPunct="0">
              <a:spcBef>
                <a:spcPct val="20000"/>
              </a:spcBef>
              <a:spcAft>
                <a:spcPct val="0"/>
              </a:spcAft>
              <a:defRPr kumimoji="1">
                <a:solidFill>
                  <a:schemeClr val="tx1"/>
                </a:solidFill>
                <a:latin typeface="Times New Roman" pitchFamily="18" charset="0"/>
                <a:ea typeface="华文仿宋" pitchFamily="2" charset="-122"/>
              </a:defRPr>
            </a:lvl8pPr>
            <a:lvl9pPr marL="3886200" indent="-228600" eaLnBrk="0" fontAlgn="base" hangingPunct="0">
              <a:spcBef>
                <a:spcPct val="20000"/>
              </a:spcBef>
              <a:spcAft>
                <a:spcPct val="0"/>
              </a:spcAft>
              <a:defRPr kumimoji="1">
                <a:solidFill>
                  <a:schemeClr val="tx1"/>
                </a:solidFill>
                <a:latin typeface="Times New Roman" pitchFamily="18" charset="0"/>
                <a:ea typeface="华文仿宋" pitchFamily="2" charset="-122"/>
              </a:defRPr>
            </a:lvl9pPr>
          </a:lstStyle>
          <a:p>
            <a:pPr eaLnBrk="1" hangingPunct="1">
              <a:lnSpc>
                <a:spcPct val="150000"/>
              </a:lnSpc>
            </a:pPr>
            <a:r>
              <a:rPr lang="en-US" altLang="zh-CN" sz="2400" i="1" dirty="0"/>
              <a:t>This fortune circumstance is </a:t>
            </a:r>
            <a:r>
              <a:rPr lang="en-US" altLang="zh-CN" sz="2400" i="1" dirty="0">
                <a:solidFill>
                  <a:srgbClr val="FF0000"/>
                </a:solidFill>
              </a:rPr>
              <a:t>not generally the case</a:t>
            </a:r>
            <a:r>
              <a:rPr lang="en-US" altLang="zh-CN" sz="2400" i="1" dirty="0"/>
              <a:t> but does hold for scattering from</a:t>
            </a:r>
            <a:r>
              <a:rPr lang="en-US" altLang="zh-CN" sz="2400" i="1" dirty="0">
                <a:solidFill>
                  <a:srgbClr val="FF0000"/>
                </a:solidFill>
              </a:rPr>
              <a:t> </a:t>
            </a:r>
            <a:r>
              <a:rPr lang="en-US" altLang="zh-CN" sz="2400" b="1" i="1" dirty="0">
                <a:solidFill>
                  <a:srgbClr val="FF0000"/>
                </a:solidFill>
              </a:rPr>
              <a:t>hydrogen.</a:t>
            </a:r>
          </a:p>
          <a:p>
            <a:pPr algn="r" eaLnBrk="1" hangingPunct="1">
              <a:lnSpc>
                <a:spcPct val="150000"/>
              </a:lnSpc>
            </a:pPr>
            <a:r>
              <a:rPr lang="en-US" altLang="zh-CN" sz="2400" i="1" dirty="0">
                <a:solidFill>
                  <a:srgbClr val="FF0000"/>
                </a:solidFill>
              </a:rPr>
              <a:t>——knoll p555</a:t>
            </a:r>
          </a:p>
        </p:txBody>
      </p:sp>
      <p:sp>
        <p:nvSpPr>
          <p:cNvPr id="38" name="Text Box 5">
            <a:extLst>
              <a:ext uri="{FF2B5EF4-FFF2-40B4-BE49-F238E27FC236}">
                <a16:creationId xmlns:a16="http://schemas.microsoft.com/office/drawing/2014/main" id="{54213C41-818C-4CAC-BEA9-422F8BE0BD69}"/>
              </a:ext>
            </a:extLst>
          </p:cNvPr>
          <p:cNvSpPr txBox="1">
            <a:spLocks noChangeArrowheads="1"/>
          </p:cNvSpPr>
          <p:nvPr/>
        </p:nvSpPr>
        <p:spPr bwMode="auto">
          <a:xfrm>
            <a:off x="1178442" y="1636757"/>
            <a:ext cx="8949184" cy="646331"/>
          </a:xfrm>
          <a:prstGeom prst="rect">
            <a:avLst/>
          </a:prstGeom>
          <a:noFill/>
          <a:ln w="9525">
            <a:solidFill>
              <a:srgbClr val="00CC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50000"/>
              </a:lnSpc>
              <a:spcBef>
                <a:spcPct val="10000"/>
              </a:spcBef>
              <a:defRPr/>
            </a:pPr>
            <a:r>
              <a:rPr lang="zh-CN" altLang="en-US" sz="2400"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能量</a:t>
            </a:r>
            <a:r>
              <a:rPr lang="en-US" altLang="zh-CN" sz="2400"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&lt;10MeV</a:t>
            </a:r>
            <a:r>
              <a:rPr lang="zh-CN" altLang="en-US" sz="2400"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的中子入射时，</a:t>
            </a:r>
            <a:r>
              <a:rPr lang="zh-CN" altLang="en-US" sz="2400" dirty="0">
                <a:solidFill>
                  <a:srgbClr val="FF0000"/>
                </a:solidFill>
                <a:latin typeface="黑体" panose="02010609060101010101" pitchFamily="49" charset="-122"/>
                <a:ea typeface="黑体" panose="02010609060101010101" pitchFamily="49" charset="-122"/>
                <a:cs typeface="Times New Roman" panose="02020603050405020304" pitchFamily="18" charset="0"/>
              </a:rPr>
              <a:t>反冲质子</a:t>
            </a:r>
            <a:r>
              <a:rPr lang="zh-CN" altLang="en-US" sz="2400"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能谱分布可认为是</a:t>
            </a:r>
            <a:r>
              <a:rPr lang="zh-CN" altLang="en-US" sz="2400" dirty="0">
                <a:solidFill>
                  <a:srgbClr val="FF0000"/>
                </a:solidFill>
                <a:latin typeface="黑体" panose="02010609060101010101" pitchFamily="49" charset="-122"/>
                <a:ea typeface="黑体" panose="02010609060101010101" pitchFamily="49" charset="-122"/>
                <a:cs typeface="Times New Roman" panose="02020603050405020304" pitchFamily="18" charset="0"/>
              </a:rPr>
              <a:t>均匀分布</a:t>
            </a:r>
            <a:r>
              <a:rPr lang="zh-CN" altLang="en-US" sz="2400"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a:t>
            </a:r>
            <a:endParaRPr lang="en-US" altLang="zh-CN" sz="2400"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endParaRPr>
          </a:p>
        </p:txBody>
      </p:sp>
      <p:grpSp>
        <p:nvGrpSpPr>
          <p:cNvPr id="39" name="组合 38">
            <a:extLst>
              <a:ext uri="{FF2B5EF4-FFF2-40B4-BE49-F238E27FC236}">
                <a16:creationId xmlns:a16="http://schemas.microsoft.com/office/drawing/2014/main" id="{EDEF952C-5DDB-4D9E-BF88-5DAC94C9B7FA}"/>
              </a:ext>
            </a:extLst>
          </p:cNvPr>
          <p:cNvGrpSpPr/>
          <p:nvPr/>
        </p:nvGrpSpPr>
        <p:grpSpPr>
          <a:xfrm>
            <a:off x="370843" y="2914222"/>
            <a:ext cx="6786229" cy="3793138"/>
            <a:chOff x="1797840" y="3411524"/>
            <a:chExt cx="4994597" cy="2791712"/>
          </a:xfrm>
        </p:grpSpPr>
        <p:grpSp>
          <p:nvGrpSpPr>
            <p:cNvPr id="40" name="Group 13">
              <a:extLst>
                <a:ext uri="{FF2B5EF4-FFF2-40B4-BE49-F238E27FC236}">
                  <a16:creationId xmlns:a16="http://schemas.microsoft.com/office/drawing/2014/main" id="{0C1518E5-C88A-4D50-91B4-1302C22B4731}"/>
                </a:ext>
              </a:extLst>
            </p:cNvPr>
            <p:cNvGrpSpPr>
              <a:grpSpLocks/>
            </p:cNvGrpSpPr>
            <p:nvPr/>
          </p:nvGrpSpPr>
          <p:grpSpPr bwMode="auto">
            <a:xfrm>
              <a:off x="2543037" y="3500254"/>
              <a:ext cx="3765213" cy="2179989"/>
              <a:chOff x="672" y="624"/>
              <a:chExt cx="1824" cy="1056"/>
            </a:xfrm>
          </p:grpSpPr>
          <p:sp>
            <p:nvSpPr>
              <p:cNvPr id="48" name="Line 14">
                <a:extLst>
                  <a:ext uri="{FF2B5EF4-FFF2-40B4-BE49-F238E27FC236}">
                    <a16:creationId xmlns:a16="http://schemas.microsoft.com/office/drawing/2014/main" id="{15BB6D84-0F6D-4410-A40A-C0748EBF28DD}"/>
                  </a:ext>
                </a:extLst>
              </p:cNvPr>
              <p:cNvSpPr>
                <a:spLocks noChangeShapeType="1"/>
              </p:cNvSpPr>
              <p:nvPr/>
            </p:nvSpPr>
            <p:spPr bwMode="auto">
              <a:xfrm>
                <a:off x="672" y="1680"/>
                <a:ext cx="1824" cy="0"/>
              </a:xfrm>
              <a:prstGeom prst="line">
                <a:avLst/>
              </a:prstGeom>
              <a:noFill/>
              <a:ln w="19050">
                <a:solidFill>
                  <a:schemeClr val="tx1"/>
                </a:solidFill>
                <a:round/>
                <a:headEnd type="non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9" name="Line 15">
                <a:extLst>
                  <a:ext uri="{FF2B5EF4-FFF2-40B4-BE49-F238E27FC236}">
                    <a16:creationId xmlns:a16="http://schemas.microsoft.com/office/drawing/2014/main" id="{0B3BE48D-9904-4250-9BE3-6E38DCEC6F25}"/>
                  </a:ext>
                </a:extLst>
              </p:cNvPr>
              <p:cNvSpPr>
                <a:spLocks noChangeShapeType="1"/>
              </p:cNvSpPr>
              <p:nvPr/>
            </p:nvSpPr>
            <p:spPr bwMode="auto">
              <a:xfrm flipV="1">
                <a:off x="672" y="624"/>
                <a:ext cx="0" cy="1056"/>
              </a:xfrm>
              <a:prstGeom prst="line">
                <a:avLst/>
              </a:prstGeom>
              <a:noFill/>
              <a:ln w="19050">
                <a:solidFill>
                  <a:schemeClr val="tx1"/>
                </a:solidFill>
                <a:round/>
                <a:headEnd type="non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0" name="Line 16">
                <a:extLst>
                  <a:ext uri="{FF2B5EF4-FFF2-40B4-BE49-F238E27FC236}">
                    <a16:creationId xmlns:a16="http://schemas.microsoft.com/office/drawing/2014/main" id="{E68E2AD1-35D4-4749-AB59-D93D0FBAE969}"/>
                  </a:ext>
                </a:extLst>
              </p:cNvPr>
              <p:cNvSpPr>
                <a:spLocks noChangeShapeType="1"/>
              </p:cNvSpPr>
              <p:nvPr/>
            </p:nvSpPr>
            <p:spPr bwMode="auto">
              <a:xfrm>
                <a:off x="672" y="960"/>
                <a:ext cx="1392" cy="0"/>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 name="Line 17">
                <a:extLst>
                  <a:ext uri="{FF2B5EF4-FFF2-40B4-BE49-F238E27FC236}">
                    <a16:creationId xmlns:a16="http://schemas.microsoft.com/office/drawing/2014/main" id="{9208CA46-9542-4FFF-B359-546961FC24D9}"/>
                  </a:ext>
                </a:extLst>
              </p:cNvPr>
              <p:cNvSpPr>
                <a:spLocks noChangeShapeType="1"/>
              </p:cNvSpPr>
              <p:nvPr/>
            </p:nvSpPr>
            <p:spPr bwMode="auto">
              <a:xfrm flipV="1">
                <a:off x="2064" y="960"/>
                <a:ext cx="0" cy="720"/>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aphicFrame>
          <p:nvGraphicFramePr>
            <p:cNvPr id="41" name="Object 4">
              <a:extLst>
                <a:ext uri="{FF2B5EF4-FFF2-40B4-BE49-F238E27FC236}">
                  <a16:creationId xmlns:a16="http://schemas.microsoft.com/office/drawing/2014/main" id="{E0EB6B5F-19EB-403D-9612-C71F3E9B497B}"/>
                </a:ext>
              </a:extLst>
            </p:cNvPr>
            <p:cNvGraphicFramePr>
              <a:graphicFrameLocks noChangeAspect="1"/>
            </p:cNvGraphicFramePr>
            <p:nvPr/>
          </p:nvGraphicFramePr>
          <p:xfrm>
            <a:off x="5083665" y="3824728"/>
            <a:ext cx="719461" cy="369159"/>
          </p:xfrm>
          <a:graphic>
            <a:graphicData uri="http://schemas.openxmlformats.org/presentationml/2006/ole">
              <mc:AlternateContent xmlns:mc="http://schemas.openxmlformats.org/markup-compatibility/2006">
                <mc:Choice xmlns:v="urn:schemas-microsoft-com:vml" Requires="v">
                  <p:oleObj spid="_x0000_s472547" name="Equation" r:id="rId5" imgW="482400" imgH="228600" progId="Equation.DSMT4">
                    <p:embed/>
                  </p:oleObj>
                </mc:Choice>
                <mc:Fallback>
                  <p:oleObj name="Equation" r:id="rId5" imgW="482400" imgH="228600" progId="Equation.DSMT4">
                    <p:embed/>
                    <p:pic>
                      <p:nvPicPr>
                        <p:cNvPr id="12" name="Object 4"/>
                        <p:cNvPicPr>
                          <a:picLocks noChangeAspect="1" noChangeArrowheads="1"/>
                        </p:cNvPicPr>
                        <p:nvPr/>
                      </p:nvPicPr>
                      <p:blipFill>
                        <a:blip r:embed="rId6"/>
                        <a:srcRect/>
                        <a:stretch>
                          <a:fillRect/>
                        </a:stretch>
                      </p:blipFill>
                      <p:spPr bwMode="auto">
                        <a:xfrm>
                          <a:off x="5083665" y="3824728"/>
                          <a:ext cx="719461" cy="369159"/>
                        </a:xfrm>
                        <a:prstGeom prst="rect">
                          <a:avLst/>
                        </a:prstGeom>
                        <a:noFill/>
                        <a:ln w="9525">
                          <a:noFill/>
                          <a:miter lim="800000"/>
                          <a:headEnd/>
                          <a:tailEnd/>
                        </a:ln>
                      </p:spPr>
                    </p:pic>
                  </p:oleObj>
                </mc:Fallback>
              </mc:AlternateContent>
            </a:graphicData>
          </a:graphic>
        </p:graphicFrame>
        <p:graphicFrame>
          <p:nvGraphicFramePr>
            <p:cNvPr id="42" name="Object 4">
              <a:extLst>
                <a:ext uri="{FF2B5EF4-FFF2-40B4-BE49-F238E27FC236}">
                  <a16:creationId xmlns:a16="http://schemas.microsoft.com/office/drawing/2014/main" id="{0494CCD8-E438-437B-AFDF-B47E4C0E5BA9}"/>
                </a:ext>
              </a:extLst>
            </p:cNvPr>
            <p:cNvGraphicFramePr>
              <a:graphicFrameLocks noChangeAspect="1"/>
            </p:cNvGraphicFramePr>
            <p:nvPr/>
          </p:nvGraphicFramePr>
          <p:xfrm>
            <a:off x="2557150" y="3830594"/>
            <a:ext cx="835024" cy="369888"/>
          </p:xfrm>
          <a:graphic>
            <a:graphicData uri="http://schemas.openxmlformats.org/presentationml/2006/ole">
              <mc:AlternateContent xmlns:mc="http://schemas.openxmlformats.org/markup-compatibility/2006">
                <mc:Choice xmlns:v="urn:schemas-microsoft-com:vml" Requires="v">
                  <p:oleObj spid="_x0000_s472548" name="Equation" r:id="rId7" imgW="558720" imgH="228600" progId="Equation.DSMT4">
                    <p:embed/>
                  </p:oleObj>
                </mc:Choice>
                <mc:Fallback>
                  <p:oleObj name="Equation" r:id="rId7" imgW="558720" imgH="228600" progId="Equation.DSMT4">
                    <p:embed/>
                    <p:pic>
                      <p:nvPicPr>
                        <p:cNvPr id="13" name="Object 4"/>
                        <p:cNvPicPr>
                          <a:picLocks noChangeAspect="1" noChangeArrowheads="1"/>
                        </p:cNvPicPr>
                        <p:nvPr/>
                      </p:nvPicPr>
                      <p:blipFill>
                        <a:blip r:embed="rId8"/>
                        <a:srcRect/>
                        <a:stretch>
                          <a:fillRect/>
                        </a:stretch>
                      </p:blipFill>
                      <p:spPr bwMode="auto">
                        <a:xfrm>
                          <a:off x="2557150" y="3830594"/>
                          <a:ext cx="835024" cy="369888"/>
                        </a:xfrm>
                        <a:prstGeom prst="rect">
                          <a:avLst/>
                        </a:prstGeom>
                        <a:noFill/>
                        <a:ln w="9525">
                          <a:noFill/>
                          <a:miter lim="800000"/>
                          <a:headEnd/>
                          <a:tailEnd/>
                        </a:ln>
                      </p:spPr>
                    </p:pic>
                  </p:oleObj>
                </mc:Fallback>
              </mc:AlternateContent>
            </a:graphicData>
          </a:graphic>
        </p:graphicFrame>
        <p:graphicFrame>
          <p:nvGraphicFramePr>
            <p:cNvPr id="43" name="Object 4">
              <a:extLst>
                <a:ext uri="{FF2B5EF4-FFF2-40B4-BE49-F238E27FC236}">
                  <a16:creationId xmlns:a16="http://schemas.microsoft.com/office/drawing/2014/main" id="{703D6073-F49E-4D86-91F8-D27E23A85D4D}"/>
                </a:ext>
              </a:extLst>
            </p:cNvPr>
            <p:cNvGraphicFramePr>
              <a:graphicFrameLocks noChangeAspect="1"/>
            </p:cNvGraphicFramePr>
            <p:nvPr/>
          </p:nvGraphicFramePr>
          <p:xfrm>
            <a:off x="2130230" y="3995804"/>
            <a:ext cx="341312" cy="698500"/>
          </p:xfrm>
          <a:graphic>
            <a:graphicData uri="http://schemas.openxmlformats.org/presentationml/2006/ole">
              <mc:AlternateContent xmlns:mc="http://schemas.openxmlformats.org/markup-compatibility/2006">
                <mc:Choice xmlns:v="urn:schemas-microsoft-com:vml" Requires="v">
                  <p:oleObj spid="_x0000_s472549" name="Equation" r:id="rId9" imgW="228600" imgH="431640" progId="Equation.DSMT4">
                    <p:embed/>
                  </p:oleObj>
                </mc:Choice>
                <mc:Fallback>
                  <p:oleObj name="Equation" r:id="rId9" imgW="228600" imgH="431640" progId="Equation.DSMT4">
                    <p:embed/>
                    <p:pic>
                      <p:nvPicPr>
                        <p:cNvPr id="14" name="Object 4"/>
                        <p:cNvPicPr>
                          <a:picLocks noChangeAspect="1" noChangeArrowheads="1"/>
                        </p:cNvPicPr>
                        <p:nvPr/>
                      </p:nvPicPr>
                      <p:blipFill>
                        <a:blip r:embed="rId10"/>
                        <a:srcRect/>
                        <a:stretch>
                          <a:fillRect/>
                        </a:stretch>
                      </p:blipFill>
                      <p:spPr bwMode="auto">
                        <a:xfrm>
                          <a:off x="2130230" y="3995804"/>
                          <a:ext cx="341312" cy="698500"/>
                        </a:xfrm>
                        <a:prstGeom prst="rect">
                          <a:avLst/>
                        </a:prstGeom>
                        <a:noFill/>
                        <a:ln w="9525">
                          <a:noFill/>
                          <a:miter lim="800000"/>
                          <a:headEnd/>
                          <a:tailEnd/>
                        </a:ln>
                      </p:spPr>
                    </p:pic>
                  </p:oleObj>
                </mc:Fallback>
              </mc:AlternateContent>
            </a:graphicData>
          </a:graphic>
        </p:graphicFrame>
        <p:graphicFrame>
          <p:nvGraphicFramePr>
            <p:cNvPr id="44" name="Object 4">
              <a:extLst>
                <a:ext uri="{FF2B5EF4-FFF2-40B4-BE49-F238E27FC236}">
                  <a16:creationId xmlns:a16="http://schemas.microsoft.com/office/drawing/2014/main" id="{077F20D1-C545-42B0-A614-F478CFA132B6}"/>
                </a:ext>
              </a:extLst>
            </p:cNvPr>
            <p:cNvGraphicFramePr>
              <a:graphicFrameLocks noChangeAspect="1"/>
            </p:cNvGraphicFramePr>
            <p:nvPr/>
          </p:nvGraphicFramePr>
          <p:xfrm>
            <a:off x="1797840" y="3411524"/>
            <a:ext cx="646112" cy="369888"/>
          </p:xfrm>
          <a:graphic>
            <a:graphicData uri="http://schemas.openxmlformats.org/presentationml/2006/ole">
              <mc:AlternateContent xmlns:mc="http://schemas.openxmlformats.org/markup-compatibility/2006">
                <mc:Choice xmlns:v="urn:schemas-microsoft-com:vml" Requires="v">
                  <p:oleObj spid="_x0000_s472550" name="Equation" r:id="rId11" imgW="431640" imgH="228600" progId="Equation.DSMT4">
                    <p:embed/>
                  </p:oleObj>
                </mc:Choice>
                <mc:Fallback>
                  <p:oleObj name="Equation" r:id="rId11" imgW="431640" imgH="228600" progId="Equation.DSMT4">
                    <p:embed/>
                    <p:pic>
                      <p:nvPicPr>
                        <p:cNvPr id="15" name="Object 4"/>
                        <p:cNvPicPr>
                          <a:picLocks noChangeAspect="1" noChangeArrowheads="1"/>
                        </p:cNvPicPr>
                        <p:nvPr/>
                      </p:nvPicPr>
                      <p:blipFill>
                        <a:blip r:embed="rId12"/>
                        <a:srcRect/>
                        <a:stretch>
                          <a:fillRect/>
                        </a:stretch>
                      </p:blipFill>
                      <p:spPr bwMode="auto">
                        <a:xfrm>
                          <a:off x="1797840" y="3411524"/>
                          <a:ext cx="646112" cy="369888"/>
                        </a:xfrm>
                        <a:prstGeom prst="rect">
                          <a:avLst/>
                        </a:prstGeom>
                        <a:noFill/>
                        <a:ln w="9525">
                          <a:noFill/>
                          <a:miter lim="800000"/>
                          <a:headEnd/>
                          <a:tailEnd/>
                        </a:ln>
                      </p:spPr>
                    </p:pic>
                  </p:oleObj>
                </mc:Fallback>
              </mc:AlternateContent>
            </a:graphicData>
          </a:graphic>
        </p:graphicFrame>
        <p:graphicFrame>
          <p:nvGraphicFramePr>
            <p:cNvPr id="45" name="Object 4">
              <a:extLst>
                <a:ext uri="{FF2B5EF4-FFF2-40B4-BE49-F238E27FC236}">
                  <a16:creationId xmlns:a16="http://schemas.microsoft.com/office/drawing/2014/main" id="{89A9FD99-22D8-4D38-B75B-9CB4E42451E9}"/>
                </a:ext>
              </a:extLst>
            </p:cNvPr>
            <p:cNvGraphicFramePr>
              <a:graphicFrameLocks noChangeAspect="1"/>
            </p:cNvGraphicFramePr>
            <p:nvPr/>
          </p:nvGraphicFramePr>
          <p:xfrm>
            <a:off x="6308250" y="5369093"/>
            <a:ext cx="484187" cy="622300"/>
          </p:xfrm>
          <a:graphic>
            <a:graphicData uri="http://schemas.openxmlformats.org/presentationml/2006/ole">
              <mc:AlternateContent xmlns:mc="http://schemas.openxmlformats.org/markup-compatibility/2006">
                <mc:Choice xmlns:v="urn:schemas-microsoft-com:vml" Requires="v">
                  <p:oleObj spid="_x0000_s472551" name="Equation" r:id="rId13" imgW="203040" imgH="241200" progId="Equation.DSMT4">
                    <p:embed/>
                  </p:oleObj>
                </mc:Choice>
                <mc:Fallback>
                  <p:oleObj name="Equation" r:id="rId13" imgW="203040" imgH="241200" progId="Equation.DSMT4">
                    <p:embed/>
                    <p:pic>
                      <p:nvPicPr>
                        <p:cNvPr id="16" name="Object 4"/>
                        <p:cNvPicPr>
                          <a:picLocks noChangeAspect="1" noChangeArrowheads="1"/>
                        </p:cNvPicPr>
                        <p:nvPr/>
                      </p:nvPicPr>
                      <p:blipFill>
                        <a:blip r:embed="rId14"/>
                        <a:srcRect/>
                        <a:stretch>
                          <a:fillRect/>
                        </a:stretch>
                      </p:blipFill>
                      <p:spPr bwMode="auto">
                        <a:xfrm>
                          <a:off x="6308250" y="5369093"/>
                          <a:ext cx="484187" cy="622300"/>
                        </a:xfrm>
                        <a:prstGeom prst="rect">
                          <a:avLst/>
                        </a:prstGeom>
                        <a:noFill/>
                        <a:ln w="9525">
                          <a:noFill/>
                          <a:miter lim="800000"/>
                          <a:headEnd/>
                          <a:tailEnd/>
                        </a:ln>
                      </p:spPr>
                    </p:pic>
                  </p:oleObj>
                </mc:Fallback>
              </mc:AlternateContent>
            </a:graphicData>
          </a:graphic>
        </p:graphicFrame>
        <p:graphicFrame>
          <p:nvGraphicFramePr>
            <p:cNvPr id="46" name="Object 4">
              <a:extLst>
                <a:ext uri="{FF2B5EF4-FFF2-40B4-BE49-F238E27FC236}">
                  <a16:creationId xmlns:a16="http://schemas.microsoft.com/office/drawing/2014/main" id="{A4392724-308B-41DD-AA16-DB0BFCD499C1}"/>
                </a:ext>
              </a:extLst>
            </p:cNvPr>
            <p:cNvGraphicFramePr>
              <a:graphicFrameLocks noChangeAspect="1"/>
            </p:cNvGraphicFramePr>
            <p:nvPr/>
          </p:nvGraphicFramePr>
          <p:xfrm>
            <a:off x="5189477" y="5612686"/>
            <a:ext cx="454025" cy="590550"/>
          </p:xfrm>
          <a:graphic>
            <a:graphicData uri="http://schemas.openxmlformats.org/presentationml/2006/ole">
              <mc:AlternateContent xmlns:mc="http://schemas.openxmlformats.org/markup-compatibility/2006">
                <mc:Choice xmlns:v="urn:schemas-microsoft-com:vml" Requires="v">
                  <p:oleObj spid="_x0000_s472552" name="Equation" r:id="rId15" imgW="190440" imgH="228600" progId="Equation.DSMT4">
                    <p:embed/>
                  </p:oleObj>
                </mc:Choice>
                <mc:Fallback>
                  <p:oleObj name="Equation" r:id="rId15" imgW="190440" imgH="228600" progId="Equation.DSMT4">
                    <p:embed/>
                    <p:pic>
                      <p:nvPicPr>
                        <p:cNvPr id="17" name="Object 4"/>
                        <p:cNvPicPr>
                          <a:picLocks noChangeAspect="1" noChangeArrowheads="1"/>
                        </p:cNvPicPr>
                        <p:nvPr/>
                      </p:nvPicPr>
                      <p:blipFill>
                        <a:blip r:embed="rId16"/>
                        <a:srcRect/>
                        <a:stretch>
                          <a:fillRect/>
                        </a:stretch>
                      </p:blipFill>
                      <p:spPr bwMode="auto">
                        <a:xfrm>
                          <a:off x="5189477" y="5612686"/>
                          <a:ext cx="454025" cy="590550"/>
                        </a:xfrm>
                        <a:prstGeom prst="rect">
                          <a:avLst/>
                        </a:prstGeom>
                        <a:noFill/>
                        <a:ln w="9525">
                          <a:noFill/>
                          <a:miter lim="800000"/>
                          <a:headEnd/>
                          <a:tailEnd/>
                        </a:ln>
                      </p:spPr>
                    </p:pic>
                  </p:oleObj>
                </mc:Fallback>
              </mc:AlternateContent>
            </a:graphicData>
          </a:graphic>
        </p:graphicFrame>
        <p:graphicFrame>
          <p:nvGraphicFramePr>
            <p:cNvPr id="47" name="Object 4">
              <a:extLst>
                <a:ext uri="{FF2B5EF4-FFF2-40B4-BE49-F238E27FC236}">
                  <a16:creationId xmlns:a16="http://schemas.microsoft.com/office/drawing/2014/main" id="{0241C0A7-E4D4-446B-BD01-E952D1A69497}"/>
                </a:ext>
              </a:extLst>
            </p:cNvPr>
            <p:cNvGraphicFramePr>
              <a:graphicFrameLocks noChangeAspect="1"/>
            </p:cNvGraphicFramePr>
            <p:nvPr/>
          </p:nvGraphicFramePr>
          <p:xfrm>
            <a:off x="2392225" y="5612686"/>
            <a:ext cx="301625" cy="460375"/>
          </p:xfrm>
          <a:graphic>
            <a:graphicData uri="http://schemas.openxmlformats.org/presentationml/2006/ole">
              <mc:AlternateContent xmlns:mc="http://schemas.openxmlformats.org/markup-compatibility/2006">
                <mc:Choice xmlns:v="urn:schemas-microsoft-com:vml" Requires="v">
                  <p:oleObj spid="_x0000_s472553" name="Equation" r:id="rId17" imgW="126720" imgH="177480" progId="Equation.DSMT4">
                    <p:embed/>
                  </p:oleObj>
                </mc:Choice>
                <mc:Fallback>
                  <p:oleObj name="Equation" r:id="rId17" imgW="126720" imgH="177480" progId="Equation.DSMT4">
                    <p:embed/>
                    <p:pic>
                      <p:nvPicPr>
                        <p:cNvPr id="18" name="Object 4"/>
                        <p:cNvPicPr>
                          <a:picLocks noChangeAspect="1" noChangeArrowheads="1"/>
                        </p:cNvPicPr>
                        <p:nvPr/>
                      </p:nvPicPr>
                      <p:blipFill>
                        <a:blip r:embed="rId18"/>
                        <a:srcRect/>
                        <a:stretch>
                          <a:fillRect/>
                        </a:stretch>
                      </p:blipFill>
                      <p:spPr bwMode="auto">
                        <a:xfrm>
                          <a:off x="2392225" y="5612686"/>
                          <a:ext cx="301625" cy="460375"/>
                        </a:xfrm>
                        <a:prstGeom prst="rect">
                          <a:avLst/>
                        </a:prstGeom>
                        <a:noFill/>
                        <a:ln w="9525">
                          <a:noFill/>
                          <a:miter lim="800000"/>
                          <a:headEnd/>
                          <a:tailEnd/>
                        </a:ln>
                      </p:spPr>
                    </p:pic>
                  </p:oleObj>
                </mc:Fallback>
              </mc:AlternateContent>
            </a:graphicData>
          </a:graphic>
        </p:graphicFrame>
      </p:grpSp>
    </p:spTree>
    <p:extLst>
      <p:ext uri="{BB962C8B-B14F-4D97-AF65-F5344CB8AC3E}">
        <p14:creationId xmlns:p14="http://schemas.microsoft.com/office/powerpoint/2010/main" val="747704183"/>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wipe(left)">
                                      <p:cBhvr>
                                        <p:cTn id="7" dur="500"/>
                                        <p:tgtEl>
                                          <p:spTgt spid="3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7"/>
                                        </p:tgtEl>
                                        <p:attrNameLst>
                                          <p:attrName>style.visibility</p:attrName>
                                        </p:attrNameLst>
                                      </p:cBhvr>
                                      <p:to>
                                        <p:strVal val="visible"/>
                                      </p:to>
                                    </p:set>
                                    <p:animEffect transition="in" filter="wipe(left)">
                                      <p:cBhvr>
                                        <p:cTn id="12"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8" grpId="0" animBg="1"/>
    </p:bldLst>
  </p:timing>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6D3457FC-C129-4ADC-BFF7-D471A09643CB}"/>
              </a:ext>
            </a:extLst>
          </p:cNvPr>
          <p:cNvSpPr>
            <a:spLocks noGrp="1"/>
          </p:cNvSpPr>
          <p:nvPr>
            <p:ph idx="13"/>
          </p:nvPr>
        </p:nvSpPr>
        <p:spPr>
          <a:xfrm>
            <a:off x="1" y="1"/>
            <a:ext cx="2540482" cy="284671"/>
          </a:xfrm>
          <a:solidFill>
            <a:schemeClr val="bg1">
              <a:lumMod val="95000"/>
            </a:schemeClr>
          </a:solidFill>
        </p:spPr>
        <p:txBody>
          <a:bodyPr>
            <a:normAutofit fontScale="92500" lnSpcReduction="10000"/>
          </a:bodyPr>
          <a:lstStyle/>
          <a:p>
            <a:r>
              <a:rPr lang="zh-CN" altLang="en-US" dirty="0"/>
              <a:t>第十三章 中子及中子的探测</a:t>
            </a:r>
          </a:p>
        </p:txBody>
      </p:sp>
      <p:sp>
        <p:nvSpPr>
          <p:cNvPr id="4" name="内容占位符 3">
            <a:extLst>
              <a:ext uri="{FF2B5EF4-FFF2-40B4-BE49-F238E27FC236}">
                <a16:creationId xmlns:a16="http://schemas.microsoft.com/office/drawing/2014/main" id="{DC5E45C6-3C27-4CD6-87A4-686E0452789C}"/>
              </a:ext>
            </a:extLst>
          </p:cNvPr>
          <p:cNvSpPr>
            <a:spLocks noGrp="1"/>
          </p:cNvSpPr>
          <p:nvPr>
            <p:ph idx="15"/>
          </p:nvPr>
        </p:nvSpPr>
        <p:spPr>
          <a:xfrm>
            <a:off x="5170096" y="1"/>
            <a:ext cx="1554405" cy="284671"/>
          </a:xfrm>
          <a:solidFill>
            <a:schemeClr val="accent4">
              <a:lumMod val="20000"/>
              <a:lumOff val="80000"/>
            </a:schemeClr>
          </a:solidFill>
        </p:spPr>
        <p:txBody>
          <a:bodyPr>
            <a:normAutofit fontScale="92500" lnSpcReduction="10000"/>
          </a:bodyPr>
          <a:lstStyle/>
          <a:p>
            <a:r>
              <a:rPr lang="en-US" altLang="zh-CN" dirty="0"/>
              <a:t>2. </a:t>
            </a:r>
            <a:r>
              <a:rPr lang="zh-CN" altLang="en-US" dirty="0"/>
              <a:t>核反冲法</a:t>
            </a:r>
          </a:p>
        </p:txBody>
      </p:sp>
      <p:sp>
        <p:nvSpPr>
          <p:cNvPr id="5" name="内容占位符 4">
            <a:extLst>
              <a:ext uri="{FF2B5EF4-FFF2-40B4-BE49-F238E27FC236}">
                <a16:creationId xmlns:a16="http://schemas.microsoft.com/office/drawing/2014/main" id="{76A525C7-698F-42F7-9977-03E53AEE0BC1}"/>
              </a:ext>
            </a:extLst>
          </p:cNvPr>
          <p:cNvSpPr>
            <a:spLocks noGrp="1"/>
          </p:cNvSpPr>
          <p:nvPr>
            <p:ph idx="16"/>
          </p:nvPr>
        </p:nvSpPr>
        <p:spPr>
          <a:xfrm>
            <a:off x="6760445" y="1"/>
            <a:ext cx="5431556" cy="284671"/>
          </a:xfrm>
          <a:solidFill>
            <a:srgbClr val="FFFF00"/>
          </a:solidFill>
        </p:spPr>
        <p:txBody>
          <a:bodyPr>
            <a:normAutofit fontScale="92500" lnSpcReduction="10000"/>
          </a:bodyPr>
          <a:lstStyle/>
          <a:p>
            <a:r>
              <a:rPr lang="zh-CN" altLang="en-US" dirty="0">
                <a:solidFill>
                  <a:srgbClr val="FF0000"/>
                </a:solidFill>
                <a:latin typeface="黑体" panose="02010609060101010101" pitchFamily="49" charset="-122"/>
                <a:ea typeface="黑体" panose="02010609060101010101" pitchFamily="49" charset="-122"/>
              </a:rPr>
              <a:t>在高能时、对其它核素时，这个特点并不成立</a:t>
            </a:r>
            <a:endParaRPr lang="zh-CN" altLang="en-US" dirty="0"/>
          </a:p>
        </p:txBody>
      </p:sp>
      <p:sp>
        <p:nvSpPr>
          <p:cNvPr id="19" name="内容占位符 18">
            <a:extLst>
              <a:ext uri="{FF2B5EF4-FFF2-40B4-BE49-F238E27FC236}">
                <a16:creationId xmlns:a16="http://schemas.microsoft.com/office/drawing/2014/main" id="{3DD6B0AC-1C2F-434F-874C-7924919B1171}"/>
              </a:ext>
            </a:extLst>
          </p:cNvPr>
          <p:cNvSpPr>
            <a:spLocks noGrp="1"/>
          </p:cNvSpPr>
          <p:nvPr>
            <p:ph idx="14"/>
          </p:nvPr>
        </p:nvSpPr>
        <p:spPr>
          <a:solidFill>
            <a:schemeClr val="accent6">
              <a:lumMod val="20000"/>
              <a:lumOff val="80000"/>
            </a:schemeClr>
          </a:solidFill>
        </p:spPr>
        <p:txBody>
          <a:bodyPr>
            <a:normAutofit fontScale="92500" lnSpcReduction="10000"/>
          </a:bodyPr>
          <a:lstStyle/>
          <a:p>
            <a:r>
              <a:rPr lang="en-US" altLang="zh-CN" dirty="0"/>
              <a:t>13.4 </a:t>
            </a:r>
            <a:r>
              <a:rPr lang="zh-CN" altLang="en-US" dirty="0"/>
              <a:t>中子的探测</a:t>
            </a:r>
          </a:p>
        </p:txBody>
      </p:sp>
      <p:graphicFrame>
        <p:nvGraphicFramePr>
          <p:cNvPr id="22" name="对象 21">
            <a:extLst>
              <a:ext uri="{FF2B5EF4-FFF2-40B4-BE49-F238E27FC236}">
                <a16:creationId xmlns:a16="http://schemas.microsoft.com/office/drawing/2014/main" id="{59447CE6-458A-44B4-87B9-2C09F64867EE}"/>
              </a:ext>
            </a:extLst>
          </p:cNvPr>
          <p:cNvGraphicFramePr>
            <a:graphicFrameLocks noChangeAspect="1"/>
          </p:cNvGraphicFramePr>
          <p:nvPr>
            <p:extLst>
              <p:ext uri="{D42A27DB-BD31-4B8C-83A1-F6EECF244321}">
                <p14:modId xmlns:p14="http://schemas.microsoft.com/office/powerpoint/2010/main" val="1707258659"/>
              </p:ext>
            </p:extLst>
          </p:nvPr>
        </p:nvGraphicFramePr>
        <p:xfrm>
          <a:off x="241896" y="294694"/>
          <a:ext cx="4720731" cy="3296432"/>
        </p:xfrm>
        <a:graphic>
          <a:graphicData uri="http://schemas.openxmlformats.org/presentationml/2006/ole">
            <mc:AlternateContent xmlns:mc="http://schemas.openxmlformats.org/markup-compatibility/2006">
              <mc:Choice xmlns:v="urn:schemas-microsoft-com:vml" Requires="v">
                <p:oleObj spid="_x0000_s473330" name="Graph" r:id="rId3" imgW="4156253" imgH="2901696" progId="Origin50.Graph">
                  <p:embed/>
                </p:oleObj>
              </mc:Choice>
              <mc:Fallback>
                <p:oleObj name="Graph" r:id="rId3" imgW="4156253" imgH="2901696" progId="Origin50.Graph">
                  <p:embed/>
                  <p:pic>
                    <p:nvPicPr>
                      <p:cNvPr id="11" name="对象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1896" y="294694"/>
                        <a:ext cx="4720731" cy="3296432"/>
                      </a:xfrm>
                      <a:prstGeom prst="rect">
                        <a:avLst/>
                      </a:prstGeom>
                      <a:noFill/>
                      <a:ln>
                        <a:noFill/>
                      </a:ln>
                    </p:spPr>
                  </p:pic>
                </p:oleObj>
              </mc:Fallback>
            </mc:AlternateContent>
          </a:graphicData>
        </a:graphic>
      </p:graphicFrame>
      <p:graphicFrame>
        <p:nvGraphicFramePr>
          <p:cNvPr id="23" name="对象 22">
            <a:extLst>
              <a:ext uri="{FF2B5EF4-FFF2-40B4-BE49-F238E27FC236}">
                <a16:creationId xmlns:a16="http://schemas.microsoft.com/office/drawing/2014/main" id="{D8BE620C-0511-4929-BEBA-C66D34BBDE3E}"/>
              </a:ext>
            </a:extLst>
          </p:cNvPr>
          <p:cNvGraphicFramePr>
            <a:graphicFrameLocks noChangeAspect="1"/>
          </p:cNvGraphicFramePr>
          <p:nvPr>
            <p:extLst>
              <p:ext uri="{D42A27DB-BD31-4B8C-83A1-F6EECF244321}">
                <p14:modId xmlns:p14="http://schemas.microsoft.com/office/powerpoint/2010/main" val="3756225385"/>
              </p:ext>
            </p:extLst>
          </p:nvPr>
        </p:nvGraphicFramePr>
        <p:xfrm>
          <a:off x="205267" y="3546944"/>
          <a:ext cx="4681015" cy="3269041"/>
        </p:xfrm>
        <a:graphic>
          <a:graphicData uri="http://schemas.openxmlformats.org/presentationml/2006/ole">
            <mc:AlternateContent xmlns:mc="http://schemas.openxmlformats.org/markup-compatibility/2006">
              <mc:Choice xmlns:v="urn:schemas-microsoft-com:vml" Requires="v">
                <p:oleObj spid="_x0000_s473331" name="Graph" r:id="rId5" imgW="4156253" imgH="2901696" progId="Origin50.Graph">
                  <p:embed/>
                </p:oleObj>
              </mc:Choice>
              <mc:Fallback>
                <p:oleObj name="Graph" r:id="rId5" imgW="4156253" imgH="2901696" progId="Origin50.Graph">
                  <p:embed/>
                  <p:pic>
                    <p:nvPicPr>
                      <p:cNvPr id="12" name="对象 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5267" y="3546944"/>
                        <a:ext cx="4681015" cy="3269041"/>
                      </a:xfrm>
                      <a:prstGeom prst="rect">
                        <a:avLst/>
                      </a:prstGeom>
                      <a:noFill/>
                      <a:ln>
                        <a:noFill/>
                      </a:ln>
                    </p:spPr>
                  </p:pic>
                </p:oleObj>
              </mc:Fallback>
            </mc:AlternateContent>
          </a:graphicData>
        </a:graphic>
      </p:graphicFrame>
      <p:graphicFrame>
        <p:nvGraphicFramePr>
          <p:cNvPr id="24" name="对象 23">
            <a:extLst>
              <a:ext uri="{FF2B5EF4-FFF2-40B4-BE49-F238E27FC236}">
                <a16:creationId xmlns:a16="http://schemas.microsoft.com/office/drawing/2014/main" id="{BACF13C8-35F2-486D-9210-5317E453E460}"/>
              </a:ext>
            </a:extLst>
          </p:cNvPr>
          <p:cNvGraphicFramePr>
            <a:graphicFrameLocks noChangeAspect="1"/>
          </p:cNvGraphicFramePr>
          <p:nvPr>
            <p:extLst>
              <p:ext uri="{D42A27DB-BD31-4B8C-83A1-F6EECF244321}">
                <p14:modId xmlns:p14="http://schemas.microsoft.com/office/powerpoint/2010/main" val="1142603027"/>
              </p:ext>
            </p:extLst>
          </p:nvPr>
        </p:nvGraphicFramePr>
        <p:xfrm>
          <a:off x="4354367" y="3846243"/>
          <a:ext cx="2600325" cy="904875"/>
        </p:xfrm>
        <a:graphic>
          <a:graphicData uri="http://schemas.openxmlformats.org/presentationml/2006/ole">
            <mc:AlternateContent xmlns:mc="http://schemas.openxmlformats.org/markup-compatibility/2006">
              <mc:Choice xmlns:v="urn:schemas-microsoft-com:vml" Requires="v">
                <p:oleObj spid="_x0000_s473332" name="Equation" r:id="rId7" imgW="1206500" imgH="419100" progId="Equation.DSMT4">
                  <p:embed/>
                </p:oleObj>
              </mc:Choice>
              <mc:Fallback>
                <p:oleObj name="Equation" r:id="rId7" imgW="1206500" imgH="419100" progId="Equation.DSMT4">
                  <p:embed/>
                  <p:pic>
                    <p:nvPicPr>
                      <p:cNvPr id="13" name="对象 1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354367" y="3846243"/>
                        <a:ext cx="2600325" cy="904875"/>
                      </a:xfrm>
                      <a:prstGeom prst="rect">
                        <a:avLst/>
                      </a:prstGeom>
                      <a:noFill/>
                      <a:ln w="9525">
                        <a:solidFill>
                          <a:srgbClr val="FFFFFF"/>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5" name="对象 24">
            <a:extLst>
              <a:ext uri="{FF2B5EF4-FFF2-40B4-BE49-F238E27FC236}">
                <a16:creationId xmlns:a16="http://schemas.microsoft.com/office/drawing/2014/main" id="{74BBD53E-BC05-4268-A825-2AFA50AAC3C5}"/>
              </a:ext>
            </a:extLst>
          </p:cNvPr>
          <p:cNvGraphicFramePr>
            <a:graphicFrameLocks noChangeAspect="1"/>
          </p:cNvGraphicFramePr>
          <p:nvPr>
            <p:extLst>
              <p:ext uri="{D42A27DB-BD31-4B8C-83A1-F6EECF244321}">
                <p14:modId xmlns:p14="http://schemas.microsoft.com/office/powerpoint/2010/main" val="2660600750"/>
              </p:ext>
            </p:extLst>
          </p:nvPr>
        </p:nvGraphicFramePr>
        <p:xfrm>
          <a:off x="4411517" y="826281"/>
          <a:ext cx="2543175" cy="958850"/>
        </p:xfrm>
        <a:graphic>
          <a:graphicData uri="http://schemas.openxmlformats.org/presentationml/2006/ole">
            <mc:AlternateContent xmlns:mc="http://schemas.openxmlformats.org/markup-compatibility/2006">
              <mc:Choice xmlns:v="urn:schemas-microsoft-com:vml" Requires="v">
                <p:oleObj spid="_x0000_s473333" name="Equation" r:id="rId9" imgW="1180588" imgH="444307" progId="Equation.DSMT4">
                  <p:embed/>
                </p:oleObj>
              </mc:Choice>
              <mc:Fallback>
                <p:oleObj name="Equation" r:id="rId9" imgW="1180588" imgH="444307" progId="Equation.DSMT4">
                  <p:embed/>
                  <p:pic>
                    <p:nvPicPr>
                      <p:cNvPr id="14" name="对象 1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411517" y="826281"/>
                        <a:ext cx="2543175" cy="958850"/>
                      </a:xfrm>
                      <a:prstGeom prst="rect">
                        <a:avLst/>
                      </a:prstGeom>
                      <a:noFill/>
                      <a:ln w="9525">
                        <a:solidFill>
                          <a:srgbClr val="FFFFFF"/>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26" name="Picture 2">
            <a:extLst>
              <a:ext uri="{FF2B5EF4-FFF2-40B4-BE49-F238E27FC236}">
                <a16:creationId xmlns:a16="http://schemas.microsoft.com/office/drawing/2014/main" id="{7E152556-847D-493A-A1CC-6B84EA537A42}"/>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248128" y="838361"/>
            <a:ext cx="4811847" cy="55099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34928404"/>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6D3457FC-C129-4ADC-BFF7-D471A09643CB}"/>
              </a:ext>
            </a:extLst>
          </p:cNvPr>
          <p:cNvSpPr>
            <a:spLocks noGrp="1"/>
          </p:cNvSpPr>
          <p:nvPr>
            <p:ph idx="13"/>
          </p:nvPr>
        </p:nvSpPr>
        <p:spPr>
          <a:xfrm>
            <a:off x="1" y="1"/>
            <a:ext cx="2540482" cy="284671"/>
          </a:xfrm>
          <a:solidFill>
            <a:schemeClr val="bg1">
              <a:lumMod val="95000"/>
            </a:schemeClr>
          </a:solidFill>
        </p:spPr>
        <p:txBody>
          <a:bodyPr>
            <a:normAutofit fontScale="92500" lnSpcReduction="10000"/>
          </a:bodyPr>
          <a:lstStyle/>
          <a:p>
            <a:r>
              <a:rPr lang="zh-CN" altLang="en-US" dirty="0"/>
              <a:t>第十三章 中子及中子的探测</a:t>
            </a:r>
          </a:p>
        </p:txBody>
      </p:sp>
      <p:sp>
        <p:nvSpPr>
          <p:cNvPr id="4" name="内容占位符 3">
            <a:extLst>
              <a:ext uri="{FF2B5EF4-FFF2-40B4-BE49-F238E27FC236}">
                <a16:creationId xmlns:a16="http://schemas.microsoft.com/office/drawing/2014/main" id="{DC5E45C6-3C27-4CD6-87A4-686E0452789C}"/>
              </a:ext>
            </a:extLst>
          </p:cNvPr>
          <p:cNvSpPr>
            <a:spLocks noGrp="1"/>
          </p:cNvSpPr>
          <p:nvPr>
            <p:ph idx="15"/>
          </p:nvPr>
        </p:nvSpPr>
        <p:spPr/>
        <p:txBody>
          <a:bodyPr>
            <a:normAutofit fontScale="92500" lnSpcReduction="10000"/>
          </a:bodyPr>
          <a:lstStyle/>
          <a:p>
            <a:endParaRPr lang="zh-CN" altLang="en-US"/>
          </a:p>
        </p:txBody>
      </p:sp>
      <p:sp>
        <p:nvSpPr>
          <p:cNvPr id="5" name="内容占位符 4">
            <a:extLst>
              <a:ext uri="{FF2B5EF4-FFF2-40B4-BE49-F238E27FC236}">
                <a16:creationId xmlns:a16="http://schemas.microsoft.com/office/drawing/2014/main" id="{76A525C7-698F-42F7-9977-03E53AEE0BC1}"/>
              </a:ext>
            </a:extLst>
          </p:cNvPr>
          <p:cNvSpPr>
            <a:spLocks noGrp="1"/>
          </p:cNvSpPr>
          <p:nvPr>
            <p:ph idx="16"/>
          </p:nvPr>
        </p:nvSpPr>
        <p:spPr/>
        <p:txBody>
          <a:bodyPr>
            <a:normAutofit fontScale="92500" lnSpcReduction="10000"/>
          </a:bodyPr>
          <a:lstStyle/>
          <a:p>
            <a:endParaRPr lang="zh-CN" altLang="en-US"/>
          </a:p>
        </p:txBody>
      </p:sp>
      <p:sp>
        <p:nvSpPr>
          <p:cNvPr id="19" name="内容占位符 18">
            <a:extLst>
              <a:ext uri="{FF2B5EF4-FFF2-40B4-BE49-F238E27FC236}">
                <a16:creationId xmlns:a16="http://schemas.microsoft.com/office/drawing/2014/main" id="{3DD6B0AC-1C2F-434F-874C-7924919B1171}"/>
              </a:ext>
            </a:extLst>
          </p:cNvPr>
          <p:cNvSpPr>
            <a:spLocks noGrp="1"/>
          </p:cNvSpPr>
          <p:nvPr>
            <p:ph idx="14"/>
          </p:nvPr>
        </p:nvSpPr>
        <p:spPr>
          <a:solidFill>
            <a:srgbClr val="FFFF00"/>
          </a:solidFill>
        </p:spPr>
        <p:txBody>
          <a:bodyPr>
            <a:normAutofit fontScale="92500" lnSpcReduction="10000"/>
          </a:bodyPr>
          <a:lstStyle/>
          <a:p>
            <a:r>
              <a:rPr lang="en-US" altLang="zh-CN" dirty="0"/>
              <a:t>13.4 </a:t>
            </a:r>
            <a:r>
              <a:rPr lang="zh-CN" altLang="en-US" dirty="0"/>
              <a:t>中子的探测</a:t>
            </a:r>
          </a:p>
        </p:txBody>
      </p:sp>
      <p:sp>
        <p:nvSpPr>
          <p:cNvPr id="24" name="Rectangle 3">
            <a:extLst>
              <a:ext uri="{FF2B5EF4-FFF2-40B4-BE49-F238E27FC236}">
                <a16:creationId xmlns:a16="http://schemas.microsoft.com/office/drawing/2014/main" id="{325EC69C-3BD8-462D-810F-5429BD687387}"/>
              </a:ext>
            </a:extLst>
          </p:cNvPr>
          <p:cNvSpPr txBox="1">
            <a:spLocks noChangeArrowheads="1"/>
          </p:cNvSpPr>
          <p:nvPr/>
        </p:nvSpPr>
        <p:spPr bwMode="auto">
          <a:xfrm>
            <a:off x="4588966" y="950573"/>
            <a:ext cx="2736850" cy="4681538"/>
          </a:xfrm>
          <a:prstGeom prst="rect">
            <a:avLst/>
          </a:prstGeom>
          <a:noFill/>
          <a:ln>
            <a:solidFill>
              <a:srgbClr val="00CC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533400" lvl="1" indent="-533400" eaLnBrk="1" hangingPunct="1">
              <a:lnSpc>
                <a:spcPct val="200000"/>
              </a:lnSpc>
              <a:buFontTx/>
              <a:buAutoNum type="arabicPeriod"/>
              <a:defRPr/>
            </a:pPr>
            <a:r>
              <a:rPr lang="zh-CN" altLang="en-US" sz="3600" b="1" kern="0" dirty="0">
                <a:solidFill>
                  <a:schemeClr val="bg1">
                    <a:lumMod val="50000"/>
                  </a:schemeClr>
                </a:solidFill>
                <a:latin typeface="华文楷体" panose="02010600040101010101" pitchFamily="2" charset="-122"/>
                <a:ea typeface="华文楷体" panose="02010600040101010101" pitchFamily="2" charset="-122"/>
              </a:rPr>
              <a:t>核反应法</a:t>
            </a:r>
          </a:p>
          <a:p>
            <a:pPr marL="533400" lvl="1" indent="-533400" eaLnBrk="1" hangingPunct="1">
              <a:lnSpc>
                <a:spcPct val="200000"/>
              </a:lnSpc>
              <a:buFontTx/>
              <a:buAutoNum type="arabicPeriod"/>
              <a:defRPr/>
            </a:pPr>
            <a:r>
              <a:rPr lang="zh-CN" altLang="en-US" sz="3600" b="1" kern="0" dirty="0">
                <a:solidFill>
                  <a:schemeClr val="bg1">
                    <a:lumMod val="50000"/>
                  </a:schemeClr>
                </a:solidFill>
                <a:latin typeface="华文楷体" panose="02010600040101010101" pitchFamily="2" charset="-122"/>
                <a:ea typeface="华文楷体" panose="02010600040101010101" pitchFamily="2" charset="-122"/>
              </a:rPr>
              <a:t>核反冲法</a:t>
            </a:r>
          </a:p>
          <a:p>
            <a:pPr marL="533400" lvl="1" indent="-533400" eaLnBrk="1" hangingPunct="1">
              <a:lnSpc>
                <a:spcPct val="200000"/>
              </a:lnSpc>
              <a:buFontTx/>
              <a:buAutoNum type="arabicPeriod"/>
              <a:defRPr/>
            </a:pPr>
            <a:r>
              <a:rPr kumimoji="0" lang="zh-CN" altLang="en-US" sz="3600" b="1" kern="0" dirty="0">
                <a:solidFill>
                  <a:srgbClr val="FF0000"/>
                </a:solidFill>
                <a:latin typeface="黑体" panose="02010609060101010101" pitchFamily="49" charset="-122"/>
                <a:ea typeface="黑体" panose="02010609060101010101" pitchFamily="49" charset="-122"/>
              </a:rPr>
              <a:t>核裂变法</a:t>
            </a:r>
          </a:p>
          <a:p>
            <a:pPr marL="533400" lvl="1" indent="-533400" eaLnBrk="1" hangingPunct="1">
              <a:lnSpc>
                <a:spcPct val="200000"/>
              </a:lnSpc>
              <a:buFontTx/>
              <a:buAutoNum type="arabicPeriod"/>
              <a:defRPr/>
            </a:pPr>
            <a:r>
              <a:rPr kumimoji="0" lang="zh-CN" altLang="en-US" sz="3600" b="1" kern="0" dirty="0">
                <a:solidFill>
                  <a:srgbClr val="0000FF"/>
                </a:solidFill>
                <a:ea typeface="华文仿宋" pitchFamily="2" charset="-122"/>
              </a:rPr>
              <a:t>活化法</a:t>
            </a:r>
          </a:p>
        </p:txBody>
      </p:sp>
      <p:sp>
        <p:nvSpPr>
          <p:cNvPr id="25" name="TextBox 5">
            <a:extLst>
              <a:ext uri="{FF2B5EF4-FFF2-40B4-BE49-F238E27FC236}">
                <a16:creationId xmlns:a16="http://schemas.microsoft.com/office/drawing/2014/main" id="{DE2B284F-08D6-425E-BD03-1F83374CFCA0}"/>
              </a:ext>
            </a:extLst>
          </p:cNvPr>
          <p:cNvSpPr txBox="1">
            <a:spLocks noChangeArrowheads="1"/>
          </p:cNvSpPr>
          <p:nvPr/>
        </p:nvSpPr>
        <p:spPr bwMode="auto">
          <a:xfrm>
            <a:off x="4104972" y="3674003"/>
            <a:ext cx="587375"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Times New Roman" pitchFamily="18" charset="0"/>
                <a:ea typeface="华文仿宋" pitchFamily="2" charset="-122"/>
              </a:defRPr>
            </a:lvl1pPr>
            <a:lvl2pPr marL="742950" indent="-285750" eaLnBrk="0" hangingPunct="0">
              <a:defRPr kumimoji="1">
                <a:solidFill>
                  <a:schemeClr val="tx1"/>
                </a:solidFill>
                <a:latin typeface="Times New Roman" pitchFamily="18" charset="0"/>
                <a:ea typeface="华文仿宋" pitchFamily="2" charset="-122"/>
              </a:defRPr>
            </a:lvl2pPr>
            <a:lvl3pPr marL="1143000" indent="-228600" eaLnBrk="0" hangingPunct="0">
              <a:defRPr kumimoji="1">
                <a:solidFill>
                  <a:schemeClr val="tx1"/>
                </a:solidFill>
                <a:latin typeface="Times New Roman" pitchFamily="18" charset="0"/>
                <a:ea typeface="华文仿宋" pitchFamily="2" charset="-122"/>
              </a:defRPr>
            </a:lvl3pPr>
            <a:lvl4pPr marL="1600200" indent="-228600" eaLnBrk="0" hangingPunct="0">
              <a:defRPr kumimoji="1">
                <a:solidFill>
                  <a:schemeClr val="tx1"/>
                </a:solidFill>
                <a:latin typeface="Times New Roman" pitchFamily="18" charset="0"/>
                <a:ea typeface="华文仿宋" pitchFamily="2" charset="-122"/>
              </a:defRPr>
            </a:lvl4pPr>
            <a:lvl5pPr marL="2057400" indent="-228600" eaLnBrk="0" hangingPunct="0">
              <a:defRPr kumimoji="1">
                <a:solidFill>
                  <a:schemeClr val="tx1"/>
                </a:solidFill>
                <a:latin typeface="Times New Roman" pitchFamily="18" charset="0"/>
                <a:ea typeface="华文仿宋" pitchFamily="2" charset="-122"/>
              </a:defRPr>
            </a:lvl5pPr>
            <a:lvl6pPr marL="2514600" indent="-228600" eaLnBrk="0" fontAlgn="base" hangingPunct="0">
              <a:spcBef>
                <a:spcPct val="20000"/>
              </a:spcBef>
              <a:spcAft>
                <a:spcPct val="0"/>
              </a:spcAft>
              <a:defRPr kumimoji="1">
                <a:solidFill>
                  <a:schemeClr val="tx1"/>
                </a:solidFill>
                <a:latin typeface="Times New Roman" pitchFamily="18" charset="0"/>
                <a:ea typeface="华文仿宋" pitchFamily="2" charset="-122"/>
              </a:defRPr>
            </a:lvl6pPr>
            <a:lvl7pPr marL="2971800" indent="-228600" eaLnBrk="0" fontAlgn="base" hangingPunct="0">
              <a:spcBef>
                <a:spcPct val="20000"/>
              </a:spcBef>
              <a:spcAft>
                <a:spcPct val="0"/>
              </a:spcAft>
              <a:defRPr kumimoji="1">
                <a:solidFill>
                  <a:schemeClr val="tx1"/>
                </a:solidFill>
                <a:latin typeface="Times New Roman" pitchFamily="18" charset="0"/>
                <a:ea typeface="华文仿宋" pitchFamily="2" charset="-122"/>
              </a:defRPr>
            </a:lvl7pPr>
            <a:lvl8pPr marL="3429000" indent="-228600" eaLnBrk="0" fontAlgn="base" hangingPunct="0">
              <a:spcBef>
                <a:spcPct val="20000"/>
              </a:spcBef>
              <a:spcAft>
                <a:spcPct val="0"/>
              </a:spcAft>
              <a:defRPr kumimoji="1">
                <a:solidFill>
                  <a:schemeClr val="tx1"/>
                </a:solidFill>
                <a:latin typeface="Times New Roman" pitchFamily="18" charset="0"/>
                <a:ea typeface="华文仿宋" pitchFamily="2" charset="-122"/>
              </a:defRPr>
            </a:lvl8pPr>
            <a:lvl9pPr marL="3886200" indent="-228600" eaLnBrk="0" fontAlgn="base" hangingPunct="0">
              <a:spcBef>
                <a:spcPct val="20000"/>
              </a:spcBef>
              <a:spcAft>
                <a:spcPct val="0"/>
              </a:spcAft>
              <a:defRPr kumimoji="1">
                <a:solidFill>
                  <a:schemeClr val="tx1"/>
                </a:solidFill>
                <a:latin typeface="Times New Roman" pitchFamily="18" charset="0"/>
                <a:ea typeface="华文仿宋" pitchFamily="2" charset="-122"/>
              </a:defRPr>
            </a:lvl9pPr>
          </a:lstStyle>
          <a:p>
            <a:pPr eaLnBrk="1" hangingPunct="1"/>
            <a:r>
              <a:rPr lang="zh-CN" altLang="en-US" sz="4000" dirty="0">
                <a:solidFill>
                  <a:srgbClr val="FF0000"/>
                </a:solidFill>
                <a:sym typeface="Wingdings" pitchFamily="2" charset="2"/>
              </a:rPr>
              <a:t></a:t>
            </a:r>
            <a:endParaRPr lang="zh-CN" altLang="en-US" sz="4000" dirty="0">
              <a:solidFill>
                <a:srgbClr val="FF0000"/>
              </a:solidFill>
            </a:endParaRPr>
          </a:p>
        </p:txBody>
      </p:sp>
    </p:spTree>
    <p:extLst>
      <p:ext uri="{BB962C8B-B14F-4D97-AF65-F5344CB8AC3E}">
        <p14:creationId xmlns:p14="http://schemas.microsoft.com/office/powerpoint/2010/main" val="4230575565"/>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6D3457FC-C129-4ADC-BFF7-D471A09643CB}"/>
              </a:ext>
            </a:extLst>
          </p:cNvPr>
          <p:cNvSpPr>
            <a:spLocks noGrp="1"/>
          </p:cNvSpPr>
          <p:nvPr>
            <p:ph idx="13"/>
          </p:nvPr>
        </p:nvSpPr>
        <p:spPr>
          <a:xfrm>
            <a:off x="1" y="1"/>
            <a:ext cx="2540482" cy="284671"/>
          </a:xfrm>
          <a:solidFill>
            <a:schemeClr val="bg1">
              <a:lumMod val="95000"/>
            </a:schemeClr>
          </a:solidFill>
        </p:spPr>
        <p:txBody>
          <a:bodyPr>
            <a:normAutofit fontScale="92500" lnSpcReduction="10000"/>
          </a:bodyPr>
          <a:lstStyle/>
          <a:p>
            <a:r>
              <a:rPr lang="zh-CN" altLang="en-US" dirty="0"/>
              <a:t>第十三章 中子及中子的探测</a:t>
            </a:r>
          </a:p>
        </p:txBody>
      </p:sp>
      <p:sp>
        <p:nvSpPr>
          <p:cNvPr id="4" name="内容占位符 3">
            <a:extLst>
              <a:ext uri="{FF2B5EF4-FFF2-40B4-BE49-F238E27FC236}">
                <a16:creationId xmlns:a16="http://schemas.microsoft.com/office/drawing/2014/main" id="{DC5E45C6-3C27-4CD6-87A4-686E0452789C}"/>
              </a:ext>
            </a:extLst>
          </p:cNvPr>
          <p:cNvSpPr>
            <a:spLocks noGrp="1"/>
          </p:cNvSpPr>
          <p:nvPr>
            <p:ph idx="15"/>
          </p:nvPr>
        </p:nvSpPr>
        <p:spPr>
          <a:xfrm>
            <a:off x="5170097" y="1"/>
            <a:ext cx="1887752" cy="284671"/>
          </a:xfrm>
          <a:solidFill>
            <a:schemeClr val="accent4">
              <a:lumMod val="20000"/>
              <a:lumOff val="80000"/>
            </a:schemeClr>
          </a:solidFill>
        </p:spPr>
        <p:txBody>
          <a:bodyPr>
            <a:normAutofit fontScale="92500" lnSpcReduction="10000"/>
          </a:bodyPr>
          <a:lstStyle/>
          <a:p>
            <a:r>
              <a:rPr lang="en-US" altLang="zh-CN" dirty="0"/>
              <a:t>3. </a:t>
            </a:r>
            <a:r>
              <a:rPr lang="zh-CN" altLang="en-US" dirty="0"/>
              <a:t>核裂变法</a:t>
            </a:r>
          </a:p>
        </p:txBody>
      </p:sp>
      <p:sp>
        <p:nvSpPr>
          <p:cNvPr id="5" name="内容占位符 4">
            <a:extLst>
              <a:ext uri="{FF2B5EF4-FFF2-40B4-BE49-F238E27FC236}">
                <a16:creationId xmlns:a16="http://schemas.microsoft.com/office/drawing/2014/main" id="{76A525C7-698F-42F7-9977-03E53AEE0BC1}"/>
              </a:ext>
            </a:extLst>
          </p:cNvPr>
          <p:cNvSpPr>
            <a:spLocks noGrp="1"/>
          </p:cNvSpPr>
          <p:nvPr>
            <p:ph idx="16"/>
          </p:nvPr>
        </p:nvSpPr>
        <p:spPr>
          <a:xfrm>
            <a:off x="7057849" y="1"/>
            <a:ext cx="5134151" cy="284671"/>
          </a:xfrm>
          <a:solidFill>
            <a:srgbClr val="FFFF00"/>
          </a:solidFill>
        </p:spPr>
        <p:txBody>
          <a:bodyPr>
            <a:normAutofit fontScale="92500" lnSpcReduction="10000"/>
          </a:bodyPr>
          <a:lstStyle/>
          <a:p>
            <a:r>
              <a:rPr lang="zh-CN" altLang="en-US" dirty="0"/>
              <a:t>易裂变核的裂变</a:t>
            </a:r>
          </a:p>
        </p:txBody>
      </p:sp>
      <p:sp>
        <p:nvSpPr>
          <p:cNvPr id="19" name="内容占位符 18">
            <a:extLst>
              <a:ext uri="{FF2B5EF4-FFF2-40B4-BE49-F238E27FC236}">
                <a16:creationId xmlns:a16="http://schemas.microsoft.com/office/drawing/2014/main" id="{3DD6B0AC-1C2F-434F-874C-7924919B1171}"/>
              </a:ext>
            </a:extLst>
          </p:cNvPr>
          <p:cNvSpPr>
            <a:spLocks noGrp="1"/>
          </p:cNvSpPr>
          <p:nvPr>
            <p:ph idx="14"/>
          </p:nvPr>
        </p:nvSpPr>
        <p:spPr>
          <a:solidFill>
            <a:schemeClr val="accent6">
              <a:lumMod val="20000"/>
              <a:lumOff val="80000"/>
            </a:schemeClr>
          </a:solidFill>
        </p:spPr>
        <p:txBody>
          <a:bodyPr>
            <a:normAutofit fontScale="92500" lnSpcReduction="10000"/>
          </a:bodyPr>
          <a:lstStyle/>
          <a:p>
            <a:r>
              <a:rPr lang="en-US" altLang="zh-CN" dirty="0"/>
              <a:t>13.4 </a:t>
            </a:r>
            <a:r>
              <a:rPr lang="zh-CN" altLang="en-US" dirty="0"/>
              <a:t>中子的探测</a:t>
            </a:r>
          </a:p>
        </p:txBody>
      </p:sp>
      <p:graphicFrame>
        <p:nvGraphicFramePr>
          <p:cNvPr id="8" name="Object 6">
            <a:extLst>
              <a:ext uri="{FF2B5EF4-FFF2-40B4-BE49-F238E27FC236}">
                <a16:creationId xmlns:a16="http://schemas.microsoft.com/office/drawing/2014/main" id="{C6B588D0-441D-49F7-B28B-498CEE1C7DD0}"/>
              </a:ext>
            </a:extLst>
          </p:cNvPr>
          <p:cNvGraphicFramePr>
            <a:graphicFrameLocks noChangeAspect="1"/>
          </p:cNvGraphicFramePr>
          <p:nvPr>
            <p:extLst>
              <p:ext uri="{D42A27DB-BD31-4B8C-83A1-F6EECF244321}">
                <p14:modId xmlns:p14="http://schemas.microsoft.com/office/powerpoint/2010/main" val="3067129060"/>
              </p:ext>
            </p:extLst>
          </p:nvPr>
        </p:nvGraphicFramePr>
        <p:xfrm>
          <a:off x="2540483" y="850818"/>
          <a:ext cx="6352641" cy="3935437"/>
        </p:xfrm>
        <a:graphic>
          <a:graphicData uri="http://schemas.openxmlformats.org/presentationml/2006/ole">
            <mc:AlternateContent xmlns:mc="http://schemas.openxmlformats.org/markup-compatibility/2006">
              <mc:Choice xmlns:v="urn:schemas-microsoft-com:vml" Requires="v">
                <p:oleObj spid="_x0000_s474291" name="Graph" r:id="rId3" imgW="5120640" imgH="2901600" progId="Origin50.Graph">
                  <p:embed/>
                </p:oleObj>
              </mc:Choice>
              <mc:Fallback>
                <p:oleObj name="Graph" r:id="rId3" imgW="5120640" imgH="2901600" progId="Origin50.Graph">
                  <p:embed/>
                  <p:pic>
                    <p:nvPicPr>
                      <p:cNvPr id="9" name="Object 6"/>
                      <p:cNvPicPr>
                        <a:picLocks noChangeAspect="1" noChangeArrowheads="1"/>
                      </p:cNvPicPr>
                      <p:nvPr/>
                    </p:nvPicPr>
                    <p:blipFill>
                      <a:blip r:embed="rId4"/>
                      <a:srcRect l="5754" t="5058" r="12059" b="5096"/>
                      <a:stretch>
                        <a:fillRect/>
                      </a:stretch>
                    </p:blipFill>
                    <p:spPr bwMode="auto">
                      <a:xfrm>
                        <a:off x="2540483" y="850818"/>
                        <a:ext cx="6352641" cy="3935437"/>
                      </a:xfrm>
                      <a:prstGeom prst="rect">
                        <a:avLst/>
                      </a:prstGeom>
                      <a:noFill/>
                      <a:ln>
                        <a:noFill/>
                      </a:ln>
                      <a:effectLst/>
                    </p:spPr>
                  </p:pic>
                </p:oleObj>
              </mc:Fallback>
            </mc:AlternateContent>
          </a:graphicData>
        </a:graphic>
      </p:graphicFrame>
      <p:sp>
        <p:nvSpPr>
          <p:cNvPr id="9" name="Text Box 4">
            <a:extLst>
              <a:ext uri="{FF2B5EF4-FFF2-40B4-BE49-F238E27FC236}">
                <a16:creationId xmlns:a16="http://schemas.microsoft.com/office/drawing/2014/main" id="{4427A6E8-E004-4FCE-A925-F42AA7187A22}"/>
              </a:ext>
            </a:extLst>
          </p:cNvPr>
          <p:cNvSpPr txBox="1">
            <a:spLocks noChangeArrowheads="1"/>
          </p:cNvSpPr>
          <p:nvPr/>
        </p:nvSpPr>
        <p:spPr bwMode="auto">
          <a:xfrm>
            <a:off x="3224877" y="4891544"/>
            <a:ext cx="5725262" cy="1785104"/>
          </a:xfrm>
          <a:prstGeom prst="rect">
            <a:avLst/>
          </a:prstGeom>
          <a:noFill/>
          <a:ln w="9525">
            <a:solidFill>
              <a:srgbClr val="00CC00"/>
            </a:solidFill>
            <a:miter lim="800000"/>
            <a:headEnd/>
            <a:tailEnd/>
          </a:ln>
          <a:effectLst/>
          <a:extLst>
            <a:ext uri="{909E8E84-426E-40DD-AFC4-6F175D3DCCD1}">
              <a14:hiddenFill xmlns:a14="http://schemas.microsoft.com/office/drawing/2010/main">
                <a:solidFill>
                  <a:srgbClr val="0000CC"/>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269875" indent="-269875">
              <a:spcBef>
                <a:spcPct val="0"/>
              </a:spcBef>
              <a:defRPr>
                <a:solidFill>
                  <a:schemeClr val="tx1"/>
                </a:solidFill>
                <a:latin typeface="Arial" charset="0"/>
                <a:ea typeface="宋体" pitchFamily="2" charset="-122"/>
              </a:defRPr>
            </a:lvl1pPr>
            <a:lvl2pPr>
              <a:spcBef>
                <a:spcPct val="0"/>
              </a:spcBef>
              <a:defRPr>
                <a:solidFill>
                  <a:schemeClr val="tx1"/>
                </a:solidFill>
                <a:latin typeface="Arial" charset="0"/>
                <a:ea typeface="宋体" pitchFamily="2" charset="-122"/>
              </a:defRPr>
            </a:lvl2pPr>
            <a:lvl3pPr>
              <a:spcBef>
                <a:spcPct val="0"/>
              </a:spcBef>
              <a:defRPr>
                <a:solidFill>
                  <a:schemeClr val="tx1"/>
                </a:solidFill>
                <a:latin typeface="Arial" charset="0"/>
                <a:ea typeface="宋体" pitchFamily="2" charset="-122"/>
              </a:defRPr>
            </a:lvl3pPr>
            <a:lvl4pPr>
              <a:spcBef>
                <a:spcPct val="0"/>
              </a:spcBef>
              <a:defRPr>
                <a:solidFill>
                  <a:schemeClr val="tx1"/>
                </a:solidFill>
                <a:latin typeface="Arial" charset="0"/>
                <a:ea typeface="宋体" pitchFamily="2" charset="-122"/>
              </a:defRPr>
            </a:lvl4pPr>
            <a:lvl5pPr>
              <a:spcBef>
                <a:spcPct val="0"/>
              </a:spcBef>
              <a:defRPr>
                <a:solidFill>
                  <a:schemeClr val="tx1"/>
                </a:solidFill>
                <a:latin typeface="Arial" charset="0"/>
                <a:ea typeface="宋体" pitchFamily="2" charset="-122"/>
              </a:defRPr>
            </a:lvl5pPr>
            <a:lvl6pPr fontAlgn="base">
              <a:spcBef>
                <a:spcPct val="0"/>
              </a:spcBef>
              <a:spcAft>
                <a:spcPct val="0"/>
              </a:spcAft>
              <a:defRPr>
                <a:solidFill>
                  <a:schemeClr val="tx1"/>
                </a:solidFill>
                <a:latin typeface="Arial" charset="0"/>
                <a:ea typeface="宋体" pitchFamily="2" charset="-122"/>
              </a:defRPr>
            </a:lvl6pPr>
            <a:lvl7pPr fontAlgn="base">
              <a:spcBef>
                <a:spcPct val="0"/>
              </a:spcBef>
              <a:spcAft>
                <a:spcPct val="0"/>
              </a:spcAft>
              <a:defRPr>
                <a:solidFill>
                  <a:schemeClr val="tx1"/>
                </a:solidFill>
                <a:latin typeface="Arial" charset="0"/>
                <a:ea typeface="宋体" pitchFamily="2" charset="-122"/>
              </a:defRPr>
            </a:lvl7pPr>
            <a:lvl8pPr fontAlgn="base">
              <a:spcBef>
                <a:spcPct val="0"/>
              </a:spcBef>
              <a:spcAft>
                <a:spcPct val="0"/>
              </a:spcAft>
              <a:defRPr>
                <a:solidFill>
                  <a:schemeClr val="tx1"/>
                </a:solidFill>
                <a:latin typeface="Arial" charset="0"/>
                <a:ea typeface="宋体" pitchFamily="2" charset="-122"/>
              </a:defRPr>
            </a:lvl8pPr>
            <a:lvl9pPr fontAlgn="base">
              <a:spcBef>
                <a:spcPct val="0"/>
              </a:spcBef>
              <a:spcAft>
                <a:spcPct val="0"/>
              </a:spcAft>
              <a:defRPr>
                <a:solidFill>
                  <a:schemeClr val="tx1"/>
                </a:solidFill>
                <a:latin typeface="Arial" charset="0"/>
                <a:ea typeface="宋体" pitchFamily="2" charset="-122"/>
              </a:defRPr>
            </a:lvl9pPr>
          </a:lstStyle>
          <a:p>
            <a:pPr>
              <a:lnSpc>
                <a:spcPct val="150000"/>
              </a:lnSpc>
              <a:spcBef>
                <a:spcPts val="600"/>
              </a:spcBef>
              <a:spcAft>
                <a:spcPts val="600"/>
              </a:spcAft>
              <a:buFont typeface="Wingdings" pitchFamily="2" charset="2"/>
              <a:buNone/>
              <a:defRPr/>
            </a:pPr>
            <a:r>
              <a:rPr lang="zh-CN" altLang="en-US" sz="2000" b="1" dirty="0">
                <a:solidFill>
                  <a:srgbClr val="FF0000"/>
                </a:solidFill>
                <a:ea typeface="黑体" pitchFamily="49" charset="-122"/>
              </a:rPr>
              <a:t>裂变能</a:t>
            </a:r>
            <a:r>
              <a:rPr lang="en-US" altLang="zh-CN" sz="2000" b="1" dirty="0">
                <a:solidFill>
                  <a:srgbClr val="0000FF"/>
                </a:solidFill>
                <a:ea typeface="华文仿宋" pitchFamily="2" charset="-122"/>
              </a:rPr>
              <a:t>(~200MeV)  </a:t>
            </a:r>
            <a:r>
              <a:rPr lang="en-US" altLang="zh-CN" sz="2000" b="1" dirty="0">
                <a:solidFill>
                  <a:srgbClr val="FF0000"/>
                </a:solidFill>
                <a:effectLst>
                  <a:outerShdw blurRad="38100" dist="38100" dir="2700000" algn="tl">
                    <a:srgbClr val="C0C0C0"/>
                  </a:outerShdw>
                </a:effectLst>
                <a:ea typeface="华文仿宋" pitchFamily="2" charset="-122"/>
              </a:rPr>
              <a:t>&gt;&gt;</a:t>
            </a:r>
            <a:r>
              <a:rPr lang="en-US" altLang="zh-CN" sz="2000" b="1" dirty="0">
                <a:solidFill>
                  <a:srgbClr val="0000FF"/>
                </a:solidFill>
                <a:ea typeface="华文仿宋" pitchFamily="2" charset="-122"/>
              </a:rPr>
              <a:t>  </a:t>
            </a:r>
            <a:r>
              <a:rPr lang="zh-CN" altLang="en-US" sz="2000" b="1" dirty="0">
                <a:solidFill>
                  <a:srgbClr val="0000FF"/>
                </a:solidFill>
                <a:latin typeface="华文楷体" panose="02010600040101010101" pitchFamily="2" charset="-122"/>
                <a:ea typeface="华文楷体" panose="02010600040101010101" pitchFamily="2" charset="-122"/>
              </a:rPr>
              <a:t>入射</a:t>
            </a:r>
            <a:r>
              <a:rPr lang="zh-CN" altLang="en-US" sz="2000" b="1" dirty="0">
                <a:solidFill>
                  <a:srgbClr val="FF0000"/>
                </a:solidFill>
                <a:ea typeface="黑体" pitchFamily="49" charset="-122"/>
              </a:rPr>
              <a:t>中子能量</a:t>
            </a:r>
            <a:endParaRPr lang="en-US" altLang="zh-CN" sz="2000" b="1" dirty="0">
              <a:solidFill>
                <a:srgbClr val="0000FF"/>
              </a:solidFill>
              <a:ea typeface="华文仿宋" pitchFamily="2" charset="-122"/>
            </a:endParaRPr>
          </a:p>
          <a:p>
            <a:pPr lvl="1">
              <a:lnSpc>
                <a:spcPct val="150000"/>
              </a:lnSpc>
              <a:spcBef>
                <a:spcPts val="600"/>
              </a:spcBef>
              <a:spcAft>
                <a:spcPts val="600"/>
              </a:spcAft>
              <a:buClr>
                <a:srgbClr val="FF0000"/>
              </a:buClr>
              <a:buFont typeface="Wingdings 2" pitchFamily="18" charset="2"/>
              <a:buChar char="O"/>
              <a:defRPr/>
            </a:pPr>
            <a:r>
              <a:rPr lang="zh-CN" altLang="en-US" sz="2000" dirty="0">
                <a:solidFill>
                  <a:srgbClr val="FF0000"/>
                </a:solidFill>
                <a:latin typeface="黑体" panose="02010609060101010101" pitchFamily="49" charset="-122"/>
                <a:ea typeface="黑体" panose="02010609060101010101" pitchFamily="49" charset="-122"/>
                <a:cs typeface="Times New Roman" panose="02020603050405020304" pitchFamily="18" charset="0"/>
              </a:rPr>
              <a:t> 不能</a:t>
            </a:r>
            <a:r>
              <a:rPr lang="zh-CN" altLang="en-US" sz="2000" dirty="0">
                <a:latin typeface="Times New Roman" panose="02020603050405020304" pitchFamily="18" charset="0"/>
                <a:ea typeface="华文楷体" panose="02010600040101010101" pitchFamily="2" charset="-122"/>
                <a:cs typeface="Times New Roman" panose="02020603050405020304" pitchFamily="18" charset="0"/>
              </a:rPr>
              <a:t>测量中子</a:t>
            </a:r>
            <a:r>
              <a:rPr lang="zh-CN" altLang="en-US" sz="2000" dirty="0">
                <a:solidFill>
                  <a:srgbClr val="FF0000"/>
                </a:solidFill>
                <a:latin typeface="黑体" panose="02010609060101010101" pitchFamily="49" charset="-122"/>
                <a:ea typeface="黑体" panose="02010609060101010101" pitchFamily="49" charset="-122"/>
                <a:cs typeface="Times New Roman" panose="02020603050405020304" pitchFamily="18" charset="0"/>
              </a:rPr>
              <a:t>能量，只能</a:t>
            </a:r>
            <a:r>
              <a:rPr lang="zh-CN" altLang="en-US" sz="2000" dirty="0">
                <a:latin typeface="Times New Roman" panose="02020603050405020304" pitchFamily="18" charset="0"/>
                <a:ea typeface="华文楷体" panose="02010600040101010101" pitchFamily="2" charset="-122"/>
                <a:cs typeface="Times New Roman" panose="02020603050405020304" pitchFamily="18" charset="0"/>
              </a:rPr>
              <a:t>测量中子</a:t>
            </a:r>
            <a:r>
              <a:rPr lang="zh-CN" altLang="en-US" sz="2000" dirty="0">
                <a:solidFill>
                  <a:srgbClr val="FF0000"/>
                </a:solidFill>
                <a:latin typeface="黑体" panose="02010609060101010101" pitchFamily="49" charset="-122"/>
                <a:ea typeface="黑体" panose="02010609060101010101" pitchFamily="49" charset="-122"/>
                <a:cs typeface="Times New Roman" panose="02020603050405020304" pitchFamily="18" charset="0"/>
              </a:rPr>
              <a:t>注量</a:t>
            </a:r>
          </a:p>
          <a:p>
            <a:pPr lvl="1">
              <a:lnSpc>
                <a:spcPct val="150000"/>
              </a:lnSpc>
              <a:spcBef>
                <a:spcPts val="600"/>
              </a:spcBef>
              <a:spcAft>
                <a:spcPts val="600"/>
              </a:spcAft>
              <a:buClr>
                <a:srgbClr val="66FF33"/>
              </a:buClr>
              <a:buFont typeface="Wingdings" pitchFamily="2" charset="2"/>
              <a:buChar char="ü"/>
              <a:defRPr/>
            </a:pPr>
            <a:r>
              <a:rPr lang="zh-CN" altLang="en-US" sz="2000" dirty="0">
                <a:latin typeface="Times New Roman" panose="02020603050405020304" pitchFamily="18" charset="0"/>
                <a:ea typeface="华文楷体" panose="02010600040101010101" pitchFamily="2" charset="-122"/>
                <a:cs typeface="Times New Roman" panose="02020603050405020304" pitchFamily="18" charset="0"/>
              </a:rPr>
              <a:t> 由于</a:t>
            </a:r>
            <a:r>
              <a:rPr lang="zh-CN" altLang="en-US" sz="2000" dirty="0">
                <a:solidFill>
                  <a:srgbClr val="FF0000"/>
                </a:solidFill>
                <a:latin typeface="黑体" panose="02010609060101010101" pitchFamily="49" charset="-122"/>
                <a:ea typeface="黑体" panose="02010609060101010101" pitchFamily="49" charset="-122"/>
                <a:cs typeface="Times New Roman" panose="02020603050405020304" pitchFamily="18" charset="0"/>
              </a:rPr>
              <a:t>能量很大</a:t>
            </a:r>
            <a:r>
              <a:rPr lang="zh-CN" altLang="en-US" sz="2000" dirty="0">
                <a:latin typeface="Times New Roman" panose="02020603050405020304" pitchFamily="18" charset="0"/>
                <a:ea typeface="华文楷体" panose="02010600040101010101" pitchFamily="2" charset="-122"/>
                <a:cs typeface="Times New Roman" panose="02020603050405020304" pitchFamily="18" charset="0"/>
              </a:rPr>
              <a:t>，可以很好的</a:t>
            </a:r>
            <a:r>
              <a:rPr lang="zh-CN" altLang="en-US" sz="2000" dirty="0">
                <a:solidFill>
                  <a:srgbClr val="FF0000"/>
                </a:solidFill>
                <a:latin typeface="黑体" panose="02010609060101010101" pitchFamily="49" charset="-122"/>
                <a:ea typeface="黑体" panose="02010609060101010101" pitchFamily="49" charset="-122"/>
                <a:cs typeface="Times New Roman" panose="02020603050405020304" pitchFamily="18" charset="0"/>
              </a:rPr>
              <a:t>甄别</a:t>
            </a:r>
            <a:r>
              <a:rPr lang="el-GR" altLang="zh-CN" sz="20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γ</a:t>
            </a:r>
            <a:r>
              <a:rPr lang="zh-CN" altLang="en-US" sz="2000" dirty="0">
                <a:solidFill>
                  <a:srgbClr val="FF0000"/>
                </a:solidFill>
                <a:latin typeface="黑体" panose="02010609060101010101" pitchFamily="49" charset="-122"/>
                <a:ea typeface="黑体" panose="02010609060101010101" pitchFamily="49" charset="-122"/>
                <a:cs typeface="Times New Roman" panose="02020603050405020304" pitchFamily="18" charset="0"/>
              </a:rPr>
              <a:t>射线</a:t>
            </a:r>
            <a:endParaRPr lang="zh-CN" altLang="el-GR" sz="2000" dirty="0">
              <a:solidFill>
                <a:srgbClr val="FF0000"/>
              </a:solidFill>
              <a:latin typeface="黑体" panose="02010609060101010101" pitchFamily="49" charset="-122"/>
              <a:ea typeface="黑体" panose="02010609060101010101" pitchFamily="49" charset="-122"/>
              <a:cs typeface="Times New Roman" panose="02020603050405020304" pitchFamily="18" charset="0"/>
            </a:endParaRPr>
          </a:p>
        </p:txBody>
      </p:sp>
      <p:graphicFrame>
        <p:nvGraphicFramePr>
          <p:cNvPr id="10" name="对象 9">
            <a:extLst>
              <a:ext uri="{FF2B5EF4-FFF2-40B4-BE49-F238E27FC236}">
                <a16:creationId xmlns:a16="http://schemas.microsoft.com/office/drawing/2014/main" id="{4376D077-C162-468F-B26E-0F4A45C4FDED}"/>
              </a:ext>
            </a:extLst>
          </p:cNvPr>
          <p:cNvGraphicFramePr>
            <a:graphicFrameLocks noChangeAspect="1"/>
          </p:cNvGraphicFramePr>
          <p:nvPr>
            <p:extLst>
              <p:ext uri="{D42A27DB-BD31-4B8C-83A1-F6EECF244321}">
                <p14:modId xmlns:p14="http://schemas.microsoft.com/office/powerpoint/2010/main" val="3600586001"/>
              </p:ext>
            </p:extLst>
          </p:nvPr>
        </p:nvGraphicFramePr>
        <p:xfrm>
          <a:off x="2396467" y="427591"/>
          <a:ext cx="7365996" cy="649151"/>
        </p:xfrm>
        <a:graphic>
          <a:graphicData uri="http://schemas.openxmlformats.org/presentationml/2006/ole">
            <mc:AlternateContent xmlns:mc="http://schemas.openxmlformats.org/markup-compatibility/2006">
              <mc:Choice xmlns:v="urn:schemas-microsoft-com:vml" Requires="v">
                <p:oleObj spid="_x0000_s474292" name="Equation" r:id="rId5" imgW="2882880" imgH="253800" progId="Equation.DSMT4">
                  <p:embed/>
                </p:oleObj>
              </mc:Choice>
              <mc:Fallback>
                <p:oleObj name="Equation" r:id="rId5" imgW="2882880" imgH="253800" progId="Equation.DSMT4">
                  <p:embed/>
                  <p:pic>
                    <p:nvPicPr>
                      <p:cNvPr id="12" name="对象 11"/>
                      <p:cNvPicPr/>
                      <p:nvPr/>
                    </p:nvPicPr>
                    <p:blipFill>
                      <a:blip r:embed="rId6"/>
                      <a:stretch>
                        <a:fillRect/>
                      </a:stretch>
                    </p:blipFill>
                    <p:spPr>
                      <a:xfrm>
                        <a:off x="2396467" y="427591"/>
                        <a:ext cx="7365996" cy="649151"/>
                      </a:xfrm>
                      <a:prstGeom prst="rect">
                        <a:avLst/>
                      </a:prstGeom>
                      <a:solidFill>
                        <a:schemeClr val="bg1"/>
                      </a:solidFill>
                      <a:ln>
                        <a:solidFill>
                          <a:schemeClr val="bg2">
                            <a:lumMod val="10000"/>
                          </a:schemeClr>
                        </a:solidFill>
                      </a:ln>
                    </p:spPr>
                  </p:pic>
                </p:oleObj>
              </mc:Fallback>
            </mc:AlternateContent>
          </a:graphicData>
        </a:graphic>
      </p:graphicFrame>
      <p:grpSp>
        <p:nvGrpSpPr>
          <p:cNvPr id="11" name="Group 11">
            <a:extLst>
              <a:ext uri="{FF2B5EF4-FFF2-40B4-BE49-F238E27FC236}">
                <a16:creationId xmlns:a16="http://schemas.microsoft.com/office/drawing/2014/main" id="{6617ACA0-D92D-4EF0-9F4F-1D820650E605}"/>
              </a:ext>
            </a:extLst>
          </p:cNvPr>
          <p:cNvGrpSpPr>
            <a:grpSpLocks/>
          </p:cNvGrpSpPr>
          <p:nvPr/>
        </p:nvGrpSpPr>
        <p:grpSpPr bwMode="auto">
          <a:xfrm>
            <a:off x="3628298" y="1890406"/>
            <a:ext cx="2303463" cy="2379663"/>
            <a:chOff x="320" y="2205"/>
            <a:chExt cx="1451" cy="1499"/>
          </a:xfrm>
        </p:grpSpPr>
        <p:graphicFrame>
          <p:nvGraphicFramePr>
            <p:cNvPr id="12" name="Object 7">
              <a:extLst>
                <a:ext uri="{FF2B5EF4-FFF2-40B4-BE49-F238E27FC236}">
                  <a16:creationId xmlns:a16="http://schemas.microsoft.com/office/drawing/2014/main" id="{E043B3B3-B3DE-4566-953A-C64465FE1AF4}"/>
                </a:ext>
              </a:extLst>
            </p:cNvPr>
            <p:cNvGraphicFramePr>
              <a:graphicFrameLocks noChangeAspect="1"/>
            </p:cNvGraphicFramePr>
            <p:nvPr/>
          </p:nvGraphicFramePr>
          <p:xfrm>
            <a:off x="320" y="3113"/>
            <a:ext cx="1451" cy="591"/>
          </p:xfrm>
          <a:graphic>
            <a:graphicData uri="http://schemas.openxmlformats.org/presentationml/2006/ole">
              <mc:AlternateContent xmlns:mc="http://schemas.openxmlformats.org/markup-compatibility/2006">
                <mc:Choice xmlns:v="urn:schemas-microsoft-com:vml" Requires="v">
                  <p:oleObj spid="_x0000_s474293" name="Equation" r:id="rId7" imgW="1841500" imgH="749300" progId="Equation.DSMT4">
                    <p:embed/>
                  </p:oleObj>
                </mc:Choice>
                <mc:Fallback>
                  <p:oleObj name="Equation" r:id="rId7" imgW="1841500" imgH="749300" progId="Equation.DSMT4">
                    <p:embed/>
                    <p:pic>
                      <p:nvPicPr>
                        <p:cNvPr id="14" name="Object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20" y="3113"/>
                          <a:ext cx="1451" cy="591"/>
                        </a:xfrm>
                        <a:prstGeom prst="rect">
                          <a:avLst/>
                        </a:prstGeom>
                        <a:solidFill>
                          <a:srgbClr val="FFFF00"/>
                        </a:solidFill>
                        <a:ln w="9525">
                          <a:solidFill>
                            <a:srgbClr val="0000FF"/>
                          </a:solidFill>
                          <a:miter lim="800000"/>
                          <a:headEnd/>
                          <a:tailEnd/>
                        </a:ln>
                        <a:effectLst/>
                      </p:spPr>
                    </p:pic>
                  </p:oleObj>
                </mc:Fallback>
              </mc:AlternateContent>
            </a:graphicData>
          </a:graphic>
        </p:graphicFrame>
        <p:grpSp>
          <p:nvGrpSpPr>
            <p:cNvPr id="13" name="Group 10">
              <a:extLst>
                <a:ext uri="{FF2B5EF4-FFF2-40B4-BE49-F238E27FC236}">
                  <a16:creationId xmlns:a16="http://schemas.microsoft.com/office/drawing/2014/main" id="{BBF0B91C-805F-4AA3-9785-48736965CC84}"/>
                </a:ext>
              </a:extLst>
            </p:cNvPr>
            <p:cNvGrpSpPr>
              <a:grpSpLocks/>
            </p:cNvGrpSpPr>
            <p:nvPr/>
          </p:nvGrpSpPr>
          <p:grpSpPr bwMode="auto">
            <a:xfrm>
              <a:off x="1011" y="2205"/>
              <a:ext cx="128" cy="908"/>
              <a:chOff x="1011" y="2205"/>
              <a:chExt cx="128" cy="908"/>
            </a:xfrm>
          </p:grpSpPr>
          <p:sp>
            <p:nvSpPr>
              <p:cNvPr id="14" name="Line 8">
                <a:extLst>
                  <a:ext uri="{FF2B5EF4-FFF2-40B4-BE49-F238E27FC236}">
                    <a16:creationId xmlns:a16="http://schemas.microsoft.com/office/drawing/2014/main" id="{7AC39569-3F89-4449-92A7-5C4E9F64C9CD}"/>
                  </a:ext>
                </a:extLst>
              </p:cNvPr>
              <p:cNvSpPr>
                <a:spLocks noChangeShapeType="1"/>
              </p:cNvSpPr>
              <p:nvPr/>
            </p:nvSpPr>
            <p:spPr bwMode="auto">
              <a:xfrm flipV="1">
                <a:off x="1066" y="2522"/>
                <a:ext cx="20" cy="591"/>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endParaRPr lang="zh-CN" altLang="en-US"/>
              </a:p>
            </p:txBody>
          </p:sp>
          <p:sp>
            <p:nvSpPr>
              <p:cNvPr id="15" name="Oval 9">
                <a:extLst>
                  <a:ext uri="{FF2B5EF4-FFF2-40B4-BE49-F238E27FC236}">
                    <a16:creationId xmlns:a16="http://schemas.microsoft.com/office/drawing/2014/main" id="{4B115C57-DA19-4DF7-9305-ED169807B0C1}"/>
                  </a:ext>
                </a:extLst>
              </p:cNvPr>
              <p:cNvSpPr>
                <a:spLocks noChangeArrowheads="1"/>
              </p:cNvSpPr>
              <p:nvPr/>
            </p:nvSpPr>
            <p:spPr bwMode="auto">
              <a:xfrm>
                <a:off x="1011" y="2205"/>
                <a:ext cx="128" cy="315"/>
              </a:xfrm>
              <a:prstGeom prst="ellipse">
                <a:avLst/>
              </a:prstGeom>
              <a:noFill/>
              <a:ln w="19050" algn="ctr">
                <a:solidFill>
                  <a:srgbClr val="FF0000"/>
                </a:solidFill>
                <a:round/>
                <a:headEnd/>
                <a:tailEnd/>
              </a:ln>
              <a:effectLst/>
              <a:extLst>
                <a:ext uri="{909E8E84-426E-40DD-AFC4-6F175D3DCCD1}">
                  <a14:hiddenFill xmlns:a14="http://schemas.microsoft.com/office/drawing/2010/main">
                    <a:solidFill>
                      <a:schemeClr val="bg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marL="2057400" indent="-2057400" algn="ctr"/>
                <a:endParaRPr lang="zh-CN" altLang="zh-CN"/>
              </a:p>
            </p:txBody>
          </p:sp>
        </p:grpSp>
      </p:grpSp>
    </p:spTree>
    <p:extLst>
      <p:ext uri="{BB962C8B-B14F-4D97-AF65-F5344CB8AC3E}">
        <p14:creationId xmlns:p14="http://schemas.microsoft.com/office/powerpoint/2010/main" val="1324286303"/>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6D3457FC-C129-4ADC-BFF7-D471A09643CB}"/>
              </a:ext>
            </a:extLst>
          </p:cNvPr>
          <p:cNvSpPr>
            <a:spLocks noGrp="1"/>
          </p:cNvSpPr>
          <p:nvPr>
            <p:ph idx="13"/>
          </p:nvPr>
        </p:nvSpPr>
        <p:spPr>
          <a:xfrm>
            <a:off x="1" y="1"/>
            <a:ext cx="2540482" cy="284671"/>
          </a:xfrm>
          <a:solidFill>
            <a:schemeClr val="bg1">
              <a:lumMod val="95000"/>
            </a:schemeClr>
          </a:solidFill>
        </p:spPr>
        <p:txBody>
          <a:bodyPr>
            <a:normAutofit fontScale="92500" lnSpcReduction="10000"/>
          </a:bodyPr>
          <a:lstStyle/>
          <a:p>
            <a:r>
              <a:rPr lang="zh-CN" altLang="en-US" dirty="0"/>
              <a:t>第十三章 中子及中子的探测</a:t>
            </a:r>
          </a:p>
        </p:txBody>
      </p:sp>
      <p:sp>
        <p:nvSpPr>
          <p:cNvPr id="4" name="内容占位符 3">
            <a:extLst>
              <a:ext uri="{FF2B5EF4-FFF2-40B4-BE49-F238E27FC236}">
                <a16:creationId xmlns:a16="http://schemas.microsoft.com/office/drawing/2014/main" id="{DC5E45C6-3C27-4CD6-87A4-686E0452789C}"/>
              </a:ext>
            </a:extLst>
          </p:cNvPr>
          <p:cNvSpPr>
            <a:spLocks noGrp="1"/>
          </p:cNvSpPr>
          <p:nvPr>
            <p:ph idx="15"/>
          </p:nvPr>
        </p:nvSpPr>
        <p:spPr>
          <a:xfrm>
            <a:off x="5170097" y="1"/>
            <a:ext cx="1887752" cy="284671"/>
          </a:xfrm>
          <a:solidFill>
            <a:schemeClr val="accent4">
              <a:lumMod val="20000"/>
              <a:lumOff val="80000"/>
            </a:schemeClr>
          </a:solidFill>
        </p:spPr>
        <p:txBody>
          <a:bodyPr>
            <a:normAutofit fontScale="92500" lnSpcReduction="10000"/>
          </a:bodyPr>
          <a:lstStyle/>
          <a:p>
            <a:r>
              <a:rPr lang="en-US" altLang="zh-CN" dirty="0"/>
              <a:t>3. </a:t>
            </a:r>
            <a:r>
              <a:rPr lang="zh-CN" altLang="en-US" dirty="0"/>
              <a:t>核裂变法</a:t>
            </a:r>
          </a:p>
        </p:txBody>
      </p:sp>
      <p:sp>
        <p:nvSpPr>
          <p:cNvPr id="5" name="内容占位符 4">
            <a:extLst>
              <a:ext uri="{FF2B5EF4-FFF2-40B4-BE49-F238E27FC236}">
                <a16:creationId xmlns:a16="http://schemas.microsoft.com/office/drawing/2014/main" id="{76A525C7-698F-42F7-9977-03E53AEE0BC1}"/>
              </a:ext>
            </a:extLst>
          </p:cNvPr>
          <p:cNvSpPr>
            <a:spLocks noGrp="1"/>
          </p:cNvSpPr>
          <p:nvPr>
            <p:ph idx="16"/>
          </p:nvPr>
        </p:nvSpPr>
        <p:spPr>
          <a:xfrm>
            <a:off x="7057849" y="1"/>
            <a:ext cx="5134151" cy="284671"/>
          </a:xfrm>
          <a:solidFill>
            <a:srgbClr val="FFFF00"/>
          </a:solidFill>
        </p:spPr>
        <p:txBody>
          <a:bodyPr>
            <a:normAutofit fontScale="92500" lnSpcReduction="10000"/>
          </a:bodyPr>
          <a:lstStyle/>
          <a:p>
            <a:r>
              <a:rPr lang="zh-CN" altLang="en-US" dirty="0"/>
              <a:t>阈能裂变</a:t>
            </a:r>
          </a:p>
        </p:txBody>
      </p:sp>
      <p:sp>
        <p:nvSpPr>
          <p:cNvPr id="19" name="内容占位符 18">
            <a:extLst>
              <a:ext uri="{FF2B5EF4-FFF2-40B4-BE49-F238E27FC236}">
                <a16:creationId xmlns:a16="http://schemas.microsoft.com/office/drawing/2014/main" id="{3DD6B0AC-1C2F-434F-874C-7924919B1171}"/>
              </a:ext>
            </a:extLst>
          </p:cNvPr>
          <p:cNvSpPr>
            <a:spLocks noGrp="1"/>
          </p:cNvSpPr>
          <p:nvPr>
            <p:ph idx="14"/>
          </p:nvPr>
        </p:nvSpPr>
        <p:spPr>
          <a:solidFill>
            <a:schemeClr val="accent6">
              <a:lumMod val="20000"/>
              <a:lumOff val="80000"/>
            </a:schemeClr>
          </a:solidFill>
        </p:spPr>
        <p:txBody>
          <a:bodyPr>
            <a:normAutofit fontScale="92500" lnSpcReduction="10000"/>
          </a:bodyPr>
          <a:lstStyle/>
          <a:p>
            <a:r>
              <a:rPr lang="en-US" altLang="zh-CN" dirty="0"/>
              <a:t>13.4 </a:t>
            </a:r>
            <a:r>
              <a:rPr lang="zh-CN" altLang="en-US" dirty="0"/>
              <a:t>中子的探测</a:t>
            </a:r>
          </a:p>
        </p:txBody>
      </p:sp>
      <p:sp>
        <p:nvSpPr>
          <p:cNvPr id="24" name="Text Box 4">
            <a:extLst>
              <a:ext uri="{FF2B5EF4-FFF2-40B4-BE49-F238E27FC236}">
                <a16:creationId xmlns:a16="http://schemas.microsoft.com/office/drawing/2014/main" id="{F43FF69D-DE0B-4D2F-9CB0-09D4CE73B248}"/>
              </a:ext>
            </a:extLst>
          </p:cNvPr>
          <p:cNvSpPr txBox="1">
            <a:spLocks noChangeArrowheads="1"/>
          </p:cNvSpPr>
          <p:nvPr/>
        </p:nvSpPr>
        <p:spPr bwMode="auto">
          <a:xfrm>
            <a:off x="49809" y="325368"/>
            <a:ext cx="7117345" cy="461665"/>
          </a:xfrm>
          <a:prstGeom prst="rect">
            <a:avLst/>
          </a:prstGeom>
          <a:solidFill>
            <a:srgbClr val="FFFF00"/>
          </a:solidFill>
          <a:ln w="9525">
            <a:solidFill>
              <a:srgbClr val="00CC00"/>
            </a:solidFill>
            <a:miter lim="800000"/>
            <a:headEnd/>
            <a:tailEnd/>
          </a:ln>
          <a:effectLst/>
        </p:spPr>
        <p:txBody>
          <a:bodyPr wrap="square">
            <a:spAutoFit/>
          </a:bodyPr>
          <a:lstStyle/>
          <a:p>
            <a:pPr>
              <a:spcBef>
                <a:spcPct val="10000"/>
              </a:spcBef>
              <a:defRPr/>
            </a:pPr>
            <a:r>
              <a:rPr lang="zh-CN" altLang="en-US" sz="2000" dirty="0">
                <a:latin typeface="楷体" panose="02010609060101010101" pitchFamily="49" charset="-122"/>
                <a:ea typeface="楷体" panose="02010609060101010101" pitchFamily="49" charset="-122"/>
              </a:rPr>
              <a:t>许多重核只有当中子能量大于</a:t>
            </a:r>
            <a:r>
              <a:rPr lang="zh-CN" altLang="en-US" sz="2400" b="1" dirty="0">
                <a:solidFill>
                  <a:srgbClr val="FF0000"/>
                </a:solidFill>
                <a:latin typeface="仿宋" pitchFamily="49" charset="-122"/>
                <a:ea typeface="仿宋" pitchFamily="49" charset="-122"/>
              </a:rPr>
              <a:t>“</a:t>
            </a:r>
            <a:r>
              <a:rPr lang="zh-CN" altLang="en-US" sz="2400" b="1" dirty="0">
                <a:solidFill>
                  <a:srgbClr val="FF0000"/>
                </a:solidFill>
                <a:effectLst>
                  <a:outerShdw blurRad="38100" dist="38100" dir="2700000" algn="tl">
                    <a:srgbClr val="C0C0C0"/>
                  </a:outerShdw>
                </a:effectLst>
                <a:latin typeface="黑体" panose="02010609060101010101" pitchFamily="49" charset="-122"/>
                <a:ea typeface="黑体" panose="02010609060101010101" pitchFamily="49" charset="-122"/>
              </a:rPr>
              <a:t>阈值</a:t>
            </a:r>
            <a:r>
              <a:rPr lang="zh-CN" altLang="en-US" sz="2400" b="1" dirty="0">
                <a:solidFill>
                  <a:srgbClr val="FF0000"/>
                </a:solidFill>
                <a:effectLst>
                  <a:outerShdw blurRad="38100" dist="38100" dir="2700000" algn="tl">
                    <a:srgbClr val="C0C0C0"/>
                  </a:outerShdw>
                </a:effectLst>
                <a:latin typeface="仿宋" pitchFamily="49" charset="-122"/>
                <a:ea typeface="仿宋" pitchFamily="49" charset="-122"/>
              </a:rPr>
              <a:t>”</a:t>
            </a:r>
            <a:r>
              <a:rPr lang="zh-CN" altLang="en-US" sz="2000" dirty="0">
                <a:latin typeface="楷体" panose="02010609060101010101" pitchFamily="49" charset="-122"/>
                <a:ea typeface="楷体" panose="02010609060101010101" pitchFamily="49" charset="-122"/>
              </a:rPr>
              <a:t>时</a:t>
            </a:r>
            <a:r>
              <a:rPr lang="zh-CN" altLang="en-US" sz="2400" b="1" dirty="0">
                <a:solidFill>
                  <a:srgbClr val="0000FF"/>
                </a:solidFill>
                <a:latin typeface="仿宋" pitchFamily="49" charset="-122"/>
                <a:ea typeface="仿宋" pitchFamily="49" charset="-122"/>
              </a:rPr>
              <a:t>“</a:t>
            </a:r>
            <a:r>
              <a:rPr lang="zh-CN" altLang="en-US" sz="2400" b="1" dirty="0">
                <a:effectLst>
                  <a:outerShdw blurRad="38100" dist="38100" dir="2700000" algn="tl">
                    <a:srgbClr val="C0C0C0"/>
                  </a:outerShdw>
                </a:effectLst>
                <a:latin typeface="黑体" panose="02010609060101010101" pitchFamily="49" charset="-122"/>
                <a:ea typeface="黑体" panose="02010609060101010101" pitchFamily="49" charset="-122"/>
              </a:rPr>
              <a:t>才</a:t>
            </a:r>
            <a:r>
              <a:rPr lang="zh-CN" altLang="en-US" sz="2400" b="1" dirty="0">
                <a:solidFill>
                  <a:srgbClr val="0000FF"/>
                </a:solidFill>
                <a:latin typeface="仿宋" pitchFamily="49" charset="-122"/>
                <a:ea typeface="仿宋" pitchFamily="49" charset="-122"/>
              </a:rPr>
              <a:t>”</a:t>
            </a:r>
            <a:r>
              <a:rPr lang="zh-CN" altLang="en-US" sz="2000" dirty="0">
                <a:latin typeface="楷体" panose="02010609060101010101" pitchFamily="49" charset="-122"/>
                <a:ea typeface="楷体" panose="02010609060101010101" pitchFamily="49" charset="-122"/>
              </a:rPr>
              <a:t>发生裂变。</a:t>
            </a:r>
          </a:p>
        </p:txBody>
      </p:sp>
      <p:sp>
        <p:nvSpPr>
          <p:cNvPr id="25" name="Text Box 6">
            <a:extLst>
              <a:ext uri="{FF2B5EF4-FFF2-40B4-BE49-F238E27FC236}">
                <a16:creationId xmlns:a16="http://schemas.microsoft.com/office/drawing/2014/main" id="{F0E7E807-3F2F-4459-81EA-8301D9447152}"/>
              </a:ext>
            </a:extLst>
          </p:cNvPr>
          <p:cNvSpPr txBox="1">
            <a:spLocks noChangeArrowheads="1"/>
          </p:cNvSpPr>
          <p:nvPr/>
        </p:nvSpPr>
        <p:spPr bwMode="auto">
          <a:xfrm>
            <a:off x="6369698" y="5560958"/>
            <a:ext cx="5772494" cy="1191673"/>
          </a:xfrm>
          <a:prstGeom prst="rect">
            <a:avLst/>
          </a:prstGeom>
          <a:solidFill>
            <a:schemeClr val="bg1"/>
          </a:solidFill>
          <a:ln w="9525">
            <a:solidFill>
              <a:srgbClr val="00CC00"/>
            </a:solidFill>
            <a:miter lim="800000"/>
            <a:headEnd/>
            <a:tailEnd/>
          </a:ln>
          <a:effectLst/>
        </p:spPr>
        <p:txBody>
          <a:bodyPr wrap="square">
            <a:spAutoFit/>
          </a:bodyPr>
          <a:lstStyle/>
          <a:p>
            <a:pPr>
              <a:lnSpc>
                <a:spcPct val="150000"/>
              </a:lnSpc>
              <a:spcBef>
                <a:spcPct val="10000"/>
              </a:spcBef>
              <a:defRPr/>
            </a:pPr>
            <a:r>
              <a:rPr lang="zh-CN" altLang="en-US" sz="2400" dirty="0">
                <a:latin typeface="楷体" panose="02010609060101010101" pitchFamily="49" charset="-122"/>
                <a:ea typeface="楷体" panose="02010609060101010101" pitchFamily="49" charset="-122"/>
              </a:rPr>
              <a:t>可以用一系列不同阈值的裂变核素来判断中子能谱，叫做</a:t>
            </a:r>
            <a:r>
              <a:rPr lang="zh-CN" altLang="en-US" sz="2800" b="1" dirty="0">
                <a:solidFill>
                  <a:srgbClr val="FF0000"/>
                </a:solidFill>
                <a:effectLst>
                  <a:outerShdw blurRad="38100" dist="38100" dir="2700000" algn="tl">
                    <a:srgbClr val="C0C0C0"/>
                  </a:outerShdw>
                </a:effectLst>
                <a:latin typeface="黑体" panose="02010609060101010101" pitchFamily="49" charset="-122"/>
                <a:ea typeface="黑体" panose="02010609060101010101" pitchFamily="49" charset="-122"/>
              </a:rPr>
              <a:t>阈探测器</a:t>
            </a:r>
            <a:r>
              <a:rPr lang="zh-CN" altLang="en-US" sz="2400" dirty="0">
                <a:latin typeface="楷体" panose="02010609060101010101" pitchFamily="49" charset="-122"/>
                <a:ea typeface="楷体" panose="02010609060101010101" pitchFamily="49" charset="-122"/>
              </a:rPr>
              <a:t>。</a:t>
            </a:r>
          </a:p>
        </p:txBody>
      </p:sp>
      <p:graphicFrame>
        <p:nvGraphicFramePr>
          <p:cNvPr id="26" name="Group 43">
            <a:extLst>
              <a:ext uri="{FF2B5EF4-FFF2-40B4-BE49-F238E27FC236}">
                <a16:creationId xmlns:a16="http://schemas.microsoft.com/office/drawing/2014/main" id="{5E5216EA-A850-476A-BF3E-0998B1AA7A4A}"/>
              </a:ext>
            </a:extLst>
          </p:cNvPr>
          <p:cNvGraphicFramePr>
            <a:graphicFrameLocks noGrp="1"/>
          </p:cNvGraphicFramePr>
          <p:nvPr>
            <p:extLst>
              <p:ext uri="{D42A27DB-BD31-4B8C-83A1-F6EECF244321}">
                <p14:modId xmlns:p14="http://schemas.microsoft.com/office/powerpoint/2010/main" val="992945839"/>
              </p:ext>
            </p:extLst>
          </p:nvPr>
        </p:nvGraphicFramePr>
        <p:xfrm>
          <a:off x="49809" y="4977633"/>
          <a:ext cx="6319889" cy="1835961"/>
        </p:xfrm>
        <a:graphic>
          <a:graphicData uri="http://schemas.openxmlformats.org/drawingml/2006/table">
            <a:tbl>
              <a:tblPr/>
              <a:tblGrid>
                <a:gridCol w="1377001">
                  <a:extLst>
                    <a:ext uri="{9D8B030D-6E8A-4147-A177-3AD203B41FA5}">
                      <a16:colId xmlns:a16="http://schemas.microsoft.com/office/drawing/2014/main" val="20000"/>
                    </a:ext>
                  </a:extLst>
                </a:gridCol>
                <a:gridCol w="2142074">
                  <a:extLst>
                    <a:ext uri="{9D8B030D-6E8A-4147-A177-3AD203B41FA5}">
                      <a16:colId xmlns:a16="http://schemas.microsoft.com/office/drawing/2014/main" val="20001"/>
                    </a:ext>
                  </a:extLst>
                </a:gridCol>
                <a:gridCol w="1395003">
                  <a:extLst>
                    <a:ext uri="{9D8B030D-6E8A-4147-A177-3AD203B41FA5}">
                      <a16:colId xmlns:a16="http://schemas.microsoft.com/office/drawing/2014/main" val="20002"/>
                    </a:ext>
                  </a:extLst>
                </a:gridCol>
                <a:gridCol w="1405811">
                  <a:extLst>
                    <a:ext uri="{9D8B030D-6E8A-4147-A177-3AD203B41FA5}">
                      <a16:colId xmlns:a16="http://schemas.microsoft.com/office/drawing/2014/main" val="20003"/>
                    </a:ext>
                  </a:extLst>
                </a:gridCol>
              </a:tblGrid>
              <a:tr h="534182">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zh-CN" altLang="en-US" sz="2000" b="1" i="0" u="none" strike="noStrike" cap="none" normalizeH="0" baseline="0" dirty="0">
                          <a:ln>
                            <a:noFill/>
                          </a:ln>
                          <a:solidFill>
                            <a:srgbClr val="0000FF"/>
                          </a:solidFill>
                          <a:effectLst/>
                          <a:latin typeface="Times New Roman" panose="02020603050405020304" pitchFamily="18" charset="0"/>
                          <a:ea typeface="华文楷体" panose="02010600040101010101" pitchFamily="2" charset="-122"/>
                          <a:cs typeface="Times New Roman" panose="02020603050405020304" pitchFamily="18" charset="0"/>
                        </a:rPr>
                        <a:t>裂变材料</a:t>
                      </a:r>
                    </a:p>
                  </a:txBody>
                  <a:tcPr marL="112642" marR="112642" marT="56321" marB="56321" anchor="ctr" horzOverflow="overflow">
                    <a:lnL cap="flat">
                      <a:noFill/>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zh-CN" altLang="en-US" sz="2000" b="1" i="0" u="none" strike="noStrike" cap="none" normalizeH="0" baseline="0" dirty="0">
                          <a:ln>
                            <a:noFill/>
                          </a:ln>
                          <a:solidFill>
                            <a:srgbClr val="0000FF"/>
                          </a:solidFill>
                          <a:effectLst/>
                          <a:latin typeface="Times New Roman" panose="02020603050405020304" pitchFamily="18" charset="0"/>
                          <a:ea typeface="华文楷体" panose="02010600040101010101" pitchFamily="2" charset="-122"/>
                          <a:cs typeface="Times New Roman" panose="02020603050405020304" pitchFamily="18" charset="0"/>
                        </a:rPr>
                        <a:t>热中子裂变截面</a:t>
                      </a:r>
                      <a:endParaRPr kumimoji="0" lang="en-US" altLang="zh-CN" sz="2000" b="1" i="0" u="none" strike="noStrike" cap="none" normalizeH="0" baseline="0" dirty="0">
                        <a:ln>
                          <a:noFill/>
                        </a:ln>
                        <a:solidFill>
                          <a:srgbClr val="0000FF"/>
                        </a:solidFill>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112642" marR="112642" marT="56321" marB="5632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zh-CN" altLang="en-US" sz="2000" b="1" i="0" u="none" strike="noStrike" cap="none" normalizeH="0" baseline="0" dirty="0">
                          <a:ln>
                            <a:noFill/>
                          </a:ln>
                          <a:solidFill>
                            <a:srgbClr val="FF0000"/>
                          </a:solidFill>
                          <a:effectLst/>
                          <a:latin typeface="Times New Roman" panose="02020603050405020304" pitchFamily="18" charset="0"/>
                          <a:ea typeface="华文楷体" panose="02010600040101010101" pitchFamily="2" charset="-122"/>
                          <a:cs typeface="Times New Roman" panose="02020603050405020304" pitchFamily="18" charset="0"/>
                        </a:rPr>
                        <a:t>阈值</a:t>
                      </a:r>
                      <a:r>
                        <a:rPr kumimoji="0" lang="en-US" altLang="zh-CN" sz="2000" b="1" i="0" u="none" strike="noStrike" cap="none" normalizeH="0" baseline="0" dirty="0">
                          <a:ln>
                            <a:noFill/>
                          </a:ln>
                          <a:solidFill>
                            <a:srgbClr val="FF0000"/>
                          </a:solidFill>
                          <a:effectLst/>
                          <a:latin typeface="Times New Roman" panose="02020603050405020304" pitchFamily="18" charset="0"/>
                          <a:ea typeface="华文楷体" panose="02010600040101010101" pitchFamily="2" charset="-122"/>
                          <a:cs typeface="Times New Roman" panose="02020603050405020304" pitchFamily="18" charset="0"/>
                        </a:rPr>
                        <a:t>/MeV</a:t>
                      </a:r>
                    </a:p>
                  </a:txBody>
                  <a:tcPr marL="112642" marR="112642" marT="56321" marB="5632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CN" sz="2000" b="1" i="0" u="none" strike="noStrike" cap="none" normalizeH="0" baseline="0" dirty="0">
                          <a:ln>
                            <a:noFill/>
                          </a:ln>
                          <a:solidFill>
                            <a:schemeClr val="tx1"/>
                          </a:solidFill>
                          <a:effectLst/>
                          <a:latin typeface="Times New Roman" panose="02020603050405020304" pitchFamily="18" charset="0"/>
                          <a:ea typeface="华文楷体" panose="02010600040101010101" pitchFamily="2" charset="-122"/>
                          <a:cs typeface="Times New Roman" panose="02020603050405020304" pitchFamily="18" charset="0"/>
                        </a:rPr>
                        <a:t>3MeV</a:t>
                      </a:r>
                      <a:r>
                        <a:rPr kumimoji="0" lang="zh-CN" altLang="en-US" sz="2000" b="1" i="0" u="none" strike="noStrike" cap="none" normalizeH="0" baseline="0" dirty="0">
                          <a:ln>
                            <a:noFill/>
                          </a:ln>
                          <a:solidFill>
                            <a:schemeClr val="tx1"/>
                          </a:solidFill>
                          <a:effectLst/>
                          <a:latin typeface="Times New Roman" panose="02020603050405020304" pitchFamily="18" charset="0"/>
                          <a:ea typeface="华文楷体" panose="02010600040101010101" pitchFamily="2" charset="-122"/>
                          <a:cs typeface="Times New Roman" panose="02020603050405020304" pitchFamily="18" charset="0"/>
                        </a:rPr>
                        <a:t>截面</a:t>
                      </a:r>
                      <a:endParaRPr kumimoji="0" lang="en-US" altLang="zh-CN" sz="2000" b="1" i="0" u="none" strike="noStrike" cap="none" normalizeH="0" baseline="0" dirty="0">
                        <a:ln>
                          <a:noFill/>
                        </a:ln>
                        <a:solidFill>
                          <a:schemeClr val="tx1"/>
                        </a:solidFill>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112642" marR="112642" marT="56321" marB="56321" anchor="ctr" horzOverflow="overflow">
                    <a:lnL w="12700" cap="flat" cmpd="sng" algn="ctr">
                      <a:solidFill>
                        <a:schemeClr val="tx1"/>
                      </a:solidFill>
                      <a:prstDash val="solid"/>
                      <a:round/>
                      <a:headEnd type="none" w="med" len="med"/>
                      <a:tailEnd type="none" w="med" len="med"/>
                    </a:lnL>
                    <a:lnR cap="flat">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48342">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CN" sz="2000" b="1" i="0" u="none" strike="noStrike" cap="none" normalizeH="0" baseline="30000">
                          <a:ln>
                            <a:noFill/>
                          </a:ln>
                          <a:solidFill>
                            <a:srgbClr val="0000FF"/>
                          </a:solidFill>
                          <a:effectLst/>
                          <a:latin typeface="Times New Roman" panose="02020603050405020304" pitchFamily="18" charset="0"/>
                          <a:ea typeface="华文楷体" panose="02010600040101010101" pitchFamily="2" charset="-122"/>
                          <a:cs typeface="Times New Roman" panose="02020603050405020304" pitchFamily="18" charset="0"/>
                        </a:rPr>
                        <a:t>232</a:t>
                      </a:r>
                      <a:r>
                        <a:rPr kumimoji="0" lang="en-US" altLang="zh-CN" sz="2000" b="1" i="0" u="none" strike="noStrike" cap="none" normalizeH="0" baseline="0">
                          <a:ln>
                            <a:noFill/>
                          </a:ln>
                          <a:solidFill>
                            <a:srgbClr val="0000FF"/>
                          </a:solidFill>
                          <a:effectLst/>
                          <a:latin typeface="Times New Roman" panose="02020603050405020304" pitchFamily="18" charset="0"/>
                          <a:ea typeface="华文楷体" panose="02010600040101010101" pitchFamily="2" charset="-122"/>
                          <a:cs typeface="Times New Roman" panose="02020603050405020304" pitchFamily="18" charset="0"/>
                        </a:rPr>
                        <a:t>Th</a:t>
                      </a:r>
                    </a:p>
                  </a:txBody>
                  <a:tcPr marL="112642" marR="112642" marT="56321" marB="56321" anchor="ctr"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CN" sz="2000" b="1" i="0" u="none" strike="noStrike" cap="none" normalizeH="0" baseline="0" dirty="0">
                          <a:ln>
                            <a:noFill/>
                          </a:ln>
                          <a:solidFill>
                            <a:srgbClr val="0000FF"/>
                          </a:solidFill>
                          <a:effectLst/>
                          <a:latin typeface="Times New Roman" panose="02020603050405020304" pitchFamily="18" charset="0"/>
                          <a:ea typeface="华文楷体" panose="02010600040101010101" pitchFamily="2" charset="-122"/>
                          <a:cs typeface="Times New Roman" panose="02020603050405020304" pitchFamily="18" charset="0"/>
                        </a:rPr>
                        <a:t>&lt;0.2 </a:t>
                      </a:r>
                      <a:r>
                        <a:rPr kumimoji="0" lang="en-US" altLang="zh-CN" sz="2000" b="1" i="0" u="none" strike="noStrike" cap="none" normalizeH="0" baseline="0" dirty="0" err="1">
                          <a:ln>
                            <a:noFill/>
                          </a:ln>
                          <a:solidFill>
                            <a:srgbClr val="0000FF"/>
                          </a:solidFill>
                          <a:effectLst/>
                          <a:latin typeface="Times New Roman" panose="02020603050405020304" pitchFamily="18" charset="0"/>
                          <a:ea typeface="华文楷体" panose="02010600040101010101" pitchFamily="2" charset="-122"/>
                          <a:cs typeface="Times New Roman" panose="02020603050405020304" pitchFamily="18" charset="0"/>
                        </a:rPr>
                        <a:t>mb</a:t>
                      </a:r>
                      <a:endParaRPr kumimoji="0" lang="en-US" altLang="zh-CN" sz="2000" b="1" i="0" u="none" strike="noStrike" cap="none" normalizeH="0" baseline="0" dirty="0">
                        <a:ln>
                          <a:noFill/>
                        </a:ln>
                        <a:solidFill>
                          <a:srgbClr val="0000FF"/>
                        </a:solidFill>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112642" marR="112642" marT="56321" marB="5632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CN" sz="2000" b="1" i="0" u="none" strike="noStrike" cap="none" normalizeH="0" baseline="0" dirty="0">
                          <a:ln>
                            <a:noFill/>
                          </a:ln>
                          <a:solidFill>
                            <a:srgbClr val="FF0000"/>
                          </a:solidFill>
                          <a:effectLst/>
                          <a:latin typeface="Times New Roman" panose="02020603050405020304" pitchFamily="18" charset="0"/>
                          <a:ea typeface="华文楷体" panose="02010600040101010101" pitchFamily="2" charset="-122"/>
                          <a:cs typeface="Times New Roman" panose="02020603050405020304" pitchFamily="18" charset="0"/>
                        </a:rPr>
                        <a:t>1.3</a:t>
                      </a:r>
                    </a:p>
                  </a:txBody>
                  <a:tcPr marL="112642" marR="112642" marT="56321" marB="5632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CN" sz="2000" b="1" i="0" u="none" strike="noStrike" cap="none" normalizeH="0" baseline="0" dirty="0">
                          <a:ln>
                            <a:noFill/>
                          </a:ln>
                          <a:solidFill>
                            <a:schemeClr val="tx1"/>
                          </a:solidFill>
                          <a:effectLst/>
                          <a:latin typeface="Times New Roman" panose="02020603050405020304" pitchFamily="18" charset="0"/>
                          <a:ea typeface="华文楷体" panose="02010600040101010101" pitchFamily="2" charset="-122"/>
                          <a:cs typeface="Times New Roman" panose="02020603050405020304" pitchFamily="18" charset="0"/>
                        </a:rPr>
                        <a:t>0.19 b</a:t>
                      </a:r>
                    </a:p>
                  </a:txBody>
                  <a:tcPr marL="112642" marR="112642" marT="56321" marB="56321" anchor="ct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01163">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CN" sz="2000" b="1" i="0" u="none" strike="noStrike" cap="none" normalizeH="0" baseline="30000">
                          <a:ln>
                            <a:noFill/>
                          </a:ln>
                          <a:solidFill>
                            <a:srgbClr val="0000FF"/>
                          </a:solidFill>
                          <a:effectLst/>
                          <a:latin typeface="Times New Roman" panose="02020603050405020304" pitchFamily="18" charset="0"/>
                          <a:ea typeface="华文楷体" panose="02010600040101010101" pitchFamily="2" charset="-122"/>
                          <a:cs typeface="Times New Roman" panose="02020603050405020304" pitchFamily="18" charset="0"/>
                        </a:rPr>
                        <a:t>231</a:t>
                      </a:r>
                      <a:r>
                        <a:rPr kumimoji="0" lang="en-US" altLang="zh-CN" sz="2000" b="1" i="0" u="none" strike="noStrike" cap="none" normalizeH="0" baseline="0">
                          <a:ln>
                            <a:noFill/>
                          </a:ln>
                          <a:solidFill>
                            <a:srgbClr val="0000FF"/>
                          </a:solidFill>
                          <a:effectLst/>
                          <a:latin typeface="Times New Roman" panose="02020603050405020304" pitchFamily="18" charset="0"/>
                          <a:ea typeface="华文楷体" panose="02010600040101010101" pitchFamily="2" charset="-122"/>
                          <a:cs typeface="Times New Roman" panose="02020603050405020304" pitchFamily="18" charset="0"/>
                        </a:rPr>
                        <a:t>Pa</a:t>
                      </a:r>
                    </a:p>
                  </a:txBody>
                  <a:tcPr marL="112642" marR="112642" marT="56321" marB="56321" anchor="ctr"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CN" sz="2000" b="1" i="0" u="none" strike="noStrike" cap="none" normalizeH="0" baseline="0" dirty="0">
                          <a:ln>
                            <a:noFill/>
                          </a:ln>
                          <a:solidFill>
                            <a:srgbClr val="0000FF"/>
                          </a:solidFill>
                          <a:effectLst/>
                          <a:latin typeface="Times New Roman" panose="02020603050405020304" pitchFamily="18" charset="0"/>
                          <a:ea typeface="华文楷体" panose="02010600040101010101" pitchFamily="2" charset="-122"/>
                          <a:cs typeface="Times New Roman" panose="02020603050405020304" pitchFamily="18" charset="0"/>
                        </a:rPr>
                        <a:t>19±3 </a:t>
                      </a:r>
                      <a:r>
                        <a:rPr kumimoji="0" lang="en-US" altLang="zh-CN" sz="2000" b="1" i="0" u="none" strike="noStrike" cap="none" normalizeH="0" baseline="0" dirty="0" err="1">
                          <a:ln>
                            <a:noFill/>
                          </a:ln>
                          <a:solidFill>
                            <a:srgbClr val="0000FF"/>
                          </a:solidFill>
                          <a:effectLst/>
                          <a:latin typeface="Times New Roman" panose="02020603050405020304" pitchFamily="18" charset="0"/>
                          <a:ea typeface="华文楷体" panose="02010600040101010101" pitchFamily="2" charset="-122"/>
                          <a:cs typeface="Times New Roman" panose="02020603050405020304" pitchFamily="18" charset="0"/>
                        </a:rPr>
                        <a:t>mb</a:t>
                      </a:r>
                      <a:endParaRPr kumimoji="0" lang="en-US" altLang="zh-CN" sz="2000" b="1" i="0" u="none" strike="noStrike" cap="none" normalizeH="0" baseline="0" dirty="0">
                        <a:ln>
                          <a:noFill/>
                        </a:ln>
                        <a:solidFill>
                          <a:srgbClr val="0000FF"/>
                        </a:solidFill>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112642" marR="112642" marT="56321" marB="5632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CN" sz="2000" b="1" i="0" u="none" strike="noStrike" cap="none" normalizeH="0" baseline="0" dirty="0">
                          <a:ln>
                            <a:noFill/>
                          </a:ln>
                          <a:solidFill>
                            <a:srgbClr val="FF0000"/>
                          </a:solidFill>
                          <a:effectLst/>
                          <a:latin typeface="Times New Roman" panose="02020603050405020304" pitchFamily="18" charset="0"/>
                          <a:ea typeface="华文楷体" panose="02010600040101010101" pitchFamily="2" charset="-122"/>
                          <a:cs typeface="Times New Roman" panose="02020603050405020304" pitchFamily="18" charset="0"/>
                        </a:rPr>
                        <a:t>0.5</a:t>
                      </a:r>
                    </a:p>
                  </a:txBody>
                  <a:tcPr marL="112642" marR="112642" marT="56321" marB="5632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CN" sz="2000" b="1" i="0" u="none" strike="noStrike" cap="none" normalizeH="0" baseline="0" dirty="0">
                          <a:ln>
                            <a:noFill/>
                          </a:ln>
                          <a:solidFill>
                            <a:schemeClr val="tx1"/>
                          </a:solidFill>
                          <a:effectLst/>
                          <a:latin typeface="Times New Roman" panose="02020603050405020304" pitchFamily="18" charset="0"/>
                          <a:ea typeface="华文楷体" panose="02010600040101010101" pitchFamily="2" charset="-122"/>
                          <a:cs typeface="Times New Roman" panose="02020603050405020304" pitchFamily="18" charset="0"/>
                        </a:rPr>
                        <a:t>1.1 b</a:t>
                      </a:r>
                    </a:p>
                  </a:txBody>
                  <a:tcPr marL="112642" marR="112642" marT="56321" marB="56321" anchor="ct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66895">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CN" sz="2000" b="1" i="0" u="none" strike="noStrike" cap="none" normalizeH="0" baseline="30000">
                          <a:ln>
                            <a:noFill/>
                          </a:ln>
                          <a:solidFill>
                            <a:srgbClr val="0000FF"/>
                          </a:solidFill>
                          <a:effectLst/>
                          <a:latin typeface="Times New Roman" panose="02020603050405020304" pitchFamily="18" charset="0"/>
                          <a:ea typeface="华文楷体" panose="02010600040101010101" pitchFamily="2" charset="-122"/>
                          <a:cs typeface="Times New Roman" panose="02020603050405020304" pitchFamily="18" charset="0"/>
                        </a:rPr>
                        <a:t>238</a:t>
                      </a:r>
                      <a:r>
                        <a:rPr kumimoji="0" lang="en-US" altLang="zh-CN" sz="2000" b="1" i="0" u="none" strike="noStrike" cap="none" normalizeH="0" baseline="0">
                          <a:ln>
                            <a:noFill/>
                          </a:ln>
                          <a:solidFill>
                            <a:srgbClr val="0000FF"/>
                          </a:solidFill>
                          <a:effectLst/>
                          <a:latin typeface="Times New Roman" panose="02020603050405020304" pitchFamily="18" charset="0"/>
                          <a:ea typeface="华文楷体" panose="02010600040101010101" pitchFamily="2" charset="-122"/>
                          <a:cs typeface="Times New Roman" panose="02020603050405020304" pitchFamily="18" charset="0"/>
                        </a:rPr>
                        <a:t>U</a:t>
                      </a:r>
                    </a:p>
                  </a:txBody>
                  <a:tcPr marL="112642" marR="112642" marT="56321" marB="56321" anchor="ctr"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CN" sz="2000" b="1" i="0" u="none" strike="noStrike" cap="none" normalizeH="0" baseline="0" dirty="0">
                          <a:ln>
                            <a:noFill/>
                          </a:ln>
                          <a:solidFill>
                            <a:srgbClr val="0000FF"/>
                          </a:solidFill>
                          <a:effectLst/>
                          <a:latin typeface="Times New Roman" panose="02020603050405020304" pitchFamily="18" charset="0"/>
                          <a:ea typeface="华文楷体" panose="02010600040101010101" pitchFamily="2" charset="-122"/>
                          <a:cs typeface="Times New Roman" panose="02020603050405020304" pitchFamily="18" charset="0"/>
                        </a:rPr>
                        <a:t>2.7±0.3 </a:t>
                      </a:r>
                      <a:r>
                        <a:rPr kumimoji="0" lang="el-GR" altLang="zh-CN" sz="2000" b="1" i="0" u="none" strike="noStrike" cap="none" normalizeH="0" baseline="0" dirty="0">
                          <a:ln>
                            <a:noFill/>
                          </a:ln>
                          <a:solidFill>
                            <a:srgbClr val="0000FF"/>
                          </a:solidFill>
                          <a:effectLst/>
                          <a:latin typeface="Times New Roman" panose="02020603050405020304" pitchFamily="18" charset="0"/>
                          <a:ea typeface="华文楷体" panose="02010600040101010101" pitchFamily="2" charset="-122"/>
                          <a:cs typeface="Times New Roman" panose="02020603050405020304" pitchFamily="18" charset="0"/>
                        </a:rPr>
                        <a:t>μ</a:t>
                      </a:r>
                      <a:r>
                        <a:rPr kumimoji="0" lang="en-US" altLang="zh-CN" sz="2000" b="1" i="0" u="none" strike="noStrike" cap="none" normalizeH="0" baseline="0" dirty="0">
                          <a:ln>
                            <a:noFill/>
                          </a:ln>
                          <a:solidFill>
                            <a:srgbClr val="0000FF"/>
                          </a:solidFill>
                          <a:effectLst/>
                          <a:latin typeface="Times New Roman" panose="02020603050405020304" pitchFamily="18" charset="0"/>
                          <a:ea typeface="华文楷体" panose="02010600040101010101" pitchFamily="2" charset="-122"/>
                          <a:cs typeface="Times New Roman" panose="02020603050405020304" pitchFamily="18" charset="0"/>
                        </a:rPr>
                        <a:t>b</a:t>
                      </a:r>
                    </a:p>
                  </a:txBody>
                  <a:tcPr marL="112642" marR="112642" marT="56321" marB="5632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CN" sz="2000" b="1" i="0" u="none" strike="noStrike" cap="none" normalizeH="0" baseline="0" dirty="0">
                          <a:ln>
                            <a:noFill/>
                          </a:ln>
                          <a:solidFill>
                            <a:srgbClr val="FF0000"/>
                          </a:solidFill>
                          <a:effectLst/>
                          <a:latin typeface="Times New Roman" panose="02020603050405020304" pitchFamily="18" charset="0"/>
                          <a:ea typeface="华文楷体" panose="02010600040101010101" pitchFamily="2" charset="-122"/>
                          <a:cs typeface="Times New Roman" panose="02020603050405020304" pitchFamily="18" charset="0"/>
                        </a:rPr>
                        <a:t>1.5</a:t>
                      </a:r>
                    </a:p>
                  </a:txBody>
                  <a:tcPr marL="112642" marR="112642" marT="56321" marB="5632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CN" sz="2000" b="1" i="0" u="none" strike="noStrike" cap="none" normalizeH="0" baseline="0" dirty="0">
                          <a:ln>
                            <a:noFill/>
                          </a:ln>
                          <a:solidFill>
                            <a:schemeClr val="tx1"/>
                          </a:solidFill>
                          <a:effectLst/>
                          <a:latin typeface="Times New Roman" panose="02020603050405020304" pitchFamily="18" charset="0"/>
                          <a:ea typeface="华文楷体" panose="02010600040101010101" pitchFamily="2" charset="-122"/>
                          <a:cs typeface="Times New Roman" panose="02020603050405020304" pitchFamily="18" charset="0"/>
                        </a:rPr>
                        <a:t>0.55 b</a:t>
                      </a:r>
                    </a:p>
                  </a:txBody>
                  <a:tcPr marL="112642" marR="112642" marT="56321" marB="56321" anchor="ct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bl>
          </a:graphicData>
        </a:graphic>
      </p:graphicFrame>
      <p:graphicFrame>
        <p:nvGraphicFramePr>
          <p:cNvPr id="27" name="Object 41">
            <a:extLst>
              <a:ext uri="{FF2B5EF4-FFF2-40B4-BE49-F238E27FC236}">
                <a16:creationId xmlns:a16="http://schemas.microsoft.com/office/drawing/2014/main" id="{84A18A27-2A22-48B4-B139-E5FD77316378}"/>
              </a:ext>
            </a:extLst>
          </p:cNvPr>
          <p:cNvGraphicFramePr>
            <a:graphicFrameLocks noChangeAspect="1"/>
          </p:cNvGraphicFramePr>
          <p:nvPr>
            <p:extLst>
              <p:ext uri="{D42A27DB-BD31-4B8C-83A1-F6EECF244321}">
                <p14:modId xmlns:p14="http://schemas.microsoft.com/office/powerpoint/2010/main" val="1851809840"/>
              </p:ext>
            </p:extLst>
          </p:nvPr>
        </p:nvGraphicFramePr>
        <p:xfrm>
          <a:off x="285992" y="821090"/>
          <a:ext cx="5005181" cy="3695183"/>
        </p:xfrm>
        <a:graphic>
          <a:graphicData uri="http://schemas.openxmlformats.org/presentationml/2006/ole">
            <mc:AlternateContent xmlns:mc="http://schemas.openxmlformats.org/markup-compatibility/2006">
              <mc:Choice xmlns:v="urn:schemas-microsoft-com:vml" Requires="v">
                <p:oleObj spid="_x0000_s475258" name="Graph" r:id="rId3" imgW="4155480" imgH="2901600" progId="Origin50.Graph">
                  <p:embed/>
                </p:oleObj>
              </mc:Choice>
              <mc:Fallback>
                <p:oleObj name="Graph" r:id="rId3" imgW="4155480" imgH="2901600" progId="Origin50.Graph">
                  <p:embed/>
                  <p:pic>
                    <p:nvPicPr>
                      <p:cNvPr id="11" name="Object 41"/>
                      <p:cNvPicPr>
                        <a:picLocks noChangeAspect="1" noChangeArrowheads="1"/>
                      </p:cNvPicPr>
                      <p:nvPr/>
                    </p:nvPicPr>
                    <p:blipFill>
                      <a:blip r:embed="rId4"/>
                      <a:srcRect l="5501" t="9300" r="11765" b="3282"/>
                      <a:stretch>
                        <a:fillRect/>
                      </a:stretch>
                    </p:blipFill>
                    <p:spPr bwMode="auto">
                      <a:xfrm>
                        <a:off x="285992" y="821090"/>
                        <a:ext cx="5005181" cy="3695183"/>
                      </a:xfrm>
                      <a:prstGeom prst="rect">
                        <a:avLst/>
                      </a:prstGeom>
                      <a:noFill/>
                      <a:ln>
                        <a:noFill/>
                      </a:ln>
                      <a:effectLst/>
                    </p:spPr>
                  </p:pic>
                </p:oleObj>
              </mc:Fallback>
            </mc:AlternateContent>
          </a:graphicData>
        </a:graphic>
      </p:graphicFrame>
      <p:sp>
        <p:nvSpPr>
          <p:cNvPr id="28" name="Text Box 2">
            <a:extLst>
              <a:ext uri="{FF2B5EF4-FFF2-40B4-BE49-F238E27FC236}">
                <a16:creationId xmlns:a16="http://schemas.microsoft.com/office/drawing/2014/main" id="{7A3376AF-04B4-4DC8-A4DB-579AAD67868E}"/>
              </a:ext>
            </a:extLst>
          </p:cNvPr>
          <p:cNvSpPr txBox="1">
            <a:spLocks noChangeArrowheads="1"/>
          </p:cNvSpPr>
          <p:nvPr/>
        </p:nvSpPr>
        <p:spPr bwMode="auto">
          <a:xfrm>
            <a:off x="1029313" y="4479194"/>
            <a:ext cx="3960440" cy="461665"/>
          </a:xfrm>
          <a:prstGeom prst="rect">
            <a:avLst/>
          </a:prstGeom>
          <a:solidFill>
            <a:srgbClr val="FFFF00"/>
          </a:solidFill>
          <a:ln w="9525">
            <a:solidFill>
              <a:schemeClr val="accent1"/>
            </a:solidFill>
            <a:miter lim="800000"/>
            <a:headEnd/>
            <a:tailEnd/>
          </a:ln>
          <a:effectLst/>
        </p:spPr>
        <p:txBody>
          <a:bodyPr wrap="square">
            <a:spAutoFit/>
          </a:bodyPr>
          <a:lstStyle>
            <a:lvl1pPr eaLnBrk="0" hangingPunct="0">
              <a:defRPr kumimoji="1">
                <a:solidFill>
                  <a:schemeClr val="tx1"/>
                </a:solidFill>
                <a:latin typeface="Times New Roman" pitchFamily="18" charset="0"/>
                <a:ea typeface="华文仿宋" pitchFamily="2" charset="-122"/>
              </a:defRPr>
            </a:lvl1pPr>
            <a:lvl2pPr marL="742950" indent="-285750" eaLnBrk="0" hangingPunct="0">
              <a:defRPr kumimoji="1">
                <a:solidFill>
                  <a:schemeClr val="tx1"/>
                </a:solidFill>
                <a:latin typeface="Times New Roman" pitchFamily="18" charset="0"/>
                <a:ea typeface="华文仿宋" pitchFamily="2" charset="-122"/>
              </a:defRPr>
            </a:lvl2pPr>
            <a:lvl3pPr marL="1143000" indent="-228600" eaLnBrk="0" hangingPunct="0">
              <a:defRPr kumimoji="1">
                <a:solidFill>
                  <a:schemeClr val="tx1"/>
                </a:solidFill>
                <a:latin typeface="Times New Roman" pitchFamily="18" charset="0"/>
                <a:ea typeface="华文仿宋" pitchFamily="2" charset="-122"/>
              </a:defRPr>
            </a:lvl3pPr>
            <a:lvl4pPr marL="1600200" indent="-228600" eaLnBrk="0" hangingPunct="0">
              <a:defRPr kumimoji="1">
                <a:solidFill>
                  <a:schemeClr val="tx1"/>
                </a:solidFill>
                <a:latin typeface="Times New Roman" pitchFamily="18" charset="0"/>
                <a:ea typeface="华文仿宋" pitchFamily="2" charset="-122"/>
              </a:defRPr>
            </a:lvl4pPr>
            <a:lvl5pPr marL="2057400" indent="-228600" eaLnBrk="0" hangingPunct="0">
              <a:defRPr kumimoji="1">
                <a:solidFill>
                  <a:schemeClr val="tx1"/>
                </a:solidFill>
                <a:latin typeface="Times New Roman" pitchFamily="18" charset="0"/>
                <a:ea typeface="华文仿宋" pitchFamily="2" charset="-122"/>
              </a:defRPr>
            </a:lvl5pPr>
            <a:lvl6pPr marL="2514600" indent="-228600" eaLnBrk="0" fontAlgn="base" hangingPunct="0">
              <a:spcBef>
                <a:spcPct val="20000"/>
              </a:spcBef>
              <a:spcAft>
                <a:spcPct val="0"/>
              </a:spcAft>
              <a:defRPr kumimoji="1">
                <a:solidFill>
                  <a:schemeClr val="tx1"/>
                </a:solidFill>
                <a:latin typeface="Times New Roman" pitchFamily="18" charset="0"/>
                <a:ea typeface="华文仿宋" pitchFamily="2" charset="-122"/>
              </a:defRPr>
            </a:lvl6pPr>
            <a:lvl7pPr marL="2971800" indent="-228600" eaLnBrk="0" fontAlgn="base" hangingPunct="0">
              <a:spcBef>
                <a:spcPct val="20000"/>
              </a:spcBef>
              <a:spcAft>
                <a:spcPct val="0"/>
              </a:spcAft>
              <a:defRPr kumimoji="1">
                <a:solidFill>
                  <a:schemeClr val="tx1"/>
                </a:solidFill>
                <a:latin typeface="Times New Roman" pitchFamily="18" charset="0"/>
                <a:ea typeface="华文仿宋" pitchFamily="2" charset="-122"/>
              </a:defRPr>
            </a:lvl7pPr>
            <a:lvl8pPr marL="3429000" indent="-228600" eaLnBrk="0" fontAlgn="base" hangingPunct="0">
              <a:spcBef>
                <a:spcPct val="20000"/>
              </a:spcBef>
              <a:spcAft>
                <a:spcPct val="0"/>
              </a:spcAft>
              <a:defRPr kumimoji="1">
                <a:solidFill>
                  <a:schemeClr val="tx1"/>
                </a:solidFill>
                <a:latin typeface="Times New Roman" pitchFamily="18" charset="0"/>
                <a:ea typeface="华文仿宋" pitchFamily="2" charset="-122"/>
              </a:defRPr>
            </a:lvl8pPr>
            <a:lvl9pPr marL="3886200" indent="-228600" eaLnBrk="0" fontAlgn="base" hangingPunct="0">
              <a:spcBef>
                <a:spcPct val="20000"/>
              </a:spcBef>
              <a:spcAft>
                <a:spcPct val="0"/>
              </a:spcAft>
              <a:defRPr kumimoji="1">
                <a:solidFill>
                  <a:schemeClr val="tx1"/>
                </a:solidFill>
                <a:latin typeface="Times New Roman" pitchFamily="18" charset="0"/>
                <a:ea typeface="华文仿宋" pitchFamily="2" charset="-122"/>
              </a:defRPr>
            </a:lvl9pPr>
          </a:lstStyle>
          <a:p>
            <a:pPr algn="ctr" eaLnBrk="1" hangingPunct="1">
              <a:spcBef>
                <a:spcPct val="10000"/>
              </a:spcBef>
            </a:pPr>
            <a:r>
              <a:rPr lang="zh-CN" altLang="en-US" sz="2400" b="1" dirty="0">
                <a:latin typeface="楷体" panose="02010609060101010101" pitchFamily="49" charset="-122"/>
                <a:ea typeface="楷体" panose="02010609060101010101" pitchFamily="49" charset="-122"/>
              </a:rPr>
              <a:t>常用阈探测器材料裂变截面</a:t>
            </a:r>
          </a:p>
        </p:txBody>
      </p:sp>
      <p:grpSp>
        <p:nvGrpSpPr>
          <p:cNvPr id="29" name="组合 28">
            <a:extLst>
              <a:ext uri="{FF2B5EF4-FFF2-40B4-BE49-F238E27FC236}">
                <a16:creationId xmlns:a16="http://schemas.microsoft.com/office/drawing/2014/main" id="{625D8176-9184-4F4C-931E-2286ED7FB2BC}"/>
              </a:ext>
            </a:extLst>
          </p:cNvPr>
          <p:cNvGrpSpPr/>
          <p:nvPr/>
        </p:nvGrpSpPr>
        <p:grpSpPr>
          <a:xfrm>
            <a:off x="6113973" y="456138"/>
            <a:ext cx="6082437" cy="5037218"/>
            <a:chOff x="6280224" y="627300"/>
            <a:chExt cx="6082437" cy="5037218"/>
          </a:xfrm>
        </p:grpSpPr>
        <p:graphicFrame>
          <p:nvGraphicFramePr>
            <p:cNvPr id="30" name="Object 40">
              <a:extLst>
                <a:ext uri="{FF2B5EF4-FFF2-40B4-BE49-F238E27FC236}">
                  <a16:creationId xmlns:a16="http://schemas.microsoft.com/office/drawing/2014/main" id="{88623603-BE21-4FF1-B160-7ED4B88FBF97}"/>
                </a:ext>
              </a:extLst>
            </p:cNvPr>
            <p:cNvGraphicFramePr>
              <a:graphicFrameLocks noChangeAspect="1"/>
            </p:cNvGraphicFramePr>
            <p:nvPr>
              <p:extLst>
                <p:ext uri="{D42A27DB-BD31-4B8C-83A1-F6EECF244321}">
                  <p14:modId xmlns:p14="http://schemas.microsoft.com/office/powerpoint/2010/main" val="206812261"/>
                </p:ext>
              </p:extLst>
            </p:nvPr>
          </p:nvGraphicFramePr>
          <p:xfrm>
            <a:off x="6280224" y="1021659"/>
            <a:ext cx="6082437" cy="4642859"/>
          </p:xfrm>
          <a:graphic>
            <a:graphicData uri="http://schemas.openxmlformats.org/presentationml/2006/ole">
              <mc:AlternateContent xmlns:mc="http://schemas.openxmlformats.org/markup-compatibility/2006">
                <mc:Choice xmlns:v="urn:schemas-microsoft-com:vml" Requires="v">
                  <p:oleObj spid="_x0000_s475259" name="Graph" r:id="rId5" imgW="4155480" imgH="2901600" progId="Origin50.Graph">
                    <p:embed/>
                  </p:oleObj>
                </mc:Choice>
                <mc:Fallback>
                  <p:oleObj name="Graph" r:id="rId5" imgW="4155480" imgH="2901600" progId="Origin50.Graph">
                    <p:embed/>
                    <p:pic>
                      <p:nvPicPr>
                        <p:cNvPr id="12" name="Object 40"/>
                        <p:cNvPicPr>
                          <a:picLocks noChangeAspect="1" noChangeArrowheads="1"/>
                        </p:cNvPicPr>
                        <p:nvPr/>
                      </p:nvPicPr>
                      <p:blipFill>
                        <a:blip r:embed="rId6"/>
                        <a:srcRect l="8237" t="9300" r="11765" b="3282"/>
                        <a:stretch>
                          <a:fillRect/>
                        </a:stretch>
                      </p:blipFill>
                      <p:spPr bwMode="auto">
                        <a:xfrm>
                          <a:off x="6280224" y="1021659"/>
                          <a:ext cx="6082437" cy="4642859"/>
                        </a:xfrm>
                        <a:prstGeom prst="rect">
                          <a:avLst/>
                        </a:prstGeom>
                        <a:noFill/>
                        <a:ln>
                          <a:noFill/>
                        </a:ln>
                        <a:effectLst/>
                      </p:spPr>
                    </p:pic>
                  </p:oleObj>
                </mc:Fallback>
              </mc:AlternateContent>
            </a:graphicData>
          </a:graphic>
        </p:graphicFrame>
        <p:sp>
          <p:nvSpPr>
            <p:cNvPr id="31" name="标题 1">
              <a:extLst>
                <a:ext uri="{FF2B5EF4-FFF2-40B4-BE49-F238E27FC236}">
                  <a16:creationId xmlns:a16="http://schemas.microsoft.com/office/drawing/2014/main" id="{C6EEFB01-D73C-403B-A3B7-FC5078BADF62}"/>
                </a:ext>
              </a:extLst>
            </p:cNvPr>
            <p:cNvSpPr txBox="1">
              <a:spLocks/>
            </p:cNvSpPr>
            <p:nvPr/>
          </p:nvSpPr>
          <p:spPr>
            <a:xfrm>
              <a:off x="7848166" y="627300"/>
              <a:ext cx="3673422" cy="531587"/>
            </a:xfrm>
            <a:prstGeom prst="rect">
              <a:avLst/>
            </a:prstGeom>
            <a:solidFill>
              <a:schemeClr val="accent3">
                <a:lumMod val="20000"/>
                <a:lumOff val="80000"/>
              </a:schemeClr>
            </a:solidFill>
            <a:effectLst>
              <a:outerShdw blurRad="50800" dist="38100" dir="2700000" algn="tl" rotWithShape="0">
                <a:prstClr val="black">
                  <a:alpha val="40000"/>
                </a:prstClr>
              </a:outerShdw>
            </a:effectLst>
          </p:spPr>
          <p:txBody>
            <a:bodyPr vert="horz" lIns="91440" tIns="45720" rIns="91440" bIns="45720" rtlCol="0" anchor="ctr">
              <a:normAutofit fontScale="97500"/>
            </a:bodyPr>
            <a:lstStyle>
              <a:defPPr>
                <a:defRPr lang="zh-CN"/>
              </a:defPPr>
              <a:lvl1pPr algn="ctr">
                <a:spcBef>
                  <a:spcPct val="0"/>
                </a:spcBef>
                <a:buNone/>
                <a:defRPr sz="2300" baseline="0">
                  <a:solidFill>
                    <a:srgbClr val="0000CC"/>
                  </a:solidFill>
                  <a:latin typeface="华文楷体" panose="02010600040101010101" pitchFamily="2" charset="-122"/>
                  <a:ea typeface="华文楷体" panose="02010600040101010101" pitchFamily="2" charset="-122"/>
                  <a:cs typeface="+mj-cs"/>
                </a:defRPr>
              </a:lvl1pPr>
            </a:lstStyle>
            <a:p>
              <a:r>
                <a:rPr lang="zh-CN" altLang="en-US" dirty="0"/>
                <a:t>严格地讲，不是阈能反应</a:t>
              </a:r>
            </a:p>
          </p:txBody>
        </p:sp>
      </p:grpSp>
    </p:spTree>
    <p:extLst>
      <p:ext uri="{BB962C8B-B14F-4D97-AF65-F5344CB8AC3E}">
        <p14:creationId xmlns:p14="http://schemas.microsoft.com/office/powerpoint/2010/main" val="2021028121"/>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left)">
                                      <p:cBhvr>
                                        <p:cTn id="7" dur="500"/>
                                        <p:tgtEl>
                                          <p:spTgt spid="2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wipe(left)">
                                      <p:cBhvr>
                                        <p:cTn id="12" dur="500"/>
                                        <p:tgtEl>
                                          <p:spTgt spid="2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wipe(left)">
                                      <p:cBhvr>
                                        <p:cTn id="17" dur="500"/>
                                        <p:tgtEl>
                                          <p:spTgt spid="2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wipe(left)">
                                      <p:cBhvr>
                                        <p:cTn id="22"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autoUpdateAnimBg="0"/>
      <p:bldP spid="28" grpId="0" animBg="1" autoUpdateAnimBg="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6D3457FC-C129-4ADC-BFF7-D471A09643CB}"/>
              </a:ext>
            </a:extLst>
          </p:cNvPr>
          <p:cNvSpPr>
            <a:spLocks noGrp="1"/>
          </p:cNvSpPr>
          <p:nvPr>
            <p:ph idx="13"/>
          </p:nvPr>
        </p:nvSpPr>
        <p:spPr>
          <a:xfrm>
            <a:off x="1" y="1"/>
            <a:ext cx="2540482" cy="284671"/>
          </a:xfrm>
          <a:solidFill>
            <a:schemeClr val="bg1">
              <a:lumMod val="95000"/>
            </a:schemeClr>
          </a:solidFill>
        </p:spPr>
        <p:txBody>
          <a:bodyPr>
            <a:normAutofit fontScale="92500" lnSpcReduction="10000"/>
          </a:bodyPr>
          <a:lstStyle/>
          <a:p>
            <a:r>
              <a:rPr lang="zh-CN" altLang="en-US" dirty="0"/>
              <a:t>第十三章 中子及中子的探测</a:t>
            </a:r>
          </a:p>
        </p:txBody>
      </p:sp>
      <p:sp>
        <p:nvSpPr>
          <p:cNvPr id="4" name="内容占位符 3">
            <a:extLst>
              <a:ext uri="{FF2B5EF4-FFF2-40B4-BE49-F238E27FC236}">
                <a16:creationId xmlns:a16="http://schemas.microsoft.com/office/drawing/2014/main" id="{DC5E45C6-3C27-4CD6-87A4-686E0452789C}"/>
              </a:ext>
            </a:extLst>
          </p:cNvPr>
          <p:cNvSpPr>
            <a:spLocks noGrp="1"/>
          </p:cNvSpPr>
          <p:nvPr>
            <p:ph idx="15"/>
          </p:nvPr>
        </p:nvSpPr>
        <p:spPr>
          <a:xfrm>
            <a:off x="5134154" y="1"/>
            <a:ext cx="1161872" cy="284671"/>
          </a:xfrm>
          <a:solidFill>
            <a:schemeClr val="accent4">
              <a:lumMod val="20000"/>
              <a:lumOff val="80000"/>
            </a:schemeClr>
          </a:solidFill>
        </p:spPr>
        <p:txBody>
          <a:bodyPr>
            <a:normAutofit fontScale="92500" lnSpcReduction="10000"/>
          </a:bodyPr>
          <a:lstStyle/>
          <a:p>
            <a:r>
              <a:rPr lang="en-US" altLang="zh-CN" dirty="0"/>
              <a:t>4. </a:t>
            </a:r>
            <a:r>
              <a:rPr lang="zh-CN" altLang="en-US" dirty="0"/>
              <a:t>活化法</a:t>
            </a:r>
          </a:p>
        </p:txBody>
      </p:sp>
      <p:sp>
        <p:nvSpPr>
          <p:cNvPr id="5" name="内容占位符 4">
            <a:extLst>
              <a:ext uri="{FF2B5EF4-FFF2-40B4-BE49-F238E27FC236}">
                <a16:creationId xmlns:a16="http://schemas.microsoft.com/office/drawing/2014/main" id="{76A525C7-698F-42F7-9977-03E53AEE0BC1}"/>
              </a:ext>
            </a:extLst>
          </p:cNvPr>
          <p:cNvSpPr>
            <a:spLocks noGrp="1"/>
          </p:cNvSpPr>
          <p:nvPr>
            <p:ph idx="16"/>
          </p:nvPr>
        </p:nvSpPr>
        <p:spPr>
          <a:xfrm>
            <a:off x="6296025" y="1"/>
            <a:ext cx="5895975" cy="284671"/>
          </a:xfrm>
          <a:solidFill>
            <a:srgbClr val="FFFF00"/>
          </a:solidFill>
        </p:spPr>
        <p:txBody>
          <a:bodyPr>
            <a:normAutofit fontScale="92500" lnSpcReduction="10000"/>
          </a:bodyPr>
          <a:lstStyle/>
          <a:p>
            <a:r>
              <a:rPr lang="zh-CN" altLang="en-US" dirty="0"/>
              <a:t>在母核吸收中子后，余核具有放射性</a:t>
            </a:r>
          </a:p>
        </p:txBody>
      </p:sp>
      <p:sp>
        <p:nvSpPr>
          <p:cNvPr id="19" name="内容占位符 18">
            <a:extLst>
              <a:ext uri="{FF2B5EF4-FFF2-40B4-BE49-F238E27FC236}">
                <a16:creationId xmlns:a16="http://schemas.microsoft.com/office/drawing/2014/main" id="{3DD6B0AC-1C2F-434F-874C-7924919B1171}"/>
              </a:ext>
            </a:extLst>
          </p:cNvPr>
          <p:cNvSpPr>
            <a:spLocks noGrp="1"/>
          </p:cNvSpPr>
          <p:nvPr>
            <p:ph idx="14"/>
          </p:nvPr>
        </p:nvSpPr>
        <p:spPr>
          <a:solidFill>
            <a:schemeClr val="accent6">
              <a:lumMod val="20000"/>
              <a:lumOff val="80000"/>
            </a:schemeClr>
          </a:solidFill>
        </p:spPr>
        <p:txBody>
          <a:bodyPr>
            <a:normAutofit fontScale="92500" lnSpcReduction="10000"/>
          </a:bodyPr>
          <a:lstStyle/>
          <a:p>
            <a:r>
              <a:rPr lang="en-US" altLang="zh-CN" dirty="0"/>
              <a:t>13.4 </a:t>
            </a:r>
            <a:r>
              <a:rPr lang="zh-CN" altLang="en-US" dirty="0"/>
              <a:t>中子的探测</a:t>
            </a:r>
          </a:p>
        </p:txBody>
      </p:sp>
      <p:sp>
        <p:nvSpPr>
          <p:cNvPr id="8" name="Rectangle 3">
            <a:extLst>
              <a:ext uri="{FF2B5EF4-FFF2-40B4-BE49-F238E27FC236}">
                <a16:creationId xmlns:a16="http://schemas.microsoft.com/office/drawing/2014/main" id="{6758CC7E-31BD-4111-A079-512276720C38}"/>
              </a:ext>
            </a:extLst>
          </p:cNvPr>
          <p:cNvSpPr txBox="1">
            <a:spLocks noChangeArrowheads="1"/>
          </p:cNvSpPr>
          <p:nvPr/>
        </p:nvSpPr>
        <p:spPr bwMode="auto">
          <a:xfrm>
            <a:off x="222755" y="2812595"/>
            <a:ext cx="2736850" cy="3823335"/>
          </a:xfrm>
          <a:prstGeom prst="rect">
            <a:avLst/>
          </a:prstGeom>
          <a:noFill/>
          <a:ln>
            <a:solidFill>
              <a:srgbClr val="00CC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533400" lvl="1" indent="-533400" eaLnBrk="1" hangingPunct="1">
              <a:lnSpc>
                <a:spcPct val="150000"/>
              </a:lnSpc>
              <a:buFontTx/>
              <a:buAutoNum type="arabicPeriod"/>
              <a:defRPr/>
            </a:pPr>
            <a:r>
              <a:rPr lang="zh-CN" altLang="en-US" sz="3600" b="1" kern="0" dirty="0">
                <a:solidFill>
                  <a:schemeClr val="bg1">
                    <a:lumMod val="50000"/>
                  </a:schemeClr>
                </a:solidFill>
                <a:latin typeface="华文楷体" panose="02010600040101010101" pitchFamily="2" charset="-122"/>
                <a:ea typeface="华文楷体" panose="02010600040101010101" pitchFamily="2" charset="-122"/>
              </a:rPr>
              <a:t>核反应法</a:t>
            </a:r>
          </a:p>
          <a:p>
            <a:pPr marL="533400" lvl="1" indent="-533400" eaLnBrk="1" hangingPunct="1">
              <a:lnSpc>
                <a:spcPct val="150000"/>
              </a:lnSpc>
              <a:buFontTx/>
              <a:buAutoNum type="arabicPeriod"/>
              <a:defRPr/>
            </a:pPr>
            <a:r>
              <a:rPr lang="zh-CN" altLang="en-US" sz="3600" b="1" kern="0" dirty="0">
                <a:solidFill>
                  <a:schemeClr val="bg1">
                    <a:lumMod val="50000"/>
                  </a:schemeClr>
                </a:solidFill>
                <a:latin typeface="华文楷体" panose="02010600040101010101" pitchFamily="2" charset="-122"/>
                <a:ea typeface="华文楷体" panose="02010600040101010101" pitchFamily="2" charset="-122"/>
              </a:rPr>
              <a:t>核反冲法</a:t>
            </a:r>
          </a:p>
          <a:p>
            <a:pPr marL="533400" lvl="1" indent="-533400" eaLnBrk="1" hangingPunct="1">
              <a:lnSpc>
                <a:spcPct val="150000"/>
              </a:lnSpc>
              <a:buFontTx/>
              <a:buAutoNum type="arabicPeriod"/>
              <a:defRPr/>
            </a:pPr>
            <a:r>
              <a:rPr lang="zh-CN" altLang="en-US" sz="3600" b="1" kern="0" dirty="0">
                <a:solidFill>
                  <a:schemeClr val="bg1">
                    <a:lumMod val="50000"/>
                  </a:schemeClr>
                </a:solidFill>
                <a:latin typeface="华文楷体" panose="02010600040101010101" pitchFamily="2" charset="-122"/>
                <a:ea typeface="华文楷体" panose="02010600040101010101" pitchFamily="2" charset="-122"/>
              </a:rPr>
              <a:t>核裂变法</a:t>
            </a:r>
          </a:p>
          <a:p>
            <a:pPr marL="533400" lvl="1" indent="-533400" eaLnBrk="1" hangingPunct="1">
              <a:lnSpc>
                <a:spcPct val="150000"/>
              </a:lnSpc>
              <a:buFontTx/>
              <a:buAutoNum type="arabicPeriod"/>
              <a:defRPr/>
            </a:pPr>
            <a:r>
              <a:rPr kumimoji="0" lang="zh-CN" altLang="en-US" sz="3600" b="1" kern="0" dirty="0">
                <a:solidFill>
                  <a:srgbClr val="FF0000"/>
                </a:solidFill>
                <a:latin typeface="黑体" panose="02010609060101010101" pitchFamily="49" charset="-122"/>
                <a:ea typeface="黑体" panose="02010609060101010101" pitchFamily="49" charset="-122"/>
              </a:rPr>
              <a:t>活化法</a:t>
            </a:r>
          </a:p>
        </p:txBody>
      </p:sp>
      <p:sp>
        <p:nvSpPr>
          <p:cNvPr id="10" name="Rectangle 3">
            <a:extLst>
              <a:ext uri="{FF2B5EF4-FFF2-40B4-BE49-F238E27FC236}">
                <a16:creationId xmlns:a16="http://schemas.microsoft.com/office/drawing/2014/main" id="{D7F38471-4640-4601-BFC3-F97BCD95177F}"/>
              </a:ext>
            </a:extLst>
          </p:cNvPr>
          <p:cNvSpPr txBox="1">
            <a:spLocks noChangeArrowheads="1"/>
          </p:cNvSpPr>
          <p:nvPr/>
        </p:nvSpPr>
        <p:spPr>
          <a:xfrm>
            <a:off x="22458" y="337972"/>
            <a:ext cx="6573054" cy="1145671"/>
          </a:xfrm>
          <a:prstGeom prst="rect">
            <a:avLst/>
          </a:prstGeom>
          <a:ln>
            <a:noFill/>
            <a:miter lim="800000"/>
            <a:headEnd/>
            <a:tailEnd/>
          </a:ln>
        </p:spPr>
        <p:txBody>
          <a:bodyPr>
            <a:noAutofit/>
          </a:bodyPr>
          <a:lstStyle>
            <a:lvl1pPr marL="342900" indent="-342900" algn="l" defTabSz="914400" rtl="0" eaLnBrk="1" latinLnBrk="0" hangingPunct="1">
              <a:spcBef>
                <a:spcPct val="20000"/>
              </a:spcBef>
              <a:buFont typeface="Arial" pitchFamily="34" charset="0"/>
              <a:buChar char="•"/>
              <a:defRPr sz="3200" b="1" kern="1200">
                <a:solidFill>
                  <a:schemeClr val="tx1"/>
                </a:solidFill>
                <a:latin typeface="仿宋" pitchFamily="49" charset="-122"/>
                <a:ea typeface="仿宋" pitchFamily="49" charset="-122"/>
                <a:cs typeface="+mn-cs"/>
              </a:defRPr>
            </a:lvl1pPr>
            <a:lvl2pPr marL="742950" indent="-285750" algn="l" defTabSz="914400" rtl="0" eaLnBrk="1" latinLnBrk="0" hangingPunct="1">
              <a:spcBef>
                <a:spcPct val="20000"/>
              </a:spcBef>
              <a:buFont typeface="Arial" pitchFamily="34" charset="0"/>
              <a:buChar char="–"/>
              <a:defRPr sz="2800" b="1" kern="1200">
                <a:solidFill>
                  <a:schemeClr val="tx1"/>
                </a:solidFill>
                <a:latin typeface="仿宋" pitchFamily="49" charset="-122"/>
                <a:ea typeface="仿宋" pitchFamily="49" charset="-122"/>
                <a:cs typeface="+mn-cs"/>
              </a:defRPr>
            </a:lvl2pPr>
            <a:lvl3pPr marL="1143000" indent="-228600" algn="l" defTabSz="914400" rtl="0" eaLnBrk="1" latinLnBrk="0" hangingPunct="1">
              <a:spcBef>
                <a:spcPct val="20000"/>
              </a:spcBef>
              <a:buFont typeface="Arial" pitchFamily="34" charset="0"/>
              <a:buChar char="•"/>
              <a:defRPr sz="2400" b="1" kern="1200">
                <a:solidFill>
                  <a:schemeClr val="tx1"/>
                </a:solidFill>
                <a:latin typeface="仿宋" pitchFamily="49" charset="-122"/>
                <a:ea typeface="仿宋" pitchFamily="49" charset="-122"/>
                <a:cs typeface="+mn-cs"/>
              </a:defRPr>
            </a:lvl3pPr>
            <a:lvl4pPr marL="1600200" indent="-228600" algn="l" defTabSz="914400" rtl="0" eaLnBrk="1" latinLnBrk="0" hangingPunct="1">
              <a:spcBef>
                <a:spcPct val="20000"/>
              </a:spcBef>
              <a:buFont typeface="Arial" pitchFamily="34" charset="0"/>
              <a:buChar char="–"/>
              <a:defRPr sz="2000" b="1" kern="1200">
                <a:solidFill>
                  <a:schemeClr val="tx1"/>
                </a:solidFill>
                <a:latin typeface="仿宋" pitchFamily="49" charset="-122"/>
                <a:ea typeface="仿宋" pitchFamily="49" charset="-122"/>
                <a:cs typeface="+mn-cs"/>
              </a:defRPr>
            </a:lvl4pPr>
            <a:lvl5pPr marL="2057400" indent="-228600" algn="l" defTabSz="914400" rtl="0" eaLnBrk="1" latinLnBrk="0" hangingPunct="1">
              <a:spcBef>
                <a:spcPct val="20000"/>
              </a:spcBef>
              <a:buFont typeface="Arial" pitchFamily="34" charset="0"/>
              <a:buChar char="»"/>
              <a:defRPr sz="2000" b="1" kern="1200">
                <a:solidFill>
                  <a:schemeClr val="tx1"/>
                </a:solidFill>
                <a:latin typeface="仿宋" pitchFamily="49" charset="-122"/>
                <a:ea typeface="仿宋" pitchFamily="49"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defRPr/>
            </a:pPr>
            <a:r>
              <a:rPr lang="zh-CN" altLang="en-US" sz="2400" b="0" dirty="0">
                <a:latin typeface="楷体" panose="02010609060101010101" pitchFamily="49" charset="-122"/>
                <a:ea typeface="楷体" panose="02010609060101010101" pitchFamily="49" charset="-122"/>
              </a:rPr>
              <a:t>选用一些具有较</a:t>
            </a:r>
            <a:r>
              <a:rPr lang="zh-CN" altLang="en-US" sz="2400" b="0" dirty="0">
                <a:solidFill>
                  <a:srgbClr val="FF0000"/>
                </a:solidFill>
                <a:latin typeface="黑体" panose="02010609060101010101" pitchFamily="49" charset="-122"/>
                <a:ea typeface="黑体" panose="02010609060101010101" pitchFamily="49" charset="-122"/>
              </a:rPr>
              <a:t>高活化截面</a:t>
            </a:r>
            <a:r>
              <a:rPr lang="zh-CN" altLang="en-US" sz="2400" b="0" dirty="0">
                <a:latin typeface="楷体" panose="02010609060101010101" pitchFamily="49" charset="-122"/>
                <a:ea typeface="楷体" panose="02010609060101010101" pitchFamily="49" charset="-122"/>
              </a:rPr>
              <a:t>的</a:t>
            </a:r>
            <a:r>
              <a:rPr lang="zh-CN" altLang="en-US" sz="2400" b="0" dirty="0">
                <a:solidFill>
                  <a:srgbClr val="FF0000"/>
                </a:solidFill>
                <a:latin typeface="黑体" panose="02010609060101010101" pitchFamily="49" charset="-122"/>
                <a:ea typeface="黑体" panose="02010609060101010101" pitchFamily="49" charset="-122"/>
              </a:rPr>
              <a:t>核素</a:t>
            </a:r>
          </a:p>
          <a:p>
            <a:pPr>
              <a:lnSpc>
                <a:spcPct val="150000"/>
              </a:lnSpc>
              <a:defRPr/>
            </a:pPr>
            <a:r>
              <a:rPr lang="zh-CN" altLang="en-US" sz="2400" b="0" dirty="0">
                <a:latin typeface="楷体" panose="02010609060101010101" pitchFamily="49" charset="-122"/>
                <a:ea typeface="楷体" panose="02010609060101010101" pitchFamily="49" charset="-122"/>
              </a:rPr>
              <a:t>活化后的放射性核素具有较</a:t>
            </a:r>
            <a:r>
              <a:rPr lang="zh-CN" altLang="en-US" sz="2400" b="0" dirty="0">
                <a:solidFill>
                  <a:srgbClr val="FF0000"/>
                </a:solidFill>
                <a:latin typeface="黑体" panose="02010609060101010101" pitchFamily="49" charset="-122"/>
                <a:ea typeface="黑体" panose="02010609060101010101" pitchFamily="49" charset="-122"/>
              </a:rPr>
              <a:t>易测量的放射性。</a:t>
            </a:r>
          </a:p>
        </p:txBody>
      </p:sp>
      <p:graphicFrame>
        <p:nvGraphicFramePr>
          <p:cNvPr id="11" name="Object 4">
            <a:extLst>
              <a:ext uri="{FF2B5EF4-FFF2-40B4-BE49-F238E27FC236}">
                <a16:creationId xmlns:a16="http://schemas.microsoft.com/office/drawing/2014/main" id="{8C04DFFE-FA42-4F3A-90AF-FA1FD9951751}"/>
              </a:ext>
            </a:extLst>
          </p:cNvPr>
          <p:cNvGraphicFramePr>
            <a:graphicFrameLocks noChangeAspect="1"/>
          </p:cNvGraphicFramePr>
          <p:nvPr>
            <p:extLst>
              <p:ext uri="{D42A27DB-BD31-4B8C-83A1-F6EECF244321}">
                <p14:modId xmlns:p14="http://schemas.microsoft.com/office/powerpoint/2010/main" val="481420115"/>
              </p:ext>
            </p:extLst>
          </p:nvPr>
        </p:nvGraphicFramePr>
        <p:xfrm>
          <a:off x="222755" y="1692006"/>
          <a:ext cx="7096125" cy="754063"/>
        </p:xfrm>
        <a:graphic>
          <a:graphicData uri="http://schemas.openxmlformats.org/presentationml/2006/ole">
            <mc:AlternateContent xmlns:mc="http://schemas.openxmlformats.org/markup-compatibility/2006">
              <mc:Choice xmlns:v="urn:schemas-microsoft-com:vml" Requires="v">
                <p:oleObj spid="_x0000_s476342" name="Equation" r:id="rId3" imgW="2145960" imgH="228600" progId="Equation.DSMT4">
                  <p:embed/>
                </p:oleObj>
              </mc:Choice>
              <mc:Fallback>
                <p:oleObj name="Equation" r:id="rId3" imgW="2145960" imgH="228600" progId="Equation.DSMT4">
                  <p:embed/>
                  <p:pic>
                    <p:nvPicPr>
                      <p:cNvPr id="11" name="Object 4"/>
                      <p:cNvPicPr>
                        <a:picLocks noChangeAspect="1" noChangeArrowheads="1"/>
                      </p:cNvPicPr>
                      <p:nvPr/>
                    </p:nvPicPr>
                    <p:blipFill>
                      <a:blip r:embed="rId4"/>
                      <a:srcRect/>
                      <a:stretch>
                        <a:fillRect/>
                      </a:stretch>
                    </p:blipFill>
                    <p:spPr bwMode="auto">
                      <a:xfrm>
                        <a:off x="222755" y="1692006"/>
                        <a:ext cx="7096125" cy="754063"/>
                      </a:xfrm>
                      <a:prstGeom prst="rect">
                        <a:avLst/>
                      </a:prstGeom>
                      <a:noFill/>
                      <a:ln w="9525">
                        <a:solidFill>
                          <a:srgbClr val="FF0000"/>
                        </a:solidFill>
                        <a:miter lim="800000"/>
                        <a:headEnd/>
                        <a:tailEnd/>
                      </a:ln>
                    </p:spPr>
                  </p:pic>
                </p:oleObj>
              </mc:Fallback>
            </mc:AlternateContent>
          </a:graphicData>
        </a:graphic>
      </p:graphicFrame>
      <p:graphicFrame>
        <p:nvGraphicFramePr>
          <p:cNvPr id="12" name="Object 5">
            <a:extLst>
              <a:ext uri="{FF2B5EF4-FFF2-40B4-BE49-F238E27FC236}">
                <a16:creationId xmlns:a16="http://schemas.microsoft.com/office/drawing/2014/main" id="{03BA5788-D9CD-4EA4-ACE9-7C0E4EED9458}"/>
              </a:ext>
            </a:extLst>
          </p:cNvPr>
          <p:cNvGraphicFramePr>
            <a:graphicFrameLocks noChangeAspect="1"/>
          </p:cNvGraphicFramePr>
          <p:nvPr>
            <p:extLst>
              <p:ext uri="{D42A27DB-BD31-4B8C-83A1-F6EECF244321}">
                <p14:modId xmlns:p14="http://schemas.microsoft.com/office/powerpoint/2010/main" val="3226326850"/>
              </p:ext>
            </p:extLst>
          </p:nvPr>
        </p:nvGraphicFramePr>
        <p:xfrm>
          <a:off x="5583403" y="2498071"/>
          <a:ext cx="5935663" cy="785812"/>
        </p:xfrm>
        <a:graphic>
          <a:graphicData uri="http://schemas.openxmlformats.org/presentationml/2006/ole">
            <mc:AlternateContent xmlns:mc="http://schemas.openxmlformats.org/markup-compatibility/2006">
              <mc:Choice xmlns:v="urn:schemas-microsoft-com:vml" Requires="v">
                <p:oleObj spid="_x0000_s476343" name="Equation" r:id="rId5" imgW="1828800" imgH="241200" progId="Equation.DSMT4">
                  <p:embed/>
                </p:oleObj>
              </mc:Choice>
              <mc:Fallback>
                <p:oleObj name="Equation" r:id="rId5" imgW="1828800" imgH="241200" progId="Equation.DSMT4">
                  <p:embed/>
                  <p:pic>
                    <p:nvPicPr>
                      <p:cNvPr id="12" name="Object 5"/>
                      <p:cNvPicPr>
                        <a:picLocks noChangeAspect="1" noChangeArrowheads="1"/>
                      </p:cNvPicPr>
                      <p:nvPr/>
                    </p:nvPicPr>
                    <p:blipFill>
                      <a:blip r:embed="rId6"/>
                      <a:srcRect/>
                      <a:stretch>
                        <a:fillRect/>
                      </a:stretch>
                    </p:blipFill>
                    <p:spPr bwMode="auto">
                      <a:xfrm>
                        <a:off x="5583403" y="2498071"/>
                        <a:ext cx="5935663" cy="785812"/>
                      </a:xfrm>
                      <a:prstGeom prst="rect">
                        <a:avLst/>
                      </a:prstGeom>
                      <a:noFill/>
                      <a:ln w="9525">
                        <a:solidFill>
                          <a:srgbClr val="FF0000"/>
                        </a:solidFill>
                        <a:miter lim="800000"/>
                        <a:headEnd/>
                        <a:tailEnd/>
                      </a:ln>
                    </p:spPr>
                  </p:pic>
                </p:oleObj>
              </mc:Fallback>
            </mc:AlternateContent>
          </a:graphicData>
        </a:graphic>
      </p:graphicFrame>
      <p:sp>
        <p:nvSpPr>
          <p:cNvPr id="13" name="Text Box 6">
            <a:extLst>
              <a:ext uri="{FF2B5EF4-FFF2-40B4-BE49-F238E27FC236}">
                <a16:creationId xmlns:a16="http://schemas.microsoft.com/office/drawing/2014/main" id="{B1F17970-554A-439A-9488-D03EB464F1AD}"/>
              </a:ext>
            </a:extLst>
          </p:cNvPr>
          <p:cNvSpPr txBox="1">
            <a:spLocks noChangeArrowheads="1"/>
          </p:cNvSpPr>
          <p:nvPr/>
        </p:nvSpPr>
        <p:spPr bwMode="auto">
          <a:xfrm>
            <a:off x="5583403" y="4499401"/>
            <a:ext cx="6264820" cy="1877437"/>
          </a:xfrm>
          <a:prstGeom prst="rect">
            <a:avLst/>
          </a:prstGeom>
          <a:noFill/>
          <a:ln w="9525" algn="ctr">
            <a:solidFill>
              <a:srgbClr val="00CC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274638" indent="-274638">
              <a:spcBef>
                <a:spcPct val="0"/>
              </a:spcBef>
              <a:defRPr>
                <a:solidFill>
                  <a:schemeClr val="tx1"/>
                </a:solidFill>
                <a:latin typeface="Arial" charset="0"/>
                <a:ea typeface="宋体" pitchFamily="2" charset="-122"/>
              </a:defRPr>
            </a:lvl1pPr>
            <a:lvl2pPr>
              <a:spcBef>
                <a:spcPct val="0"/>
              </a:spcBef>
              <a:defRPr>
                <a:solidFill>
                  <a:schemeClr val="tx1"/>
                </a:solidFill>
                <a:latin typeface="Arial" charset="0"/>
                <a:ea typeface="宋体" pitchFamily="2" charset="-122"/>
              </a:defRPr>
            </a:lvl2pPr>
            <a:lvl3pPr>
              <a:spcBef>
                <a:spcPct val="0"/>
              </a:spcBef>
              <a:defRPr>
                <a:solidFill>
                  <a:schemeClr val="tx1"/>
                </a:solidFill>
                <a:latin typeface="Arial" charset="0"/>
                <a:ea typeface="宋体" pitchFamily="2" charset="-122"/>
              </a:defRPr>
            </a:lvl3pPr>
            <a:lvl4pPr>
              <a:spcBef>
                <a:spcPct val="0"/>
              </a:spcBef>
              <a:defRPr>
                <a:solidFill>
                  <a:schemeClr val="tx1"/>
                </a:solidFill>
                <a:latin typeface="Arial" charset="0"/>
                <a:ea typeface="宋体" pitchFamily="2" charset="-122"/>
              </a:defRPr>
            </a:lvl4pPr>
            <a:lvl5pPr>
              <a:spcBef>
                <a:spcPct val="0"/>
              </a:spcBef>
              <a:defRPr>
                <a:solidFill>
                  <a:schemeClr val="tx1"/>
                </a:solidFill>
                <a:latin typeface="Arial" charset="0"/>
                <a:ea typeface="宋体" pitchFamily="2" charset="-122"/>
              </a:defRPr>
            </a:lvl5pPr>
            <a:lvl6pPr fontAlgn="base">
              <a:spcBef>
                <a:spcPct val="0"/>
              </a:spcBef>
              <a:spcAft>
                <a:spcPct val="0"/>
              </a:spcAft>
              <a:defRPr>
                <a:solidFill>
                  <a:schemeClr val="tx1"/>
                </a:solidFill>
                <a:latin typeface="Arial" charset="0"/>
                <a:ea typeface="宋体" pitchFamily="2" charset="-122"/>
              </a:defRPr>
            </a:lvl6pPr>
            <a:lvl7pPr fontAlgn="base">
              <a:spcBef>
                <a:spcPct val="0"/>
              </a:spcBef>
              <a:spcAft>
                <a:spcPct val="0"/>
              </a:spcAft>
              <a:defRPr>
                <a:solidFill>
                  <a:schemeClr val="tx1"/>
                </a:solidFill>
                <a:latin typeface="Arial" charset="0"/>
                <a:ea typeface="宋体" pitchFamily="2" charset="-122"/>
              </a:defRPr>
            </a:lvl7pPr>
            <a:lvl8pPr fontAlgn="base">
              <a:spcBef>
                <a:spcPct val="0"/>
              </a:spcBef>
              <a:spcAft>
                <a:spcPct val="0"/>
              </a:spcAft>
              <a:defRPr>
                <a:solidFill>
                  <a:schemeClr val="tx1"/>
                </a:solidFill>
                <a:latin typeface="Arial" charset="0"/>
                <a:ea typeface="宋体" pitchFamily="2" charset="-122"/>
              </a:defRPr>
            </a:lvl8pPr>
            <a:lvl9pPr fontAlgn="base">
              <a:spcBef>
                <a:spcPct val="0"/>
              </a:spcBef>
              <a:spcAft>
                <a:spcPct val="0"/>
              </a:spcAft>
              <a:defRPr>
                <a:solidFill>
                  <a:schemeClr val="tx1"/>
                </a:solidFill>
                <a:latin typeface="Arial" charset="0"/>
                <a:ea typeface="宋体" pitchFamily="2" charset="-122"/>
              </a:defRPr>
            </a:lvl9pPr>
          </a:lstStyle>
          <a:p>
            <a:pPr>
              <a:spcBef>
                <a:spcPct val="50000"/>
              </a:spcBef>
              <a:spcAft>
                <a:spcPts val="1200"/>
              </a:spcAft>
              <a:buFontTx/>
              <a:buChar char="•"/>
              <a:defRPr/>
            </a:pPr>
            <a:r>
              <a:rPr lang="zh-CN" altLang="en-US" sz="2400" dirty="0">
                <a:latin typeface="楷体" panose="02010609060101010101" pitchFamily="49" charset="-122"/>
                <a:ea typeface="楷体" panose="02010609060101010101" pitchFamily="49" charset="-122"/>
              </a:rPr>
              <a:t>测量</a:t>
            </a:r>
            <a:r>
              <a:rPr lang="zh-CN" altLang="en-US" sz="24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sym typeface="Symbol" pitchFamily="18" charset="2"/>
              </a:rPr>
              <a:t></a:t>
            </a:r>
            <a:r>
              <a:rPr lang="zh-CN" altLang="en-US" sz="2400" dirty="0">
                <a:solidFill>
                  <a:srgbClr val="FF0000"/>
                </a:solidFill>
                <a:latin typeface="黑体" panose="02010609060101010101" pitchFamily="49" charset="-122"/>
                <a:ea typeface="黑体" panose="02010609060101010101" pitchFamily="49" charset="-122"/>
                <a:cs typeface="Times New Roman" panose="02020603050405020304" pitchFamily="18" charset="0"/>
                <a:sym typeface="Symbol" pitchFamily="18" charset="2"/>
              </a:rPr>
              <a:t>粒子</a:t>
            </a:r>
            <a:r>
              <a:rPr lang="zh-CN" altLang="en-US" sz="2400" dirty="0">
                <a:latin typeface="楷体" panose="02010609060101010101" pitchFamily="49" charset="-122"/>
                <a:ea typeface="楷体" panose="02010609060101010101" pitchFamily="49" charset="-122"/>
                <a:sym typeface="Symbol" pitchFamily="18" charset="2"/>
              </a:rPr>
              <a:t>的发射率可确定中子的</a:t>
            </a:r>
            <a:r>
              <a:rPr lang="zh-CN" altLang="en-US" sz="2400" dirty="0">
                <a:solidFill>
                  <a:srgbClr val="FF0000"/>
                </a:solidFill>
                <a:latin typeface="黑体" panose="02010609060101010101" pitchFamily="49" charset="-122"/>
                <a:ea typeface="黑体" panose="02010609060101010101" pitchFamily="49" charset="-122"/>
                <a:cs typeface="Times New Roman" panose="02020603050405020304" pitchFamily="18" charset="0"/>
                <a:sym typeface="Symbol" pitchFamily="18" charset="2"/>
              </a:rPr>
              <a:t>注量率</a:t>
            </a:r>
            <a:r>
              <a:rPr lang="zh-CN" altLang="en-US" sz="2400" dirty="0">
                <a:latin typeface="楷体" panose="02010609060101010101" pitchFamily="49" charset="-122"/>
                <a:ea typeface="楷体" panose="02010609060101010101" pitchFamily="49" charset="-122"/>
                <a:sym typeface="Symbol" pitchFamily="18" charset="2"/>
              </a:rPr>
              <a:t>。</a:t>
            </a:r>
          </a:p>
          <a:p>
            <a:pPr>
              <a:spcBef>
                <a:spcPct val="50000"/>
              </a:spcBef>
              <a:spcAft>
                <a:spcPts val="1200"/>
              </a:spcAft>
              <a:buFontTx/>
              <a:buChar char="•"/>
              <a:defRPr/>
            </a:pPr>
            <a:r>
              <a:rPr lang="zh-CN" altLang="en-US" sz="2400" dirty="0">
                <a:latin typeface="楷体" panose="02010609060101010101" pitchFamily="49" charset="-122"/>
                <a:ea typeface="楷体" panose="02010609060101010101" pitchFamily="49" charset="-122"/>
                <a:sym typeface="Symbol" pitchFamily="18" charset="2"/>
              </a:rPr>
              <a:t>适用于</a:t>
            </a:r>
            <a:r>
              <a:rPr lang="zh-CN" altLang="en-US" sz="2400" dirty="0">
                <a:solidFill>
                  <a:srgbClr val="FF0000"/>
                </a:solidFill>
                <a:latin typeface="黑体" panose="02010609060101010101" pitchFamily="49" charset="-122"/>
                <a:ea typeface="黑体" panose="02010609060101010101" pitchFamily="49" charset="-122"/>
                <a:cs typeface="Times New Roman" panose="02020603050405020304" pitchFamily="18" charset="0"/>
                <a:sym typeface="Symbol" pitchFamily="18" charset="2"/>
              </a:rPr>
              <a:t>热中子</a:t>
            </a:r>
            <a:r>
              <a:rPr lang="zh-CN" altLang="en-US" sz="2400" dirty="0">
                <a:latin typeface="楷体" panose="02010609060101010101" pitchFamily="49" charset="-122"/>
                <a:ea typeface="楷体" panose="02010609060101010101" pitchFamily="49" charset="-122"/>
                <a:sym typeface="Symbol" pitchFamily="18" charset="2"/>
              </a:rPr>
              <a:t>的</a:t>
            </a:r>
            <a:r>
              <a:rPr lang="zh-CN" altLang="en-US" sz="2400" dirty="0">
                <a:solidFill>
                  <a:srgbClr val="FF0000"/>
                </a:solidFill>
                <a:latin typeface="黑体" panose="02010609060101010101" pitchFamily="49" charset="-122"/>
                <a:ea typeface="黑体" panose="02010609060101010101" pitchFamily="49" charset="-122"/>
                <a:cs typeface="Times New Roman" panose="02020603050405020304" pitchFamily="18" charset="0"/>
                <a:sym typeface="Symbol" pitchFamily="18" charset="2"/>
              </a:rPr>
              <a:t>注量率</a:t>
            </a:r>
            <a:r>
              <a:rPr lang="zh-CN" altLang="en-US" sz="2400" dirty="0">
                <a:latin typeface="楷体" panose="02010609060101010101" pitchFamily="49" charset="-122"/>
                <a:ea typeface="楷体" panose="02010609060101010101" pitchFamily="49" charset="-122"/>
                <a:sym typeface="Symbol" pitchFamily="18" charset="2"/>
              </a:rPr>
              <a:t>的测量。</a:t>
            </a:r>
          </a:p>
          <a:p>
            <a:pPr>
              <a:spcBef>
                <a:spcPct val="50000"/>
              </a:spcBef>
              <a:spcAft>
                <a:spcPts val="1200"/>
              </a:spcAft>
              <a:buFontTx/>
              <a:buChar char="•"/>
              <a:defRPr/>
            </a:pPr>
            <a:r>
              <a:rPr lang="zh-CN" altLang="en-US" sz="2400" dirty="0">
                <a:latin typeface="楷体" panose="02010609060101010101" pitchFamily="49" charset="-122"/>
                <a:ea typeface="楷体" panose="02010609060101010101" pitchFamily="49" charset="-122"/>
                <a:sym typeface="Symbol" pitchFamily="18" charset="2"/>
              </a:rPr>
              <a:t>也适用于</a:t>
            </a:r>
            <a:r>
              <a:rPr lang="zh-CN" altLang="en-US" sz="2400" dirty="0">
                <a:solidFill>
                  <a:srgbClr val="FF0000"/>
                </a:solidFill>
                <a:latin typeface="黑体" panose="02010609060101010101" pitchFamily="49" charset="-122"/>
                <a:ea typeface="黑体" panose="02010609060101010101" pitchFamily="49" charset="-122"/>
                <a:cs typeface="Times New Roman" panose="02020603050405020304" pitchFamily="18" charset="0"/>
                <a:sym typeface="Symbol" pitchFamily="18" charset="2"/>
              </a:rPr>
              <a:t>短脉冲快中子</a:t>
            </a:r>
            <a:r>
              <a:rPr lang="zh-CN" altLang="en-US" sz="2400" dirty="0">
                <a:latin typeface="楷体" panose="02010609060101010101" pitchFamily="49" charset="-122"/>
                <a:ea typeface="楷体" panose="02010609060101010101" pitchFamily="49" charset="-122"/>
                <a:sym typeface="Symbol" pitchFamily="18" charset="2"/>
              </a:rPr>
              <a:t>的测量。</a:t>
            </a:r>
          </a:p>
        </p:txBody>
      </p:sp>
      <p:graphicFrame>
        <p:nvGraphicFramePr>
          <p:cNvPr id="14" name="Object 2">
            <a:extLst>
              <a:ext uri="{FF2B5EF4-FFF2-40B4-BE49-F238E27FC236}">
                <a16:creationId xmlns:a16="http://schemas.microsoft.com/office/drawing/2014/main" id="{87C2C3E9-CA0C-45E0-87FD-22155E60D691}"/>
              </a:ext>
            </a:extLst>
          </p:cNvPr>
          <p:cNvGraphicFramePr>
            <a:graphicFrameLocks noChangeAspect="1"/>
          </p:cNvGraphicFramePr>
          <p:nvPr>
            <p:extLst>
              <p:ext uri="{D42A27DB-BD31-4B8C-83A1-F6EECF244321}">
                <p14:modId xmlns:p14="http://schemas.microsoft.com/office/powerpoint/2010/main" val="3987152567"/>
              </p:ext>
            </p:extLst>
          </p:nvPr>
        </p:nvGraphicFramePr>
        <p:xfrm>
          <a:off x="5282928" y="3429000"/>
          <a:ext cx="6356350" cy="919163"/>
        </p:xfrm>
        <a:graphic>
          <a:graphicData uri="http://schemas.openxmlformats.org/presentationml/2006/ole">
            <mc:AlternateContent xmlns:mc="http://schemas.openxmlformats.org/markup-compatibility/2006">
              <mc:Choice xmlns:v="urn:schemas-microsoft-com:vml" Requires="v">
                <p:oleObj spid="_x0000_s476344" name="Equation" r:id="rId7" imgW="2108160" imgH="304560" progId="Equation.DSMT4">
                  <p:embed/>
                </p:oleObj>
              </mc:Choice>
              <mc:Fallback>
                <p:oleObj name="Equation" r:id="rId7" imgW="2108160" imgH="304560" progId="Equation.DSMT4">
                  <p:embed/>
                  <p:pic>
                    <p:nvPicPr>
                      <p:cNvPr id="14" name="Object 2"/>
                      <p:cNvPicPr>
                        <a:picLocks noChangeAspect="1" noChangeArrowheads="1"/>
                      </p:cNvPicPr>
                      <p:nvPr/>
                    </p:nvPicPr>
                    <p:blipFill>
                      <a:blip r:embed="rId8"/>
                      <a:srcRect/>
                      <a:stretch>
                        <a:fillRect/>
                      </a:stretch>
                    </p:blipFill>
                    <p:spPr bwMode="auto">
                      <a:xfrm>
                        <a:off x="5282928" y="3429000"/>
                        <a:ext cx="6356350" cy="919163"/>
                      </a:xfrm>
                      <a:prstGeom prst="rect">
                        <a:avLst/>
                      </a:prstGeom>
                      <a:solidFill>
                        <a:srgbClr val="FFFF00"/>
                      </a:solidFill>
                      <a:ln w="9525">
                        <a:solidFill>
                          <a:srgbClr val="FF6600"/>
                        </a:solidFill>
                        <a:miter lim="800000"/>
                        <a:headEnd/>
                        <a:tailEnd/>
                      </a:ln>
                      <a:effectLst/>
                    </p:spPr>
                  </p:pic>
                </p:oleObj>
              </mc:Fallback>
            </mc:AlternateContent>
          </a:graphicData>
        </a:graphic>
      </p:graphicFrame>
    </p:spTree>
    <p:extLst>
      <p:ext uri="{BB962C8B-B14F-4D97-AF65-F5344CB8AC3E}">
        <p14:creationId xmlns:p14="http://schemas.microsoft.com/office/powerpoint/2010/main" val="2699064889"/>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ipe(left)">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wipe(left)">
                                      <p:cBhvr>
                                        <p:cTn id="1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6D3457FC-C129-4ADC-BFF7-D471A09643CB}"/>
              </a:ext>
            </a:extLst>
          </p:cNvPr>
          <p:cNvSpPr>
            <a:spLocks noGrp="1"/>
          </p:cNvSpPr>
          <p:nvPr>
            <p:ph idx="13"/>
          </p:nvPr>
        </p:nvSpPr>
        <p:spPr>
          <a:xfrm>
            <a:off x="1" y="1"/>
            <a:ext cx="2540482" cy="284671"/>
          </a:xfrm>
          <a:solidFill>
            <a:schemeClr val="bg1">
              <a:lumMod val="95000"/>
            </a:schemeClr>
          </a:solidFill>
        </p:spPr>
        <p:txBody>
          <a:bodyPr>
            <a:normAutofit fontScale="92500" lnSpcReduction="10000"/>
          </a:bodyPr>
          <a:lstStyle/>
          <a:p>
            <a:r>
              <a:rPr lang="zh-CN" altLang="en-US" dirty="0"/>
              <a:t>第十三章 中子及中子的探测</a:t>
            </a:r>
          </a:p>
        </p:txBody>
      </p:sp>
      <p:sp>
        <p:nvSpPr>
          <p:cNvPr id="19" name="内容占位符 18">
            <a:extLst>
              <a:ext uri="{FF2B5EF4-FFF2-40B4-BE49-F238E27FC236}">
                <a16:creationId xmlns:a16="http://schemas.microsoft.com/office/drawing/2014/main" id="{3DD6B0AC-1C2F-434F-874C-7924919B1171}"/>
              </a:ext>
            </a:extLst>
          </p:cNvPr>
          <p:cNvSpPr>
            <a:spLocks noGrp="1"/>
          </p:cNvSpPr>
          <p:nvPr>
            <p:ph idx="14"/>
          </p:nvPr>
        </p:nvSpPr>
        <p:spPr>
          <a:solidFill>
            <a:schemeClr val="accent6">
              <a:lumMod val="20000"/>
              <a:lumOff val="80000"/>
            </a:schemeClr>
          </a:solidFill>
        </p:spPr>
        <p:txBody>
          <a:bodyPr>
            <a:normAutofit fontScale="92500" lnSpcReduction="10000"/>
          </a:bodyPr>
          <a:lstStyle/>
          <a:p>
            <a:r>
              <a:rPr lang="en-US" altLang="zh-CN" dirty="0"/>
              <a:t>13.4 </a:t>
            </a:r>
            <a:r>
              <a:rPr lang="zh-CN" altLang="en-US" dirty="0"/>
              <a:t>中子的探测</a:t>
            </a:r>
          </a:p>
        </p:txBody>
      </p:sp>
      <p:graphicFrame>
        <p:nvGraphicFramePr>
          <p:cNvPr id="15" name="Group 50">
            <a:extLst>
              <a:ext uri="{FF2B5EF4-FFF2-40B4-BE49-F238E27FC236}">
                <a16:creationId xmlns:a16="http://schemas.microsoft.com/office/drawing/2014/main" id="{7C0386DC-DB1D-463C-ADC2-F613106466B4}"/>
              </a:ext>
            </a:extLst>
          </p:cNvPr>
          <p:cNvGraphicFramePr>
            <a:graphicFrameLocks noGrp="1"/>
          </p:cNvGraphicFramePr>
          <p:nvPr>
            <p:extLst>
              <p:ext uri="{D42A27DB-BD31-4B8C-83A1-F6EECF244321}">
                <p14:modId xmlns:p14="http://schemas.microsoft.com/office/powerpoint/2010/main" val="1274298991"/>
              </p:ext>
            </p:extLst>
          </p:nvPr>
        </p:nvGraphicFramePr>
        <p:xfrm>
          <a:off x="454253" y="487680"/>
          <a:ext cx="11136561" cy="6117480"/>
        </p:xfrm>
        <a:graphic>
          <a:graphicData uri="http://schemas.openxmlformats.org/drawingml/2006/table">
            <a:tbl>
              <a:tblPr/>
              <a:tblGrid>
                <a:gridCol w="1866105">
                  <a:extLst>
                    <a:ext uri="{9D8B030D-6E8A-4147-A177-3AD203B41FA5}">
                      <a16:colId xmlns:a16="http://schemas.microsoft.com/office/drawing/2014/main" val="20000"/>
                    </a:ext>
                  </a:extLst>
                </a:gridCol>
                <a:gridCol w="1747249">
                  <a:extLst>
                    <a:ext uri="{9D8B030D-6E8A-4147-A177-3AD203B41FA5}">
                      <a16:colId xmlns:a16="http://schemas.microsoft.com/office/drawing/2014/main" val="20001"/>
                    </a:ext>
                  </a:extLst>
                </a:gridCol>
                <a:gridCol w="2612547">
                  <a:extLst>
                    <a:ext uri="{9D8B030D-6E8A-4147-A177-3AD203B41FA5}">
                      <a16:colId xmlns:a16="http://schemas.microsoft.com/office/drawing/2014/main" val="20002"/>
                    </a:ext>
                  </a:extLst>
                </a:gridCol>
                <a:gridCol w="2824709">
                  <a:extLst>
                    <a:ext uri="{9D8B030D-6E8A-4147-A177-3AD203B41FA5}">
                      <a16:colId xmlns:a16="http://schemas.microsoft.com/office/drawing/2014/main" val="20003"/>
                    </a:ext>
                  </a:extLst>
                </a:gridCol>
                <a:gridCol w="2085951">
                  <a:extLst>
                    <a:ext uri="{9D8B030D-6E8A-4147-A177-3AD203B41FA5}">
                      <a16:colId xmlns:a16="http://schemas.microsoft.com/office/drawing/2014/main" val="20004"/>
                    </a:ext>
                  </a:extLst>
                </a:gridCol>
              </a:tblGrid>
              <a:tr h="89187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400" b="1" i="0" u="none" strike="noStrike" cap="none" normalizeH="0" baseline="0" dirty="0">
                          <a:ln>
                            <a:noFill/>
                          </a:ln>
                          <a:solidFill>
                            <a:srgbClr val="0000FF"/>
                          </a:solidFill>
                          <a:effectLst/>
                          <a:latin typeface="华文楷体" panose="02010600040101010101" pitchFamily="2" charset="-122"/>
                          <a:ea typeface="华文楷体" panose="02010600040101010101" pitchFamily="2" charset="-122"/>
                        </a:rPr>
                        <a:t>方    法</a:t>
                      </a:r>
                    </a:p>
                  </a:txBody>
                  <a:tcPr marT="45727" marB="45727" anchor="ctr" horzOverflow="overflow">
                    <a:lnL cap="flat">
                      <a:noFill/>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400" b="1" i="0" u="none" strike="noStrike" cap="none" normalizeH="0" baseline="0" dirty="0">
                          <a:ln>
                            <a:noFill/>
                          </a:ln>
                          <a:solidFill>
                            <a:srgbClr val="0000FF"/>
                          </a:solidFill>
                          <a:effectLst/>
                          <a:latin typeface="华文楷体" panose="02010600040101010101" pitchFamily="2" charset="-122"/>
                          <a:ea typeface="华文楷体" panose="02010600040101010101" pitchFamily="2" charset="-122"/>
                        </a:rPr>
                        <a:t>相互作用</a:t>
                      </a:r>
                    </a:p>
                  </a:txBody>
                  <a:tcPr marT="45727" marB="4572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400" b="1" i="0" u="none" strike="noStrike" cap="none" normalizeH="0" baseline="0" dirty="0">
                          <a:ln>
                            <a:noFill/>
                          </a:ln>
                          <a:solidFill>
                            <a:srgbClr val="0000FF"/>
                          </a:solidFill>
                          <a:effectLst/>
                          <a:latin typeface="华文楷体" panose="02010600040101010101" pitchFamily="2" charset="-122"/>
                          <a:ea typeface="华文楷体" panose="02010600040101010101" pitchFamily="2" charset="-122"/>
                        </a:rPr>
                        <a:t>所用材料</a:t>
                      </a:r>
                    </a:p>
                  </a:txBody>
                  <a:tcPr marT="45727" marB="4572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400" b="1" i="0" u="none" strike="noStrike" cap="none" normalizeH="0" baseline="0" dirty="0">
                          <a:ln>
                            <a:noFill/>
                          </a:ln>
                          <a:solidFill>
                            <a:srgbClr val="0000FF"/>
                          </a:solidFill>
                          <a:effectLst/>
                          <a:latin typeface="华文楷体" panose="02010600040101010101" pitchFamily="2" charset="-122"/>
                          <a:ea typeface="华文楷体" panose="02010600040101010101" pitchFamily="2" charset="-122"/>
                        </a:rPr>
                        <a:t>截面</a:t>
                      </a:r>
                      <a:r>
                        <a:rPr kumimoji="0" lang="en-US" altLang="zh-CN" sz="2400" b="1" i="0" u="none" strike="noStrike" cap="none" normalizeH="0" baseline="0" dirty="0">
                          <a:ln>
                            <a:noFill/>
                          </a:ln>
                          <a:solidFill>
                            <a:srgbClr val="0000FF"/>
                          </a:solidFill>
                          <a:effectLst/>
                          <a:latin typeface="华文楷体" panose="02010600040101010101" pitchFamily="2" charset="-122"/>
                          <a:ea typeface="华文楷体" panose="02010600040101010101" pitchFamily="2" charset="-122"/>
                        </a:rPr>
                        <a:t>/b</a:t>
                      </a:r>
                    </a:p>
                  </a:txBody>
                  <a:tcPr marT="45727" marB="4572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400" b="1" i="0" u="none" strike="noStrike" cap="none" normalizeH="0" baseline="0" dirty="0">
                          <a:ln>
                            <a:noFill/>
                          </a:ln>
                          <a:solidFill>
                            <a:srgbClr val="0000FF"/>
                          </a:solidFill>
                          <a:effectLst/>
                          <a:latin typeface="华文楷体" panose="02010600040101010101" pitchFamily="2" charset="-122"/>
                          <a:ea typeface="华文楷体" panose="02010600040101010101" pitchFamily="2" charset="-122"/>
                        </a:rPr>
                        <a:t>用    途</a:t>
                      </a:r>
                    </a:p>
                  </a:txBody>
                  <a:tcPr marT="45727" marB="45727" anchor="ctr" horzOverflow="overflow">
                    <a:lnL w="12700" cap="flat" cmpd="sng" algn="ctr">
                      <a:solidFill>
                        <a:schemeClr val="tx1"/>
                      </a:solidFill>
                      <a:prstDash val="solid"/>
                      <a:round/>
                      <a:headEnd type="none" w="med" len="med"/>
                      <a:tailEnd type="none" w="med" len="med"/>
                    </a:lnL>
                    <a:lnR cap="flat">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1381164">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800" b="1" i="0" u="none" strike="noStrike" cap="none" normalizeH="0" baseline="0" dirty="0">
                          <a:ln>
                            <a:noFill/>
                          </a:ln>
                          <a:solidFill>
                            <a:schemeClr val="tx1"/>
                          </a:solidFill>
                          <a:effectLst/>
                          <a:latin typeface="黑体" panose="02010609060101010101" pitchFamily="49" charset="-122"/>
                          <a:ea typeface="黑体" panose="02010609060101010101" pitchFamily="49" charset="-122"/>
                        </a:rPr>
                        <a:t>核反应法</a:t>
                      </a:r>
                    </a:p>
                  </a:txBody>
                  <a:tcPr marT="45727" marB="45727" anchor="ctr"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kern="1200" cap="none" normalizeH="0" baseline="0" dirty="0">
                          <a:ln>
                            <a:noFill/>
                          </a:ln>
                          <a:solidFill>
                            <a:srgbClr val="0000FF"/>
                          </a:solidFill>
                          <a:effectLst/>
                          <a:latin typeface="Times New Roman" pitchFamily="18" charset="0"/>
                          <a:ea typeface="华文仿宋" pitchFamily="2" charset="-122"/>
                          <a:cs typeface="+mn-cs"/>
                        </a:rPr>
                        <a:t>(n, c)</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kern="1200" cap="none" normalizeH="0" baseline="0" dirty="0">
                          <a:ln>
                            <a:noFill/>
                          </a:ln>
                          <a:solidFill>
                            <a:srgbClr val="0000FF"/>
                          </a:solidFill>
                          <a:effectLst/>
                          <a:latin typeface="Times New Roman" pitchFamily="18" charset="0"/>
                          <a:ea typeface="华文仿宋" pitchFamily="2" charset="-122"/>
                          <a:cs typeface="+mn-cs"/>
                        </a:rPr>
                        <a:t> (n,</a:t>
                      </a:r>
                      <a:r>
                        <a:rPr kumimoji="0" lang="el-GR" altLang="zh-CN" sz="2800" b="0" i="0" u="none" strike="noStrike" kern="1200" cap="none" normalizeH="0" baseline="0" dirty="0">
                          <a:ln>
                            <a:noFill/>
                          </a:ln>
                          <a:solidFill>
                            <a:srgbClr val="0000FF"/>
                          </a:solidFill>
                          <a:effectLst/>
                          <a:latin typeface="Times New Roman" pitchFamily="18" charset="0"/>
                          <a:ea typeface="华文仿宋" pitchFamily="2" charset="-122"/>
                          <a:cs typeface="+mn-cs"/>
                        </a:rPr>
                        <a:t>γ</a:t>
                      </a:r>
                      <a:r>
                        <a:rPr kumimoji="0" lang="en-US" altLang="zh-CN" sz="2800" b="0" i="0" u="none" strike="noStrike" kern="1200" cap="none" normalizeH="0" baseline="0" dirty="0">
                          <a:ln>
                            <a:noFill/>
                          </a:ln>
                          <a:solidFill>
                            <a:srgbClr val="0000FF"/>
                          </a:solidFill>
                          <a:effectLst/>
                          <a:latin typeface="Times New Roman" pitchFamily="18" charset="0"/>
                          <a:ea typeface="华文仿宋" pitchFamily="2" charset="-122"/>
                          <a:cs typeface="+mn-cs"/>
                        </a:rPr>
                        <a:t>e)</a:t>
                      </a:r>
                    </a:p>
                  </a:txBody>
                  <a:tcPr marT="45727" marB="4572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50000"/>
                        </a:lnSpc>
                        <a:spcBef>
                          <a:spcPct val="20000"/>
                        </a:spcBef>
                        <a:spcAft>
                          <a:spcPct val="0"/>
                        </a:spcAft>
                        <a:buClrTx/>
                        <a:buSzTx/>
                        <a:buFontTx/>
                        <a:buNone/>
                        <a:tabLst/>
                      </a:pPr>
                      <a:r>
                        <a:rPr kumimoji="0" lang="en-US" altLang="zh-CN" sz="2400" b="1" i="0" u="none" strike="noStrike" cap="none" normalizeH="0" baseline="30000" dirty="0">
                          <a:ln>
                            <a:noFill/>
                          </a:ln>
                          <a:solidFill>
                            <a:srgbClr val="0000FF"/>
                          </a:solidFill>
                          <a:effectLst/>
                          <a:latin typeface="Times New Roman" panose="02020603050405020304" pitchFamily="18" charset="0"/>
                          <a:ea typeface="华文楷体" panose="02010600040101010101" pitchFamily="2" charset="-122"/>
                          <a:cs typeface="Times New Roman" panose="02020603050405020304" pitchFamily="18" charset="0"/>
                        </a:rPr>
                        <a:t>10</a:t>
                      </a:r>
                      <a:r>
                        <a:rPr kumimoji="0" lang="en-US" altLang="zh-CN" sz="2400" b="1" i="0" u="none" strike="noStrike" cap="none" normalizeH="0" baseline="0" dirty="0">
                          <a:ln>
                            <a:noFill/>
                          </a:ln>
                          <a:solidFill>
                            <a:srgbClr val="0000FF"/>
                          </a:solidFill>
                          <a:effectLst/>
                          <a:latin typeface="Times New Roman" panose="02020603050405020304" pitchFamily="18" charset="0"/>
                          <a:ea typeface="华文楷体" panose="02010600040101010101" pitchFamily="2" charset="-122"/>
                          <a:cs typeface="Times New Roman" panose="02020603050405020304" pitchFamily="18" charset="0"/>
                        </a:rPr>
                        <a:t>B </a:t>
                      </a:r>
                      <a:r>
                        <a:rPr kumimoji="0" lang="en-US" altLang="zh-CN" sz="2400" b="1" i="0" u="none" strike="noStrike" cap="none" normalizeH="0" baseline="30000" dirty="0">
                          <a:ln>
                            <a:noFill/>
                          </a:ln>
                          <a:solidFill>
                            <a:srgbClr val="0000FF"/>
                          </a:solidFill>
                          <a:effectLst/>
                          <a:latin typeface="Times New Roman" panose="02020603050405020304" pitchFamily="18" charset="0"/>
                          <a:ea typeface="华文楷体" panose="02010600040101010101" pitchFamily="2" charset="-122"/>
                          <a:cs typeface="Times New Roman" panose="02020603050405020304" pitchFamily="18" charset="0"/>
                        </a:rPr>
                        <a:t>6</a:t>
                      </a:r>
                      <a:r>
                        <a:rPr kumimoji="0" lang="en-US" altLang="zh-CN" sz="2400" b="1" i="0" u="none" strike="noStrike" cap="none" normalizeH="0" baseline="0" dirty="0">
                          <a:ln>
                            <a:noFill/>
                          </a:ln>
                          <a:solidFill>
                            <a:srgbClr val="0000FF"/>
                          </a:solidFill>
                          <a:effectLst/>
                          <a:latin typeface="Times New Roman" panose="02020603050405020304" pitchFamily="18" charset="0"/>
                          <a:ea typeface="华文楷体" panose="02010600040101010101" pitchFamily="2" charset="-122"/>
                          <a:cs typeface="Times New Roman" panose="02020603050405020304" pitchFamily="18" charset="0"/>
                        </a:rPr>
                        <a:t>Li </a:t>
                      </a:r>
                      <a:r>
                        <a:rPr kumimoji="0" lang="en-US" altLang="zh-CN" sz="2400" b="1" i="0" u="none" strike="noStrike" cap="none" normalizeH="0" baseline="30000" dirty="0">
                          <a:ln>
                            <a:noFill/>
                          </a:ln>
                          <a:solidFill>
                            <a:srgbClr val="0000FF"/>
                          </a:solidFill>
                          <a:effectLst/>
                          <a:latin typeface="Times New Roman" panose="02020603050405020304" pitchFamily="18" charset="0"/>
                          <a:ea typeface="华文楷体" panose="02010600040101010101" pitchFamily="2" charset="-122"/>
                          <a:cs typeface="Times New Roman" panose="02020603050405020304" pitchFamily="18" charset="0"/>
                        </a:rPr>
                        <a:t>3</a:t>
                      </a:r>
                      <a:r>
                        <a:rPr kumimoji="0" lang="en-US" altLang="zh-CN" sz="2400" b="1" i="0" u="none" strike="noStrike" cap="none" normalizeH="0" baseline="0" dirty="0">
                          <a:ln>
                            <a:noFill/>
                          </a:ln>
                          <a:solidFill>
                            <a:srgbClr val="0000FF"/>
                          </a:solidFill>
                          <a:effectLst/>
                          <a:latin typeface="Times New Roman" panose="02020603050405020304" pitchFamily="18" charset="0"/>
                          <a:ea typeface="华文楷体" panose="02010600040101010101" pitchFamily="2" charset="-122"/>
                          <a:cs typeface="Times New Roman" panose="02020603050405020304" pitchFamily="18" charset="0"/>
                        </a:rPr>
                        <a:t>He </a:t>
                      </a:r>
                      <a:r>
                        <a:rPr kumimoji="0" lang="en-US" altLang="zh-CN" sz="2400" b="1" i="0" u="none" strike="noStrike" cap="none" normalizeH="0" baseline="30000" dirty="0">
                          <a:ln>
                            <a:noFill/>
                          </a:ln>
                          <a:solidFill>
                            <a:srgbClr val="0000FF"/>
                          </a:solidFill>
                          <a:effectLst/>
                          <a:latin typeface="Times New Roman" panose="02020603050405020304" pitchFamily="18" charset="0"/>
                          <a:ea typeface="华文楷体" panose="02010600040101010101" pitchFamily="2" charset="-122"/>
                          <a:cs typeface="Times New Roman" panose="02020603050405020304" pitchFamily="18" charset="0"/>
                        </a:rPr>
                        <a:t>155,157</a:t>
                      </a:r>
                      <a:r>
                        <a:rPr kumimoji="0" lang="en-US" altLang="zh-CN" sz="2400" b="1" i="0" u="none" strike="noStrike" cap="none" normalizeH="0" baseline="0" dirty="0">
                          <a:ln>
                            <a:noFill/>
                          </a:ln>
                          <a:solidFill>
                            <a:srgbClr val="0000FF"/>
                          </a:solidFill>
                          <a:effectLst/>
                          <a:latin typeface="Times New Roman" panose="02020603050405020304" pitchFamily="18" charset="0"/>
                          <a:ea typeface="华文楷体" panose="02010600040101010101" pitchFamily="2" charset="-122"/>
                          <a:cs typeface="Times New Roman" panose="02020603050405020304" pitchFamily="18" charset="0"/>
                        </a:rPr>
                        <a:t>Gd</a:t>
                      </a:r>
                    </a:p>
                  </a:txBody>
                  <a:tcPr marT="45727" marB="4572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dirty="0">
                          <a:ln>
                            <a:noFill/>
                          </a:ln>
                          <a:solidFill>
                            <a:srgbClr val="0000FF"/>
                          </a:solidFill>
                          <a:effectLst/>
                          <a:latin typeface="Times New Roman" panose="02020603050405020304" pitchFamily="18" charset="0"/>
                          <a:ea typeface="华文楷体" panose="02010600040101010101" pitchFamily="2" charset="-122"/>
                          <a:cs typeface="Times New Roman" panose="02020603050405020304" pitchFamily="18" charset="0"/>
                        </a:rPr>
                        <a:t>&gt;1000</a:t>
                      </a:r>
                    </a:p>
                  </a:txBody>
                  <a:tcPr marT="45727" marB="4572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400" b="1" i="0" u="none" strike="noStrike" cap="none" normalizeH="0" baseline="0" dirty="0">
                          <a:ln>
                            <a:noFill/>
                          </a:ln>
                          <a:solidFill>
                            <a:srgbClr val="FF0000"/>
                          </a:solidFill>
                          <a:effectLst/>
                          <a:latin typeface="楷体" panose="02010609060101010101" pitchFamily="49" charset="-122"/>
                          <a:ea typeface="楷体" panose="02010609060101010101" pitchFamily="49" charset="-122"/>
                        </a:rPr>
                        <a:t>慢中子注量</a:t>
                      </a:r>
                    </a:p>
                  </a:txBody>
                  <a:tcPr marT="45727" marB="45727" anchor="ct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95360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800" b="1" i="0" u="none" strike="noStrike" cap="none" normalizeH="0" baseline="0" dirty="0">
                          <a:ln>
                            <a:noFill/>
                          </a:ln>
                          <a:solidFill>
                            <a:schemeClr val="tx1"/>
                          </a:solidFill>
                          <a:effectLst/>
                          <a:latin typeface="黑体" panose="02010609060101010101" pitchFamily="49" charset="-122"/>
                          <a:ea typeface="黑体" panose="02010609060101010101" pitchFamily="49" charset="-122"/>
                        </a:rPr>
                        <a:t>核反冲法</a:t>
                      </a:r>
                    </a:p>
                  </a:txBody>
                  <a:tcPr marT="45727" marB="45727" anchor="ctr"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kern="1200" cap="none" normalizeH="0" baseline="0" dirty="0">
                          <a:ln>
                            <a:noFill/>
                          </a:ln>
                          <a:solidFill>
                            <a:srgbClr val="0000FF"/>
                          </a:solidFill>
                          <a:effectLst/>
                          <a:latin typeface="Times New Roman" pitchFamily="18" charset="0"/>
                          <a:ea typeface="华文仿宋" pitchFamily="2" charset="-122"/>
                          <a:cs typeface="+mn-cs"/>
                        </a:rPr>
                        <a:t>(n, n)</a:t>
                      </a:r>
                    </a:p>
                  </a:txBody>
                  <a:tcPr marT="45727" marB="4572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30000" dirty="0">
                          <a:ln>
                            <a:noFill/>
                          </a:ln>
                          <a:solidFill>
                            <a:srgbClr val="0000FF"/>
                          </a:solidFill>
                          <a:effectLst/>
                          <a:latin typeface="Times New Roman" panose="02020603050405020304" pitchFamily="18" charset="0"/>
                          <a:ea typeface="华文楷体" panose="02010600040101010101" pitchFamily="2" charset="-122"/>
                          <a:cs typeface="Times New Roman" panose="02020603050405020304" pitchFamily="18" charset="0"/>
                        </a:rPr>
                        <a:t>1</a:t>
                      </a:r>
                      <a:r>
                        <a:rPr kumimoji="0" lang="en-US" altLang="zh-CN" sz="2400" b="1" i="0" u="none" strike="noStrike" cap="none" normalizeH="0" baseline="0" dirty="0">
                          <a:ln>
                            <a:noFill/>
                          </a:ln>
                          <a:solidFill>
                            <a:srgbClr val="0000FF"/>
                          </a:solidFill>
                          <a:effectLst/>
                          <a:latin typeface="Times New Roman" panose="02020603050405020304" pitchFamily="18" charset="0"/>
                          <a:ea typeface="华文楷体" panose="02010600040101010101" pitchFamily="2" charset="-122"/>
                          <a:cs typeface="Times New Roman" panose="02020603050405020304" pitchFamily="18" charset="0"/>
                        </a:rPr>
                        <a:t>H</a:t>
                      </a:r>
                    </a:p>
                  </a:txBody>
                  <a:tcPr marT="45727" marB="4572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dirty="0">
                          <a:ln>
                            <a:noFill/>
                          </a:ln>
                          <a:solidFill>
                            <a:srgbClr val="0000FF"/>
                          </a:solidFill>
                          <a:effectLst/>
                          <a:latin typeface="Times New Roman" panose="02020603050405020304" pitchFamily="18" charset="0"/>
                          <a:ea typeface="华文楷体" panose="02010600040101010101" pitchFamily="2" charset="-122"/>
                          <a:cs typeface="Times New Roman" panose="02020603050405020304" pitchFamily="18" charset="0"/>
                        </a:rPr>
                        <a:t>~1</a:t>
                      </a:r>
                    </a:p>
                  </a:txBody>
                  <a:tcPr marT="45727" marB="4572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400" b="1" i="0" u="none" strike="noStrike" cap="none" normalizeH="0" baseline="0" dirty="0">
                          <a:ln>
                            <a:noFill/>
                          </a:ln>
                          <a:solidFill>
                            <a:srgbClr val="FF0000"/>
                          </a:solidFill>
                          <a:effectLst/>
                          <a:latin typeface="楷体" panose="02010609060101010101" pitchFamily="49" charset="-122"/>
                          <a:ea typeface="楷体" panose="02010609060101010101" pitchFamily="49" charset="-122"/>
                        </a:rPr>
                        <a:t>快中子能量</a:t>
                      </a:r>
                    </a:p>
                  </a:txBody>
                  <a:tcPr marT="45727" marB="45727" anchor="ct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110330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800" b="1" i="0" u="none" strike="noStrike" cap="none" normalizeH="0" baseline="0" dirty="0">
                          <a:ln>
                            <a:noFill/>
                          </a:ln>
                          <a:solidFill>
                            <a:schemeClr val="tx1"/>
                          </a:solidFill>
                          <a:effectLst/>
                          <a:latin typeface="黑体" panose="02010609060101010101" pitchFamily="49" charset="-122"/>
                          <a:ea typeface="黑体" panose="02010609060101010101" pitchFamily="49" charset="-122"/>
                        </a:rPr>
                        <a:t>核裂变法</a:t>
                      </a:r>
                    </a:p>
                  </a:txBody>
                  <a:tcPr marT="45727" marB="45727" anchor="ctr"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kern="1200" cap="none" normalizeH="0" baseline="0" dirty="0">
                          <a:ln>
                            <a:noFill/>
                          </a:ln>
                          <a:solidFill>
                            <a:srgbClr val="0000FF"/>
                          </a:solidFill>
                          <a:effectLst/>
                          <a:latin typeface="Times New Roman" pitchFamily="18" charset="0"/>
                          <a:ea typeface="华文仿宋" pitchFamily="2" charset="-122"/>
                          <a:cs typeface="+mn-cs"/>
                        </a:rPr>
                        <a:t>(n, f )</a:t>
                      </a:r>
                    </a:p>
                  </a:txBody>
                  <a:tcPr marT="45727" marB="4572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en-US" altLang="zh-CN" sz="2400" b="1" i="0" u="none" strike="noStrike" cap="none" normalizeH="0" baseline="30000" dirty="0">
                          <a:ln>
                            <a:noFill/>
                          </a:ln>
                          <a:solidFill>
                            <a:srgbClr val="0000FF"/>
                          </a:solidFill>
                          <a:effectLst/>
                          <a:latin typeface="Times New Roman" panose="02020603050405020304" pitchFamily="18" charset="0"/>
                          <a:ea typeface="华文楷体" panose="02010600040101010101" pitchFamily="2" charset="-122"/>
                          <a:cs typeface="Times New Roman" panose="02020603050405020304" pitchFamily="18" charset="0"/>
                        </a:rPr>
                        <a:t>235</a:t>
                      </a:r>
                      <a:r>
                        <a:rPr kumimoji="0" lang="en-US" altLang="zh-CN" sz="2400" b="1" i="0" u="none" strike="noStrike" cap="none" normalizeH="0" baseline="0" dirty="0">
                          <a:ln>
                            <a:noFill/>
                          </a:ln>
                          <a:solidFill>
                            <a:srgbClr val="0000FF"/>
                          </a:solidFill>
                          <a:effectLst/>
                          <a:latin typeface="Times New Roman" panose="02020603050405020304" pitchFamily="18" charset="0"/>
                          <a:ea typeface="华文楷体" panose="02010600040101010101" pitchFamily="2" charset="-122"/>
                          <a:cs typeface="Times New Roman" panose="02020603050405020304" pitchFamily="18" charset="0"/>
                        </a:rPr>
                        <a:t>U </a:t>
                      </a:r>
                      <a:r>
                        <a:rPr kumimoji="0" lang="en-US" altLang="zh-CN" sz="2400" b="1" i="0" u="none" strike="noStrike" cap="none" normalizeH="0" baseline="30000" dirty="0">
                          <a:ln>
                            <a:noFill/>
                          </a:ln>
                          <a:solidFill>
                            <a:srgbClr val="0000FF"/>
                          </a:solidFill>
                          <a:effectLst/>
                          <a:latin typeface="Times New Roman" panose="02020603050405020304" pitchFamily="18" charset="0"/>
                          <a:ea typeface="华文楷体" panose="02010600040101010101" pitchFamily="2" charset="-122"/>
                          <a:cs typeface="Times New Roman" panose="02020603050405020304" pitchFamily="18" charset="0"/>
                        </a:rPr>
                        <a:t>239</a:t>
                      </a:r>
                      <a:r>
                        <a:rPr kumimoji="0" lang="en-US" altLang="zh-CN" sz="2400" b="1" i="0" u="none" strike="noStrike" cap="none" normalizeH="0" baseline="0" dirty="0">
                          <a:ln>
                            <a:noFill/>
                          </a:ln>
                          <a:solidFill>
                            <a:srgbClr val="0000FF"/>
                          </a:solidFill>
                          <a:effectLst/>
                          <a:latin typeface="Times New Roman" panose="02020603050405020304" pitchFamily="18" charset="0"/>
                          <a:ea typeface="华文楷体" panose="02010600040101010101" pitchFamily="2" charset="-122"/>
                          <a:cs typeface="Times New Roman" panose="02020603050405020304" pitchFamily="18" charset="0"/>
                        </a:rPr>
                        <a:t>Pu</a:t>
                      </a:r>
                    </a:p>
                    <a:p>
                      <a:pPr marL="0" marR="0" lvl="0" indent="0" algn="ctr" defTabSz="914400" rtl="0" eaLnBrk="1" fontAlgn="base" latinLnBrk="0" hangingPunct="1">
                        <a:lnSpc>
                          <a:spcPct val="150000"/>
                        </a:lnSpc>
                        <a:spcBef>
                          <a:spcPct val="0"/>
                        </a:spcBef>
                        <a:spcAft>
                          <a:spcPct val="0"/>
                        </a:spcAft>
                        <a:buClrTx/>
                        <a:buSzTx/>
                        <a:buFontTx/>
                        <a:buNone/>
                        <a:tabLst/>
                      </a:pPr>
                      <a:r>
                        <a:rPr kumimoji="0" lang="zh-CN" altLang="en-US" sz="2400" b="1" i="0" u="none" strike="noStrike" cap="none" normalizeH="0" baseline="0" dirty="0">
                          <a:ln>
                            <a:noFill/>
                          </a:ln>
                          <a:solidFill>
                            <a:srgbClr val="0000FF"/>
                          </a:solidFill>
                          <a:effectLst/>
                          <a:latin typeface="Times New Roman" panose="02020603050405020304" pitchFamily="18" charset="0"/>
                          <a:ea typeface="华文楷体" panose="02010600040101010101" pitchFamily="2" charset="-122"/>
                          <a:cs typeface="Times New Roman" panose="02020603050405020304" pitchFamily="18" charset="0"/>
                        </a:rPr>
                        <a:t>阈值</a:t>
                      </a:r>
                      <a:r>
                        <a:rPr kumimoji="0" lang="en-US" altLang="zh-CN" sz="2400" b="1" i="0" u="none" strike="noStrike" cap="none" normalizeH="0" baseline="30000" dirty="0">
                          <a:ln>
                            <a:noFill/>
                          </a:ln>
                          <a:solidFill>
                            <a:srgbClr val="0000FF"/>
                          </a:solidFill>
                          <a:effectLst/>
                          <a:latin typeface="Times New Roman" panose="02020603050405020304" pitchFamily="18" charset="0"/>
                          <a:ea typeface="华文楷体" panose="02010600040101010101" pitchFamily="2" charset="-122"/>
                          <a:cs typeface="Times New Roman" panose="02020603050405020304" pitchFamily="18" charset="0"/>
                        </a:rPr>
                        <a:t>238</a:t>
                      </a:r>
                      <a:r>
                        <a:rPr kumimoji="0" lang="en-US" altLang="zh-CN" sz="2400" b="1" i="0" u="none" strike="noStrike" cap="none" normalizeH="0" baseline="0" dirty="0">
                          <a:ln>
                            <a:noFill/>
                          </a:ln>
                          <a:solidFill>
                            <a:srgbClr val="0000FF"/>
                          </a:solidFill>
                          <a:effectLst/>
                          <a:latin typeface="Times New Roman" panose="02020603050405020304" pitchFamily="18" charset="0"/>
                          <a:ea typeface="华文楷体" panose="02010600040101010101" pitchFamily="2" charset="-122"/>
                          <a:cs typeface="Times New Roman" panose="02020603050405020304" pitchFamily="18" charset="0"/>
                        </a:rPr>
                        <a:t>U</a:t>
                      </a:r>
                      <a:r>
                        <a:rPr kumimoji="0" lang="zh-CN" altLang="en-US" sz="2400" b="1" i="0" u="none" strike="noStrike" cap="none" normalizeH="0" baseline="0" dirty="0">
                          <a:ln>
                            <a:noFill/>
                          </a:ln>
                          <a:solidFill>
                            <a:srgbClr val="0000FF"/>
                          </a:solidFill>
                          <a:effectLst/>
                          <a:latin typeface="Times New Roman" panose="02020603050405020304" pitchFamily="18" charset="0"/>
                          <a:ea typeface="华文楷体" panose="02010600040101010101" pitchFamily="2" charset="-122"/>
                          <a:cs typeface="Times New Roman" panose="02020603050405020304" pitchFamily="18" charset="0"/>
                        </a:rPr>
                        <a:t>等</a:t>
                      </a:r>
                    </a:p>
                  </a:txBody>
                  <a:tcPr marT="45727" marB="4572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dirty="0">
                          <a:ln>
                            <a:noFill/>
                          </a:ln>
                          <a:solidFill>
                            <a:srgbClr val="0000FF"/>
                          </a:solidFill>
                          <a:effectLst/>
                          <a:latin typeface="Times New Roman" panose="02020603050405020304" pitchFamily="18" charset="0"/>
                          <a:ea typeface="华文楷体" panose="02010600040101010101" pitchFamily="2" charset="-122"/>
                          <a:cs typeface="Times New Roman" panose="02020603050405020304" pitchFamily="18" charset="0"/>
                        </a:rPr>
                        <a:t>~500</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dirty="0">
                          <a:ln>
                            <a:noFill/>
                          </a:ln>
                          <a:solidFill>
                            <a:srgbClr val="0000FF"/>
                          </a:solidFill>
                          <a:effectLst/>
                          <a:latin typeface="Times New Roman" panose="02020603050405020304" pitchFamily="18" charset="0"/>
                          <a:ea typeface="华文楷体" panose="02010600040101010101" pitchFamily="2" charset="-122"/>
                          <a:cs typeface="Times New Roman" panose="02020603050405020304" pitchFamily="18" charset="0"/>
                        </a:rPr>
                        <a:t>~1</a:t>
                      </a:r>
                    </a:p>
                  </a:txBody>
                  <a:tcPr marT="45727" marB="4572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zh-CN" altLang="en-US" sz="2400" b="1" i="0" u="none" strike="noStrike" cap="none" normalizeH="0" baseline="0" dirty="0">
                          <a:ln>
                            <a:noFill/>
                          </a:ln>
                          <a:solidFill>
                            <a:srgbClr val="FF0000"/>
                          </a:solidFill>
                          <a:effectLst/>
                          <a:latin typeface="楷体" panose="02010609060101010101" pitchFamily="49" charset="-122"/>
                          <a:ea typeface="楷体" panose="02010609060101010101" pitchFamily="49" charset="-122"/>
                        </a:rPr>
                        <a:t>慢中子注量</a:t>
                      </a:r>
                    </a:p>
                    <a:p>
                      <a:pPr marL="0" marR="0" lvl="0" indent="0" algn="ctr" defTabSz="914400" rtl="0" eaLnBrk="1" fontAlgn="base" latinLnBrk="0" hangingPunct="1">
                        <a:lnSpc>
                          <a:spcPct val="150000"/>
                        </a:lnSpc>
                        <a:spcBef>
                          <a:spcPct val="0"/>
                        </a:spcBef>
                        <a:spcAft>
                          <a:spcPct val="0"/>
                        </a:spcAft>
                        <a:buClrTx/>
                        <a:buSzTx/>
                        <a:buFontTx/>
                        <a:buNone/>
                        <a:tabLst/>
                        <a:defRPr/>
                      </a:pPr>
                      <a:r>
                        <a:rPr kumimoji="0" lang="zh-CN" altLang="en-US" sz="2400" b="1" i="0" u="none" strike="noStrike" cap="none" normalizeH="0" baseline="0" dirty="0">
                          <a:ln>
                            <a:noFill/>
                          </a:ln>
                          <a:solidFill>
                            <a:srgbClr val="FF0000"/>
                          </a:solidFill>
                          <a:effectLst/>
                          <a:latin typeface="楷体" panose="02010609060101010101" pitchFamily="49" charset="-122"/>
                          <a:ea typeface="楷体" panose="02010609060101010101" pitchFamily="49" charset="-122"/>
                        </a:rPr>
                        <a:t>快中子注量</a:t>
                      </a:r>
                    </a:p>
                  </a:txBody>
                  <a:tcPr marT="45727" marB="45727" anchor="ct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175735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800" b="1" i="0" u="none" strike="noStrike" cap="none" normalizeH="0" baseline="0" dirty="0">
                          <a:ln>
                            <a:noFill/>
                          </a:ln>
                          <a:solidFill>
                            <a:schemeClr val="tx1"/>
                          </a:solidFill>
                          <a:effectLst/>
                          <a:latin typeface="黑体" panose="02010609060101010101" pitchFamily="49" charset="-122"/>
                          <a:ea typeface="黑体" panose="02010609060101010101" pitchFamily="49" charset="-122"/>
                        </a:rPr>
                        <a:t>活化法</a:t>
                      </a:r>
                    </a:p>
                  </a:txBody>
                  <a:tcPr marT="45727" marB="45727" anchor="ctr"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kern="1200" cap="none" normalizeH="0" baseline="0" dirty="0">
                          <a:ln>
                            <a:noFill/>
                          </a:ln>
                          <a:solidFill>
                            <a:srgbClr val="0000FF"/>
                          </a:solidFill>
                          <a:effectLst/>
                          <a:latin typeface="Times New Roman" pitchFamily="18" charset="0"/>
                          <a:ea typeface="华文仿宋" pitchFamily="2" charset="-122"/>
                          <a:cs typeface="+mn-cs"/>
                        </a:rPr>
                        <a:t>(n, </a:t>
                      </a:r>
                      <a:r>
                        <a:rPr kumimoji="0" lang="en-US" altLang="zh-CN" sz="2800" b="0" i="0" u="none" strike="noStrike" kern="1200" cap="none" normalizeH="0" baseline="0" dirty="0">
                          <a:ln>
                            <a:noFill/>
                          </a:ln>
                          <a:solidFill>
                            <a:srgbClr val="0000FF"/>
                          </a:solidFill>
                          <a:effectLst/>
                          <a:latin typeface="Times New Roman" pitchFamily="18" charset="0"/>
                          <a:ea typeface="华文仿宋" pitchFamily="2" charset="-122"/>
                          <a:cs typeface="+mn-cs"/>
                          <a:sym typeface="Symbol" pitchFamily="18" charset="2"/>
                        </a:rPr>
                        <a:t>)</a:t>
                      </a:r>
                    </a:p>
                  </a:txBody>
                  <a:tcPr marT="45727" marB="4572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dirty="0" err="1">
                          <a:ln>
                            <a:noFill/>
                          </a:ln>
                          <a:solidFill>
                            <a:srgbClr val="0000FF"/>
                          </a:solidFill>
                          <a:effectLst/>
                          <a:latin typeface="Times New Roman" panose="02020603050405020304" pitchFamily="18" charset="0"/>
                          <a:ea typeface="华文楷体" panose="02010600040101010101" pitchFamily="2" charset="-122"/>
                          <a:cs typeface="Times New Roman" panose="02020603050405020304" pitchFamily="18" charset="0"/>
                        </a:rPr>
                        <a:t>Ag,In</a:t>
                      </a:r>
                      <a:r>
                        <a:rPr kumimoji="0" lang="en-US" altLang="zh-CN" sz="2400" b="1" i="0" u="none" strike="noStrike" cap="none" normalizeH="0" baseline="0" dirty="0">
                          <a:ln>
                            <a:noFill/>
                          </a:ln>
                          <a:solidFill>
                            <a:srgbClr val="0000FF"/>
                          </a:solidFill>
                          <a:effectLst/>
                          <a:latin typeface="Times New Roman" panose="02020603050405020304" pitchFamily="18" charset="0"/>
                          <a:ea typeface="华文楷体" panose="02010600040101010101" pitchFamily="2" charset="-122"/>
                          <a:cs typeface="Times New Roman" panose="02020603050405020304" pitchFamily="18" charset="0"/>
                        </a:rPr>
                        <a:t>, </a:t>
                      </a:r>
                      <a:r>
                        <a:rPr kumimoji="0" lang="en-US" altLang="zh-CN" sz="2400" b="1" i="0" u="none" strike="noStrike" cap="none" normalizeH="0" baseline="0" dirty="0" err="1">
                          <a:ln>
                            <a:noFill/>
                          </a:ln>
                          <a:solidFill>
                            <a:srgbClr val="0000FF"/>
                          </a:solidFill>
                          <a:effectLst/>
                          <a:latin typeface="Times New Roman" panose="02020603050405020304" pitchFamily="18" charset="0"/>
                          <a:ea typeface="华文楷体" panose="02010600040101010101" pitchFamily="2" charset="-122"/>
                          <a:cs typeface="Times New Roman" panose="02020603050405020304" pitchFamily="18" charset="0"/>
                        </a:rPr>
                        <a:t>Dy</a:t>
                      </a:r>
                      <a:r>
                        <a:rPr kumimoji="0" lang="en-US" altLang="zh-CN" sz="2400" b="1" i="0" u="none" strike="noStrike" cap="none" normalizeH="0" baseline="0" dirty="0">
                          <a:ln>
                            <a:noFill/>
                          </a:ln>
                          <a:solidFill>
                            <a:srgbClr val="0000FF"/>
                          </a:solidFill>
                          <a:effectLst/>
                          <a:latin typeface="Times New Roman" panose="02020603050405020304" pitchFamily="18" charset="0"/>
                          <a:ea typeface="华文楷体" panose="02010600040101010101" pitchFamily="2" charset="-122"/>
                          <a:cs typeface="Times New Roman" panose="02020603050405020304" pitchFamily="18" charset="0"/>
                        </a:rPr>
                        <a:t>, Au</a:t>
                      </a:r>
                    </a:p>
                  </a:txBody>
                  <a:tcPr marT="45727" marB="4572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400" b="1" i="0" u="none" strike="noStrike" cap="none" normalizeH="0" baseline="0" dirty="0">
                          <a:ln>
                            <a:noFill/>
                          </a:ln>
                          <a:solidFill>
                            <a:srgbClr val="0000FF"/>
                          </a:solidFill>
                          <a:effectLst/>
                          <a:latin typeface="Times New Roman" panose="02020603050405020304" pitchFamily="18" charset="0"/>
                          <a:ea typeface="华文楷体" panose="02010600040101010101" pitchFamily="2" charset="-122"/>
                          <a:cs typeface="Times New Roman" panose="02020603050405020304" pitchFamily="18" charset="0"/>
                        </a:rPr>
                        <a:t>热中子</a:t>
                      </a:r>
                      <a:r>
                        <a:rPr kumimoji="0" lang="en-US" altLang="zh-CN" sz="2400" b="1" i="0" u="none" strike="noStrike" cap="none" normalizeH="0" baseline="0" dirty="0">
                          <a:ln>
                            <a:noFill/>
                          </a:ln>
                          <a:solidFill>
                            <a:srgbClr val="0000FF"/>
                          </a:solidFill>
                          <a:effectLst/>
                          <a:latin typeface="Times New Roman" panose="02020603050405020304" pitchFamily="18" charset="0"/>
                          <a:ea typeface="华文楷体" panose="02010600040101010101" pitchFamily="2" charset="-122"/>
                          <a:cs typeface="Times New Roman" panose="02020603050405020304" pitchFamily="18" charset="0"/>
                        </a:rPr>
                        <a:t>~100</a:t>
                      </a:r>
                    </a:p>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400" b="1" i="0" u="none" strike="noStrike" cap="none" normalizeH="0" baseline="0" dirty="0">
                          <a:ln>
                            <a:noFill/>
                          </a:ln>
                          <a:solidFill>
                            <a:srgbClr val="0000FF"/>
                          </a:solidFill>
                          <a:effectLst/>
                          <a:latin typeface="Times New Roman" panose="02020603050405020304" pitchFamily="18" charset="0"/>
                          <a:ea typeface="华文楷体" panose="02010600040101010101" pitchFamily="2" charset="-122"/>
                          <a:cs typeface="Times New Roman" panose="02020603050405020304" pitchFamily="18" charset="0"/>
                        </a:rPr>
                        <a:t>共振中子～</a:t>
                      </a:r>
                      <a:r>
                        <a:rPr kumimoji="0" lang="en-US" altLang="zh-CN" sz="2400" b="1" i="0" u="none" strike="noStrike" cap="none" normalizeH="0" baseline="0" dirty="0">
                          <a:ln>
                            <a:noFill/>
                          </a:ln>
                          <a:solidFill>
                            <a:srgbClr val="0000FF"/>
                          </a:solidFill>
                          <a:effectLst/>
                          <a:latin typeface="Times New Roman" panose="02020603050405020304" pitchFamily="18" charset="0"/>
                          <a:ea typeface="华文楷体" panose="02010600040101010101" pitchFamily="2" charset="-122"/>
                          <a:cs typeface="Times New Roman" panose="02020603050405020304" pitchFamily="18" charset="0"/>
                        </a:rPr>
                        <a:t>1000</a:t>
                      </a:r>
                    </a:p>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400" b="1" i="0" u="none" strike="noStrike" cap="none" normalizeH="0" baseline="0" dirty="0">
                          <a:ln>
                            <a:noFill/>
                          </a:ln>
                          <a:solidFill>
                            <a:srgbClr val="0000FF"/>
                          </a:solidFill>
                          <a:effectLst/>
                          <a:latin typeface="Times New Roman" panose="02020603050405020304" pitchFamily="18" charset="0"/>
                          <a:ea typeface="华文楷体" panose="02010600040101010101" pitchFamily="2" charset="-122"/>
                          <a:cs typeface="Times New Roman" panose="02020603050405020304" pitchFamily="18" charset="0"/>
                        </a:rPr>
                        <a:t>快中子</a:t>
                      </a:r>
                      <a:r>
                        <a:rPr kumimoji="0" lang="en-US" altLang="zh-CN" sz="2400" b="1" i="0" u="none" strike="noStrike" cap="none" normalizeH="0" baseline="0" dirty="0">
                          <a:ln>
                            <a:noFill/>
                          </a:ln>
                          <a:solidFill>
                            <a:srgbClr val="0000FF"/>
                          </a:solidFill>
                          <a:effectLst/>
                          <a:latin typeface="Times New Roman" panose="02020603050405020304" pitchFamily="18" charset="0"/>
                          <a:ea typeface="华文楷体" panose="02010600040101010101" pitchFamily="2" charset="-122"/>
                          <a:cs typeface="Times New Roman" panose="02020603050405020304" pitchFamily="18" charset="0"/>
                        </a:rPr>
                        <a:t>~1</a:t>
                      </a:r>
                    </a:p>
                  </a:txBody>
                  <a:tcPr marT="45727" marB="4572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400" b="1" i="0" u="none" strike="noStrike" cap="none" normalizeH="0" baseline="0" dirty="0">
                          <a:ln>
                            <a:noFill/>
                          </a:ln>
                          <a:solidFill>
                            <a:srgbClr val="FF0000"/>
                          </a:solidFill>
                          <a:effectLst/>
                          <a:latin typeface="楷体" panose="02010609060101010101" pitchFamily="49" charset="-122"/>
                          <a:ea typeface="楷体" panose="02010609060101010101" pitchFamily="49" charset="-122"/>
                        </a:rPr>
                        <a:t>中子注量</a:t>
                      </a:r>
                    </a:p>
                  </a:txBody>
                  <a:tcPr marT="45727" marB="45727" anchor="ct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6" name="内容占位符 5">
            <a:extLst>
              <a:ext uri="{FF2B5EF4-FFF2-40B4-BE49-F238E27FC236}">
                <a16:creationId xmlns:a16="http://schemas.microsoft.com/office/drawing/2014/main" id="{FBD90A8D-6747-4E40-9773-358602D790E0}"/>
              </a:ext>
            </a:extLst>
          </p:cNvPr>
          <p:cNvSpPr>
            <a:spLocks noGrp="1"/>
          </p:cNvSpPr>
          <p:nvPr>
            <p:ph idx="15"/>
          </p:nvPr>
        </p:nvSpPr>
        <p:spPr>
          <a:solidFill>
            <a:srgbClr val="3366FF"/>
          </a:solidFill>
        </p:spPr>
        <p:txBody>
          <a:bodyPr>
            <a:normAutofit fontScale="92500" lnSpcReduction="10000"/>
          </a:bodyPr>
          <a:lstStyle/>
          <a:p>
            <a:r>
              <a:rPr lang="zh-CN" altLang="en-US" dirty="0">
                <a:solidFill>
                  <a:srgbClr val="FFFF00"/>
                </a:solidFill>
              </a:rPr>
              <a:t>中子探测基本方法小结</a:t>
            </a:r>
          </a:p>
        </p:txBody>
      </p:sp>
      <p:sp>
        <p:nvSpPr>
          <p:cNvPr id="9" name="内容占位符 8">
            <a:extLst>
              <a:ext uri="{FF2B5EF4-FFF2-40B4-BE49-F238E27FC236}">
                <a16:creationId xmlns:a16="http://schemas.microsoft.com/office/drawing/2014/main" id="{A4A62B45-3401-491C-9E74-1EDB37D77AD6}"/>
              </a:ext>
            </a:extLst>
          </p:cNvPr>
          <p:cNvSpPr>
            <a:spLocks noGrp="1"/>
          </p:cNvSpPr>
          <p:nvPr>
            <p:ph idx="16"/>
          </p:nvPr>
        </p:nvSpPr>
        <p:spPr/>
        <p:txBody>
          <a:bodyPr>
            <a:normAutofit fontScale="92500" lnSpcReduction="10000"/>
          </a:bodyPr>
          <a:lstStyle/>
          <a:p>
            <a:endParaRPr lang="zh-CN" altLang="en-US"/>
          </a:p>
        </p:txBody>
      </p:sp>
    </p:spTree>
    <p:extLst>
      <p:ext uri="{BB962C8B-B14F-4D97-AF65-F5344CB8AC3E}">
        <p14:creationId xmlns:p14="http://schemas.microsoft.com/office/powerpoint/2010/main" val="1579750182"/>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6D3457FC-C129-4ADC-BFF7-D471A09643CB}"/>
              </a:ext>
            </a:extLst>
          </p:cNvPr>
          <p:cNvSpPr>
            <a:spLocks noGrp="1"/>
          </p:cNvSpPr>
          <p:nvPr>
            <p:ph idx="13"/>
          </p:nvPr>
        </p:nvSpPr>
        <p:spPr>
          <a:xfrm>
            <a:off x="1" y="1"/>
            <a:ext cx="2540482" cy="284671"/>
          </a:xfrm>
          <a:solidFill>
            <a:schemeClr val="bg1">
              <a:lumMod val="95000"/>
            </a:schemeClr>
          </a:solidFill>
        </p:spPr>
        <p:txBody>
          <a:bodyPr>
            <a:normAutofit fontScale="92500" lnSpcReduction="10000"/>
          </a:bodyPr>
          <a:lstStyle/>
          <a:p>
            <a:r>
              <a:rPr lang="zh-CN" altLang="en-US" dirty="0"/>
              <a:t>第十三章 中子及中子的探测</a:t>
            </a:r>
          </a:p>
        </p:txBody>
      </p:sp>
      <p:sp>
        <p:nvSpPr>
          <p:cNvPr id="4" name="内容占位符 3">
            <a:extLst>
              <a:ext uri="{FF2B5EF4-FFF2-40B4-BE49-F238E27FC236}">
                <a16:creationId xmlns:a16="http://schemas.microsoft.com/office/drawing/2014/main" id="{DC5E45C6-3C27-4CD6-87A4-686E0452789C}"/>
              </a:ext>
            </a:extLst>
          </p:cNvPr>
          <p:cNvSpPr>
            <a:spLocks noGrp="1"/>
          </p:cNvSpPr>
          <p:nvPr>
            <p:ph idx="15"/>
          </p:nvPr>
        </p:nvSpPr>
        <p:spPr>
          <a:solidFill>
            <a:srgbClr val="FFFF00"/>
          </a:solidFill>
        </p:spPr>
        <p:txBody>
          <a:bodyPr>
            <a:normAutofit fontScale="92500" lnSpcReduction="10000"/>
          </a:bodyPr>
          <a:lstStyle/>
          <a:p>
            <a:r>
              <a:rPr lang="zh-CN" altLang="en-US" dirty="0"/>
              <a:t>二</a:t>
            </a:r>
            <a:r>
              <a:rPr lang="en-US" altLang="zh-CN" dirty="0"/>
              <a:t>. </a:t>
            </a:r>
            <a:r>
              <a:rPr lang="zh-CN" altLang="en-US" dirty="0"/>
              <a:t>中子探测器</a:t>
            </a:r>
          </a:p>
        </p:txBody>
      </p:sp>
      <p:sp>
        <p:nvSpPr>
          <p:cNvPr id="5" name="内容占位符 4">
            <a:extLst>
              <a:ext uri="{FF2B5EF4-FFF2-40B4-BE49-F238E27FC236}">
                <a16:creationId xmlns:a16="http://schemas.microsoft.com/office/drawing/2014/main" id="{76A525C7-698F-42F7-9977-03E53AEE0BC1}"/>
              </a:ext>
            </a:extLst>
          </p:cNvPr>
          <p:cNvSpPr>
            <a:spLocks noGrp="1"/>
          </p:cNvSpPr>
          <p:nvPr>
            <p:ph idx="16"/>
          </p:nvPr>
        </p:nvSpPr>
        <p:spPr/>
        <p:txBody>
          <a:bodyPr>
            <a:normAutofit fontScale="92500" lnSpcReduction="10000"/>
          </a:bodyPr>
          <a:lstStyle/>
          <a:p>
            <a:endParaRPr lang="zh-CN" altLang="en-US"/>
          </a:p>
        </p:txBody>
      </p:sp>
      <p:sp>
        <p:nvSpPr>
          <p:cNvPr id="19" name="内容占位符 18">
            <a:extLst>
              <a:ext uri="{FF2B5EF4-FFF2-40B4-BE49-F238E27FC236}">
                <a16:creationId xmlns:a16="http://schemas.microsoft.com/office/drawing/2014/main" id="{3DD6B0AC-1C2F-434F-874C-7924919B1171}"/>
              </a:ext>
            </a:extLst>
          </p:cNvPr>
          <p:cNvSpPr>
            <a:spLocks noGrp="1"/>
          </p:cNvSpPr>
          <p:nvPr>
            <p:ph idx="14"/>
          </p:nvPr>
        </p:nvSpPr>
        <p:spPr>
          <a:solidFill>
            <a:schemeClr val="accent6">
              <a:lumMod val="20000"/>
              <a:lumOff val="80000"/>
            </a:schemeClr>
          </a:solidFill>
        </p:spPr>
        <p:txBody>
          <a:bodyPr>
            <a:normAutofit fontScale="92500" lnSpcReduction="10000"/>
          </a:bodyPr>
          <a:lstStyle/>
          <a:p>
            <a:r>
              <a:rPr lang="en-US" altLang="zh-CN" dirty="0"/>
              <a:t>13.4 </a:t>
            </a:r>
            <a:r>
              <a:rPr lang="zh-CN" altLang="en-US" dirty="0"/>
              <a:t>中子的探测</a:t>
            </a:r>
          </a:p>
        </p:txBody>
      </p:sp>
      <p:sp>
        <p:nvSpPr>
          <p:cNvPr id="11" name="Rectangle 3">
            <a:extLst>
              <a:ext uri="{FF2B5EF4-FFF2-40B4-BE49-F238E27FC236}">
                <a16:creationId xmlns:a16="http://schemas.microsoft.com/office/drawing/2014/main" id="{2276CC7D-744C-41C6-955A-89C8CE2A3B05}"/>
              </a:ext>
            </a:extLst>
          </p:cNvPr>
          <p:cNvSpPr txBox="1">
            <a:spLocks noChangeArrowheads="1"/>
          </p:cNvSpPr>
          <p:nvPr/>
        </p:nvSpPr>
        <p:spPr bwMode="auto">
          <a:xfrm>
            <a:off x="876392" y="649443"/>
            <a:ext cx="3830638" cy="4607024"/>
          </a:xfrm>
          <a:prstGeom prst="rect">
            <a:avLst/>
          </a:prstGeom>
          <a:noFill/>
          <a:ln w="38100" cmpd="dbl">
            <a:solidFill>
              <a:srgbClr val="66FF33"/>
            </a:solidFill>
            <a:miter lim="800000"/>
            <a:headEnd/>
            <a:tailEnd/>
          </a:ln>
          <a:effectLst/>
          <a:extLst>
            <a:ext uri="{909E8E84-426E-40DD-AFC4-6F175D3DCCD1}">
              <a14:hiddenFill xmlns:a14="http://schemas.microsoft.com/office/drawing/2010/main">
                <a:solidFill>
                  <a:schemeClr val="bg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3200" b="1" i="0" u="none" strike="noStrike" kern="0" cap="none" spc="0" normalizeH="0" baseline="0" noProof="0" dirty="0">
                <a:ln>
                  <a:noFill/>
                </a:ln>
                <a:solidFill>
                  <a:srgbClr val="FF0000"/>
                </a:solidFill>
                <a:effectLst>
                  <a:outerShdw blurRad="38100" dist="38100" dir="2700000" algn="tl">
                    <a:srgbClr val="C0C0C0"/>
                  </a:outerShdw>
                </a:effectLst>
                <a:uLnTx/>
                <a:uFillTx/>
                <a:latin typeface="Times New Roman" pitchFamily="18" charset="0"/>
                <a:ea typeface="华文仿宋" pitchFamily="2" charset="-122"/>
              </a:rPr>
              <a:t>1. </a:t>
            </a:r>
            <a:r>
              <a:rPr kumimoji="0" lang="zh-CN" altLang="en-US" sz="3200" b="1" i="0" u="none" strike="noStrike" kern="0" cap="none" spc="0" normalizeH="0" baseline="0" noProof="0" dirty="0">
                <a:ln>
                  <a:noFill/>
                </a:ln>
                <a:solidFill>
                  <a:srgbClr val="FF0000"/>
                </a:solidFill>
                <a:effectLst>
                  <a:outerShdw blurRad="38100" dist="38100" dir="2700000" algn="tl">
                    <a:srgbClr val="C0C0C0"/>
                  </a:outerShdw>
                </a:effectLst>
                <a:uLnTx/>
                <a:uFillTx/>
                <a:latin typeface="黑体" panose="02010609060101010101" pitchFamily="49" charset="-122"/>
                <a:ea typeface="黑体" panose="02010609060101010101" pitchFamily="49" charset="-122"/>
              </a:rPr>
              <a:t>气体探测器</a:t>
            </a:r>
          </a:p>
          <a:p>
            <a:pPr marL="742950" marR="0" lvl="1" indent="-285750" algn="l" defTabSz="914400" rtl="0" eaLnBrk="1" fontAlgn="base" latinLnBrk="0" hangingPunct="1">
              <a:lnSpc>
                <a:spcPct val="100000"/>
              </a:lnSpc>
              <a:spcBef>
                <a:spcPct val="20000"/>
              </a:spcBef>
              <a:spcAft>
                <a:spcPct val="0"/>
              </a:spcAft>
              <a:buClrTx/>
              <a:buSzTx/>
              <a:buFontTx/>
              <a:buChar char="–"/>
              <a:tabLst/>
              <a:defRPr/>
            </a:pPr>
            <a:r>
              <a:rPr kumimoji="0" lang="en-US" altLang="zh-CN" sz="3000" b="1" i="0" u="none" strike="noStrike" kern="0" cap="none" spc="0" normalizeH="0" baseline="30000" noProof="0" dirty="0">
                <a:ln>
                  <a:noFill/>
                </a:ln>
                <a:solidFill>
                  <a:srgbClr val="FF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10</a:t>
            </a:r>
            <a:r>
              <a:rPr kumimoji="0" lang="en-US" altLang="zh-CN" sz="3000" b="1" i="0" u="none" strike="noStrike" kern="0" cap="none" spc="0" normalizeH="0" baseline="0" noProof="0" dirty="0">
                <a:ln>
                  <a:noFill/>
                </a:ln>
                <a:solidFill>
                  <a:srgbClr val="FF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BF</a:t>
            </a:r>
            <a:r>
              <a:rPr kumimoji="0" lang="en-US" altLang="zh-CN" sz="3000" b="1" i="0" u="none" strike="noStrike" kern="0" cap="none" spc="0" normalizeH="0" baseline="-25000" noProof="0" dirty="0">
                <a:ln>
                  <a:noFill/>
                </a:ln>
                <a:solidFill>
                  <a:srgbClr val="FF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3</a:t>
            </a:r>
            <a:r>
              <a:rPr kumimoji="0" lang="zh-CN" altLang="en-US" sz="3000" b="1" i="0" u="none" strike="noStrike" kern="0" cap="none" spc="0" normalizeH="0" baseline="0" noProof="0" dirty="0">
                <a:ln>
                  <a:noFill/>
                </a:ln>
                <a:solidFill>
                  <a:srgbClr val="FF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正比计数管</a:t>
            </a:r>
          </a:p>
          <a:p>
            <a:pPr marL="742950" marR="0" lvl="1" indent="-285750" algn="l" defTabSz="914400" rtl="0" eaLnBrk="1" fontAlgn="base" latinLnBrk="0" hangingPunct="1">
              <a:lnSpc>
                <a:spcPct val="100000"/>
              </a:lnSpc>
              <a:spcBef>
                <a:spcPct val="20000"/>
              </a:spcBef>
              <a:spcAft>
                <a:spcPct val="0"/>
              </a:spcAft>
              <a:buClrTx/>
              <a:buSzTx/>
              <a:buFontTx/>
              <a:buChar char="–"/>
              <a:tabLst/>
              <a:defRPr/>
            </a:pPr>
            <a:r>
              <a:rPr kumimoji="0" lang="en-US" altLang="zh-CN" sz="3000" b="1" i="0" u="none" strike="noStrike" kern="0" cap="none" spc="0" normalizeH="0" baseline="30000" noProof="0" dirty="0">
                <a:ln>
                  <a:noFill/>
                </a:ln>
                <a:solidFill>
                  <a:srgbClr val="FF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3</a:t>
            </a:r>
            <a:r>
              <a:rPr kumimoji="0" lang="en-US" altLang="zh-CN" sz="3000" b="1" i="0" u="none" strike="noStrike" kern="0" cap="none" spc="0" normalizeH="0" baseline="0" noProof="0" dirty="0">
                <a:ln>
                  <a:noFill/>
                </a:ln>
                <a:solidFill>
                  <a:srgbClr val="FF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He</a:t>
            </a:r>
            <a:r>
              <a:rPr kumimoji="0" lang="zh-CN" altLang="en-US" sz="3000" b="1" i="0" u="none" strike="noStrike" kern="0" cap="none" spc="0" normalizeH="0" baseline="0" noProof="0" dirty="0">
                <a:ln>
                  <a:noFill/>
                </a:ln>
                <a:solidFill>
                  <a:srgbClr val="FF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正比计数管</a:t>
            </a:r>
          </a:p>
          <a:p>
            <a:pPr marL="742950" marR="0" lvl="1" indent="-285750" algn="l" defTabSz="914400" rtl="0" eaLnBrk="1" fontAlgn="base" latinLnBrk="0" hangingPunct="1">
              <a:lnSpc>
                <a:spcPct val="100000"/>
              </a:lnSpc>
              <a:spcBef>
                <a:spcPct val="20000"/>
              </a:spcBef>
              <a:spcAft>
                <a:spcPct val="0"/>
              </a:spcAft>
              <a:buClrTx/>
              <a:buSzTx/>
              <a:buFontTx/>
              <a:buChar char="–"/>
              <a:tabLst/>
              <a:defRPr/>
            </a:pPr>
            <a:r>
              <a:rPr kumimoji="0" lang="zh-CN" altLang="en-US" sz="3000" b="1" i="0" u="none" strike="noStrike" kern="0" cap="none" spc="0" normalizeH="0" baseline="0" noProof="0" dirty="0">
                <a:ln>
                  <a:noFill/>
                </a:ln>
                <a:solidFill>
                  <a:srgbClr val="808080"/>
                </a:solidFill>
                <a:effectLst/>
                <a:uLnTx/>
                <a:uFillTx/>
                <a:latin typeface="Times New Roman" panose="02020603050405020304" pitchFamily="18" charset="0"/>
                <a:ea typeface="楷体" panose="02010609060101010101" pitchFamily="49" charset="-122"/>
                <a:cs typeface="Times New Roman" panose="02020603050405020304" pitchFamily="18" charset="0"/>
              </a:rPr>
              <a:t>含氢正比计数管</a:t>
            </a:r>
          </a:p>
          <a:p>
            <a:pPr marL="742950" marR="0" lvl="1" indent="-285750" algn="l" defTabSz="914400" rtl="0" eaLnBrk="1" fontAlgn="base" latinLnBrk="0" hangingPunct="1">
              <a:lnSpc>
                <a:spcPct val="100000"/>
              </a:lnSpc>
              <a:spcBef>
                <a:spcPct val="20000"/>
              </a:spcBef>
              <a:spcAft>
                <a:spcPct val="0"/>
              </a:spcAft>
              <a:buClrTx/>
              <a:buSzTx/>
              <a:buFontTx/>
              <a:buChar char="–"/>
              <a:tabLst/>
              <a:defRPr/>
            </a:pPr>
            <a:r>
              <a:rPr kumimoji="0" lang="zh-CN" altLang="en-US" sz="3000" b="1" i="0" u="none" strike="noStrike" kern="0" cap="none" spc="0" normalizeH="0" baseline="0" noProof="0" dirty="0">
                <a:ln>
                  <a:noFill/>
                </a:ln>
                <a:solidFill>
                  <a:srgbClr val="0000FF"/>
                </a:solidFill>
                <a:effectLst/>
                <a:uLnTx/>
                <a:uFillTx/>
                <a:latin typeface="Times New Roman" panose="02020603050405020304" pitchFamily="18" charset="0"/>
                <a:ea typeface="楷体" panose="02010609060101010101" pitchFamily="49" charset="-122"/>
                <a:cs typeface="Times New Roman" panose="02020603050405020304" pitchFamily="18" charset="0"/>
              </a:rPr>
              <a:t>硼电离室</a:t>
            </a:r>
          </a:p>
          <a:p>
            <a:pPr marL="742950" marR="0" lvl="1" indent="-285750" algn="l" defTabSz="914400" rtl="0" eaLnBrk="1" fontAlgn="base" latinLnBrk="0" hangingPunct="1">
              <a:lnSpc>
                <a:spcPct val="100000"/>
              </a:lnSpc>
              <a:spcBef>
                <a:spcPct val="20000"/>
              </a:spcBef>
              <a:spcAft>
                <a:spcPct val="0"/>
              </a:spcAft>
              <a:buClrTx/>
              <a:buSzTx/>
              <a:buFontTx/>
              <a:buChar char="–"/>
              <a:tabLst/>
              <a:defRPr/>
            </a:pPr>
            <a:r>
              <a:rPr kumimoji="0" lang="zh-CN" altLang="en-US" sz="3000" b="1" i="0" u="none" strike="noStrike" kern="0" cap="none" spc="0" normalizeH="0" baseline="0" noProof="0" dirty="0">
                <a:ln>
                  <a:noFill/>
                </a:ln>
                <a:solidFill>
                  <a:srgbClr val="0000FF"/>
                </a:solidFill>
                <a:effectLst/>
                <a:uLnTx/>
                <a:uFillTx/>
                <a:latin typeface="Times New Roman" panose="02020603050405020304" pitchFamily="18" charset="0"/>
                <a:ea typeface="楷体" panose="02010609060101010101" pitchFamily="49" charset="-122"/>
                <a:cs typeface="Times New Roman" panose="02020603050405020304" pitchFamily="18" charset="0"/>
              </a:rPr>
              <a:t>补偿电离室</a:t>
            </a:r>
          </a:p>
          <a:p>
            <a:pPr marL="742950" marR="0" lvl="1" indent="-285750" algn="l" defTabSz="914400" rtl="0" eaLnBrk="1" fontAlgn="base" latinLnBrk="0" hangingPunct="1">
              <a:lnSpc>
                <a:spcPct val="100000"/>
              </a:lnSpc>
              <a:spcBef>
                <a:spcPct val="20000"/>
              </a:spcBef>
              <a:spcAft>
                <a:spcPct val="0"/>
              </a:spcAft>
              <a:buClrTx/>
              <a:buSzTx/>
              <a:buFontTx/>
              <a:buChar char="–"/>
              <a:tabLst/>
              <a:defRPr/>
            </a:pPr>
            <a:r>
              <a:rPr kumimoji="0" lang="zh-CN" altLang="en-US" sz="3000" b="1" i="0" u="none" strike="noStrike" kern="0" cap="none" spc="0" normalizeH="0" baseline="0" noProof="0" dirty="0">
                <a:ln>
                  <a:noFill/>
                </a:ln>
                <a:solidFill>
                  <a:srgbClr val="0000FF"/>
                </a:solidFill>
                <a:effectLst/>
                <a:uLnTx/>
                <a:uFillTx/>
                <a:latin typeface="Times New Roman" panose="02020603050405020304" pitchFamily="18" charset="0"/>
                <a:ea typeface="楷体" panose="02010609060101010101" pitchFamily="49" charset="-122"/>
                <a:cs typeface="Times New Roman" panose="02020603050405020304" pitchFamily="18" charset="0"/>
              </a:rPr>
              <a:t>裂变室</a:t>
            </a:r>
            <a:endParaRPr kumimoji="0" lang="en-US" altLang="zh-CN" sz="3000" b="1" i="0" u="none" strike="noStrike" kern="0" cap="none" spc="0" normalizeH="0" baseline="0" noProof="0" dirty="0">
              <a:ln>
                <a:noFill/>
              </a:ln>
              <a:solidFill>
                <a:srgbClr val="0000FF"/>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a:p>
            <a:pPr marL="742950" marR="0" lvl="1" indent="-285750" algn="l" defTabSz="914400" rtl="0" eaLnBrk="1" fontAlgn="base" latinLnBrk="0" hangingPunct="1">
              <a:lnSpc>
                <a:spcPct val="100000"/>
              </a:lnSpc>
              <a:spcBef>
                <a:spcPct val="20000"/>
              </a:spcBef>
              <a:spcAft>
                <a:spcPct val="0"/>
              </a:spcAft>
              <a:buClrTx/>
              <a:buSzTx/>
              <a:buFontTx/>
              <a:buChar char="–"/>
              <a:tabLst/>
              <a:defRPr/>
            </a:pPr>
            <a:r>
              <a:rPr lang="zh-CN" altLang="en-US" sz="3000" b="1" kern="0"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涂硼气体探测器</a:t>
            </a:r>
          </a:p>
        </p:txBody>
      </p:sp>
      <p:sp>
        <p:nvSpPr>
          <p:cNvPr id="14" name="Rectangle 4">
            <a:extLst>
              <a:ext uri="{FF2B5EF4-FFF2-40B4-BE49-F238E27FC236}">
                <a16:creationId xmlns:a16="http://schemas.microsoft.com/office/drawing/2014/main" id="{6D78EEF3-1012-412B-9BFB-8BAA75082315}"/>
              </a:ext>
            </a:extLst>
          </p:cNvPr>
          <p:cNvSpPr>
            <a:spLocks noChangeArrowheads="1"/>
          </p:cNvSpPr>
          <p:nvPr/>
        </p:nvSpPr>
        <p:spPr bwMode="auto">
          <a:xfrm>
            <a:off x="5836543" y="642896"/>
            <a:ext cx="4197350" cy="4613571"/>
          </a:xfrm>
          <a:prstGeom prst="rect">
            <a:avLst/>
          </a:prstGeom>
          <a:noFill/>
          <a:ln w="9525">
            <a:solidFill>
              <a:srgbClr val="00CC00"/>
            </a:solidFill>
            <a:miter lim="800000"/>
            <a:headEnd/>
            <a:tailEnd/>
          </a:ln>
          <a:effectLst/>
          <a:extLst>
            <a:ext uri="{909E8E84-426E-40DD-AFC4-6F175D3DCCD1}">
              <a14:hiddenFill xmlns:a14="http://schemas.microsoft.com/office/drawing/2010/main">
                <a:solidFill>
                  <a:schemeClr val="bg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20000"/>
              </a:spcBef>
              <a:spcAft>
                <a:spcPts val="600"/>
              </a:spcAft>
            </a:pPr>
            <a:r>
              <a:rPr lang="en-US" altLang="zh-CN" sz="3200" b="1" dirty="0">
                <a:solidFill>
                  <a:srgbClr val="0000FF"/>
                </a:solidFill>
                <a:latin typeface="黑体"/>
                <a:ea typeface="黑体"/>
              </a:rPr>
              <a:t>2. </a:t>
            </a:r>
            <a:r>
              <a:rPr lang="zh-CN" altLang="en-US" sz="3200" b="1" dirty="0">
                <a:solidFill>
                  <a:srgbClr val="0000FF"/>
                </a:solidFill>
                <a:latin typeface="黑体"/>
                <a:ea typeface="黑体"/>
              </a:rPr>
              <a:t>闪烁探测器</a:t>
            </a:r>
          </a:p>
          <a:p>
            <a:pPr lvl="1" fontAlgn="base">
              <a:spcBef>
                <a:spcPct val="20000"/>
              </a:spcBef>
              <a:spcAft>
                <a:spcPct val="0"/>
              </a:spcAft>
              <a:buFontTx/>
              <a:buChar char="–"/>
            </a:pPr>
            <a:r>
              <a:rPr lang="en-US" altLang="zh-CN" sz="2400" b="1" dirty="0" err="1">
                <a:solidFill>
                  <a:srgbClr val="0000FF"/>
                </a:solidFill>
                <a:latin typeface="Times New Roman" panose="02020603050405020304" pitchFamily="18" charset="0"/>
                <a:ea typeface="楷体" panose="02010609060101010101" pitchFamily="49" charset="-122"/>
                <a:cs typeface="Times New Roman" panose="02020603050405020304" pitchFamily="18" charset="0"/>
              </a:rPr>
              <a:t>ZnS</a:t>
            </a:r>
            <a:r>
              <a:rPr lang="zh-CN" altLang="en-US" sz="2400"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快中子屏</a:t>
            </a:r>
          </a:p>
          <a:p>
            <a:pPr lvl="1" fontAlgn="base">
              <a:spcBef>
                <a:spcPct val="20000"/>
              </a:spcBef>
              <a:spcAft>
                <a:spcPct val="0"/>
              </a:spcAft>
              <a:buFontTx/>
              <a:buChar char="–"/>
            </a:pPr>
            <a:r>
              <a:rPr lang="en-US" altLang="zh-CN" sz="2400" b="1" dirty="0" err="1">
                <a:solidFill>
                  <a:srgbClr val="0000FF"/>
                </a:solidFill>
                <a:latin typeface="Times New Roman" panose="02020603050405020304" pitchFamily="18" charset="0"/>
                <a:ea typeface="楷体" panose="02010609060101010101" pitchFamily="49" charset="-122"/>
                <a:cs typeface="Times New Roman" panose="02020603050405020304" pitchFamily="18" charset="0"/>
              </a:rPr>
              <a:t>ZnS</a:t>
            </a:r>
            <a:r>
              <a:rPr lang="zh-CN" altLang="en-US" sz="2400"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慢中子屏</a:t>
            </a:r>
          </a:p>
          <a:p>
            <a:pPr lvl="1" fontAlgn="base">
              <a:spcBef>
                <a:spcPct val="20000"/>
              </a:spcBef>
              <a:spcAft>
                <a:spcPct val="0"/>
              </a:spcAft>
              <a:buFontTx/>
              <a:buChar char="–"/>
            </a:pPr>
            <a:r>
              <a:rPr lang="zh-CN" altLang="en-US" sz="2400"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含锂闪烁体</a:t>
            </a:r>
          </a:p>
          <a:p>
            <a:pPr lvl="2" fontAlgn="base">
              <a:spcBef>
                <a:spcPct val="20000"/>
              </a:spcBef>
              <a:spcAft>
                <a:spcPct val="0"/>
              </a:spcAft>
              <a:buFontTx/>
              <a:buChar char="•"/>
            </a:pPr>
            <a:r>
              <a:rPr lang="en-US" altLang="zh-CN" sz="2000" baseline="30000"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6</a:t>
            </a:r>
            <a:r>
              <a:rPr lang="en-US" altLang="zh-CN" sz="2000"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LiI(</a:t>
            </a:r>
            <a:r>
              <a:rPr lang="en-US" altLang="zh-CN" sz="2000" dirty="0" err="1">
                <a:solidFill>
                  <a:srgbClr val="0000FF"/>
                </a:solidFill>
                <a:latin typeface="Times New Roman" panose="02020603050405020304" pitchFamily="18" charset="0"/>
                <a:ea typeface="楷体" panose="02010609060101010101" pitchFamily="49" charset="-122"/>
                <a:cs typeface="Times New Roman" panose="02020603050405020304" pitchFamily="18" charset="0"/>
              </a:rPr>
              <a:t>Eu</a:t>
            </a:r>
            <a:r>
              <a:rPr lang="en-US" altLang="zh-CN" sz="2000"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 </a:t>
            </a:r>
          </a:p>
          <a:p>
            <a:pPr lvl="2" fontAlgn="base">
              <a:spcBef>
                <a:spcPct val="20000"/>
              </a:spcBef>
              <a:spcAft>
                <a:spcPct val="0"/>
              </a:spcAft>
              <a:buFontTx/>
              <a:buChar char="•"/>
            </a:pPr>
            <a:r>
              <a:rPr lang="en-US" altLang="zh-CN" sz="2000" baseline="30000"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6</a:t>
            </a:r>
            <a:r>
              <a:rPr lang="en-US" altLang="zh-CN" sz="2000"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Li </a:t>
            </a:r>
            <a:r>
              <a:rPr lang="zh-CN" altLang="en-US" sz="2000"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玻璃：</a:t>
            </a:r>
            <a:r>
              <a:rPr lang="en-US" altLang="zh-CN" sz="2000"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LiO</a:t>
            </a:r>
            <a:r>
              <a:rPr lang="en-US" altLang="zh-CN" sz="2000" baseline="-25000"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2</a:t>
            </a:r>
            <a:r>
              <a:rPr lang="en-US" altLang="zh-CN" sz="2000"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·2SiO</a:t>
            </a:r>
            <a:r>
              <a:rPr lang="en-US" altLang="zh-CN" sz="2000" baseline="-25000"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2</a:t>
            </a:r>
            <a:r>
              <a:rPr lang="en-US" altLang="zh-CN" sz="2000"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a:t>
            </a:r>
            <a:r>
              <a:rPr lang="en-US" altLang="zh-CN" sz="2000" dirty="0" err="1">
                <a:solidFill>
                  <a:srgbClr val="0000FF"/>
                </a:solidFill>
                <a:latin typeface="Times New Roman" panose="02020603050405020304" pitchFamily="18" charset="0"/>
                <a:ea typeface="楷体" panose="02010609060101010101" pitchFamily="49" charset="-122"/>
                <a:cs typeface="Times New Roman" panose="02020603050405020304" pitchFamily="18" charset="0"/>
              </a:rPr>
              <a:t>Ce</a:t>
            </a:r>
            <a:r>
              <a:rPr lang="en-US" altLang="zh-CN" sz="2000"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a:t>
            </a:r>
          </a:p>
          <a:p>
            <a:pPr lvl="1" fontAlgn="base">
              <a:spcBef>
                <a:spcPct val="20000"/>
              </a:spcBef>
              <a:spcAft>
                <a:spcPct val="0"/>
              </a:spcAft>
              <a:buFontTx/>
              <a:buChar char="–"/>
            </a:pPr>
            <a:r>
              <a:rPr lang="zh-CN" altLang="en-US" sz="2400"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有机晶体闪烁体</a:t>
            </a:r>
          </a:p>
          <a:p>
            <a:pPr lvl="1" fontAlgn="base">
              <a:spcBef>
                <a:spcPct val="20000"/>
              </a:spcBef>
              <a:spcAft>
                <a:spcPct val="0"/>
              </a:spcAft>
              <a:buFontTx/>
              <a:buChar char="–"/>
            </a:pPr>
            <a:r>
              <a:rPr lang="zh-CN" altLang="en-US" sz="2400"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塑料闪烁体</a:t>
            </a:r>
          </a:p>
          <a:p>
            <a:pPr lvl="1" fontAlgn="base">
              <a:spcBef>
                <a:spcPct val="20000"/>
              </a:spcBef>
              <a:spcAft>
                <a:spcPct val="0"/>
              </a:spcAft>
              <a:buFontTx/>
              <a:buChar char="–"/>
            </a:pPr>
            <a:r>
              <a:rPr lang="zh-CN" altLang="en-US" sz="2400"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液体闪烁体</a:t>
            </a:r>
            <a:endParaRPr lang="en-US" altLang="zh-CN" sz="2400"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endParaRPr>
          </a:p>
          <a:p>
            <a:pPr lvl="1" fontAlgn="base">
              <a:spcBef>
                <a:spcPct val="20000"/>
              </a:spcBef>
              <a:spcAft>
                <a:spcPct val="0"/>
              </a:spcAft>
              <a:buFontTx/>
              <a:buChar char="–"/>
            </a:pPr>
            <a:r>
              <a:rPr lang="en-US" altLang="zh-CN" sz="2400"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CLYC</a:t>
            </a:r>
            <a:r>
              <a:rPr lang="zh-CN" altLang="en-US" sz="2400"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闪烁体</a:t>
            </a:r>
          </a:p>
        </p:txBody>
      </p:sp>
      <p:sp>
        <p:nvSpPr>
          <p:cNvPr id="15" name="Rectangle 5">
            <a:extLst>
              <a:ext uri="{FF2B5EF4-FFF2-40B4-BE49-F238E27FC236}">
                <a16:creationId xmlns:a16="http://schemas.microsoft.com/office/drawing/2014/main" id="{A8300BA5-E765-4A0A-B9D7-FA472F8844B6}"/>
              </a:ext>
            </a:extLst>
          </p:cNvPr>
          <p:cNvSpPr>
            <a:spLocks noChangeArrowheads="1"/>
          </p:cNvSpPr>
          <p:nvPr/>
        </p:nvSpPr>
        <p:spPr bwMode="auto">
          <a:xfrm>
            <a:off x="5870798" y="5593821"/>
            <a:ext cx="3276859" cy="584775"/>
          </a:xfrm>
          <a:prstGeom prst="rect">
            <a:avLst/>
          </a:prstGeom>
          <a:noFill/>
          <a:ln w="9525">
            <a:solidFill>
              <a:srgbClr val="00CC00"/>
            </a:solidFill>
            <a:miter lim="800000"/>
            <a:headEnd/>
            <a:tailEnd/>
          </a:ln>
          <a:effectLst/>
          <a:extLst>
            <a:ext uri="{909E8E84-426E-40DD-AFC4-6F175D3DCCD1}">
              <a14:hiddenFill xmlns:a14="http://schemas.microsoft.com/office/drawing/2010/main">
                <a:solidFill>
                  <a:schemeClr val="bg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fontAlgn="base">
              <a:spcBef>
                <a:spcPct val="0"/>
              </a:spcBef>
              <a:spcAft>
                <a:spcPct val="0"/>
              </a:spcAft>
            </a:pPr>
            <a:r>
              <a:rPr lang="en-US" altLang="zh-CN" sz="3200" b="1" dirty="0">
                <a:solidFill>
                  <a:srgbClr val="0000FF"/>
                </a:solidFill>
                <a:latin typeface="黑体" panose="02010609060101010101" pitchFamily="49" charset="-122"/>
                <a:ea typeface="黑体" panose="02010609060101010101" pitchFamily="49" charset="-122"/>
              </a:rPr>
              <a:t>3. </a:t>
            </a:r>
            <a:r>
              <a:rPr lang="zh-CN" altLang="en-US" sz="3200" b="1" dirty="0">
                <a:solidFill>
                  <a:srgbClr val="0000FF"/>
                </a:solidFill>
                <a:latin typeface="黑体" panose="02010609060101010101" pitchFamily="49" charset="-122"/>
                <a:ea typeface="黑体" panose="02010609060101010101" pitchFamily="49" charset="-122"/>
              </a:rPr>
              <a:t>半导体探测器</a:t>
            </a:r>
          </a:p>
        </p:txBody>
      </p:sp>
    </p:spTree>
    <p:extLst>
      <p:ext uri="{BB962C8B-B14F-4D97-AF65-F5344CB8AC3E}">
        <p14:creationId xmlns:p14="http://schemas.microsoft.com/office/powerpoint/2010/main" val="548520003"/>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6D3457FC-C129-4ADC-BFF7-D471A09643CB}"/>
              </a:ext>
            </a:extLst>
          </p:cNvPr>
          <p:cNvSpPr>
            <a:spLocks noGrp="1"/>
          </p:cNvSpPr>
          <p:nvPr>
            <p:ph idx="13"/>
          </p:nvPr>
        </p:nvSpPr>
        <p:spPr>
          <a:xfrm>
            <a:off x="1" y="1"/>
            <a:ext cx="2540482" cy="284671"/>
          </a:xfrm>
          <a:solidFill>
            <a:schemeClr val="bg1">
              <a:lumMod val="95000"/>
            </a:schemeClr>
          </a:solidFill>
        </p:spPr>
        <p:txBody>
          <a:bodyPr>
            <a:normAutofit fontScale="92500" lnSpcReduction="10000"/>
          </a:bodyPr>
          <a:lstStyle/>
          <a:p>
            <a:r>
              <a:rPr lang="zh-CN" altLang="en-US" dirty="0"/>
              <a:t>第十三章 中子及中子的探测</a:t>
            </a:r>
          </a:p>
        </p:txBody>
      </p:sp>
      <p:sp>
        <p:nvSpPr>
          <p:cNvPr id="4" name="内容占位符 3">
            <a:extLst>
              <a:ext uri="{FF2B5EF4-FFF2-40B4-BE49-F238E27FC236}">
                <a16:creationId xmlns:a16="http://schemas.microsoft.com/office/drawing/2014/main" id="{DC5E45C6-3C27-4CD6-87A4-686E0452789C}"/>
              </a:ext>
            </a:extLst>
          </p:cNvPr>
          <p:cNvSpPr>
            <a:spLocks noGrp="1"/>
          </p:cNvSpPr>
          <p:nvPr>
            <p:ph idx="15"/>
          </p:nvPr>
        </p:nvSpPr>
        <p:spPr>
          <a:xfrm>
            <a:off x="5170096" y="1"/>
            <a:ext cx="1651691" cy="284671"/>
          </a:xfrm>
          <a:solidFill>
            <a:schemeClr val="accent4">
              <a:lumMod val="20000"/>
              <a:lumOff val="80000"/>
            </a:schemeClr>
          </a:solidFill>
        </p:spPr>
        <p:txBody>
          <a:bodyPr>
            <a:normAutofit fontScale="92500" lnSpcReduction="10000"/>
          </a:bodyPr>
          <a:lstStyle/>
          <a:p>
            <a:r>
              <a:rPr lang="zh-CN" altLang="en-US" dirty="0"/>
              <a:t>二</a:t>
            </a:r>
            <a:r>
              <a:rPr lang="en-US" altLang="zh-CN" dirty="0"/>
              <a:t>. </a:t>
            </a:r>
            <a:r>
              <a:rPr lang="zh-CN" altLang="en-US" dirty="0"/>
              <a:t>中子探测器</a:t>
            </a:r>
          </a:p>
        </p:txBody>
      </p:sp>
      <p:sp>
        <p:nvSpPr>
          <p:cNvPr id="5" name="内容占位符 4">
            <a:extLst>
              <a:ext uri="{FF2B5EF4-FFF2-40B4-BE49-F238E27FC236}">
                <a16:creationId xmlns:a16="http://schemas.microsoft.com/office/drawing/2014/main" id="{76A525C7-698F-42F7-9977-03E53AEE0BC1}"/>
              </a:ext>
            </a:extLst>
          </p:cNvPr>
          <p:cNvSpPr>
            <a:spLocks noGrp="1"/>
          </p:cNvSpPr>
          <p:nvPr>
            <p:ph idx="16"/>
          </p:nvPr>
        </p:nvSpPr>
        <p:spPr>
          <a:solidFill>
            <a:srgbClr val="003366"/>
          </a:solidFill>
        </p:spPr>
        <p:txBody>
          <a:bodyPr>
            <a:normAutofit fontScale="92500" lnSpcReduction="10000"/>
          </a:bodyPr>
          <a:lstStyle/>
          <a:p>
            <a:r>
              <a:rPr lang="en-US" altLang="zh-CN" dirty="0">
                <a:solidFill>
                  <a:srgbClr val="FFFF00"/>
                </a:solidFill>
                <a:latin typeface="Times New Roman" panose="02020603050405020304" pitchFamily="18" charset="0"/>
                <a:cs typeface="Times New Roman" panose="02020603050405020304" pitchFamily="18" charset="0"/>
              </a:rPr>
              <a:t>1) </a:t>
            </a:r>
            <a:r>
              <a:rPr lang="en-US" altLang="zh-CN" baseline="30000" dirty="0">
                <a:solidFill>
                  <a:srgbClr val="FFFF00"/>
                </a:solidFill>
                <a:latin typeface="Times New Roman" panose="02020603050405020304" pitchFamily="18" charset="0"/>
                <a:cs typeface="Times New Roman" panose="02020603050405020304" pitchFamily="18" charset="0"/>
              </a:rPr>
              <a:t>10</a:t>
            </a:r>
            <a:r>
              <a:rPr lang="en-US" altLang="zh-CN" dirty="0">
                <a:solidFill>
                  <a:srgbClr val="FFFF00"/>
                </a:solidFill>
                <a:latin typeface="Times New Roman" panose="02020603050405020304" pitchFamily="18" charset="0"/>
                <a:cs typeface="Times New Roman" panose="02020603050405020304" pitchFamily="18" charset="0"/>
              </a:rPr>
              <a:t>BF</a:t>
            </a:r>
            <a:r>
              <a:rPr lang="en-US" altLang="zh-CN" baseline="-25000" dirty="0">
                <a:solidFill>
                  <a:srgbClr val="FFFF00"/>
                </a:solidFill>
                <a:latin typeface="Times New Roman" panose="02020603050405020304" pitchFamily="18" charset="0"/>
                <a:cs typeface="Times New Roman" panose="02020603050405020304" pitchFamily="18" charset="0"/>
              </a:rPr>
              <a:t>3</a:t>
            </a:r>
            <a:r>
              <a:rPr lang="zh-CN" altLang="en-US" dirty="0">
                <a:solidFill>
                  <a:srgbClr val="FFFF00"/>
                </a:solidFill>
                <a:latin typeface="Times New Roman" panose="02020603050405020304" pitchFamily="18" charset="0"/>
                <a:cs typeface="Times New Roman" panose="02020603050405020304" pitchFamily="18" charset="0"/>
              </a:rPr>
              <a:t>和</a:t>
            </a:r>
            <a:r>
              <a:rPr lang="en-US" altLang="zh-CN" baseline="30000" dirty="0">
                <a:solidFill>
                  <a:srgbClr val="FFFF00"/>
                </a:solidFill>
                <a:latin typeface="Times New Roman" panose="02020603050405020304" pitchFamily="18" charset="0"/>
                <a:cs typeface="Times New Roman" panose="02020603050405020304" pitchFamily="18" charset="0"/>
              </a:rPr>
              <a:t>3</a:t>
            </a:r>
            <a:r>
              <a:rPr lang="en-US" altLang="zh-CN" dirty="0">
                <a:solidFill>
                  <a:srgbClr val="FFFF00"/>
                </a:solidFill>
                <a:latin typeface="Times New Roman" panose="02020603050405020304" pitchFamily="18" charset="0"/>
                <a:cs typeface="Times New Roman" panose="02020603050405020304" pitchFamily="18" charset="0"/>
              </a:rPr>
              <a:t>He</a:t>
            </a:r>
            <a:r>
              <a:rPr lang="zh-CN" altLang="en-US" dirty="0">
                <a:solidFill>
                  <a:srgbClr val="FFFF00"/>
                </a:solidFill>
                <a:latin typeface="Times New Roman" panose="02020603050405020304" pitchFamily="18" charset="0"/>
                <a:cs typeface="Times New Roman" panose="02020603050405020304" pitchFamily="18" charset="0"/>
              </a:rPr>
              <a:t>正比计数器</a:t>
            </a:r>
            <a:endParaRPr lang="zh-CN" altLang="zh-CN" dirty="0">
              <a:solidFill>
                <a:srgbClr val="FFFF00"/>
              </a:solidFill>
              <a:latin typeface="Times New Roman" panose="02020603050405020304" pitchFamily="18" charset="0"/>
              <a:cs typeface="Times New Roman" panose="02020603050405020304" pitchFamily="18" charset="0"/>
              <a:sym typeface="Symbol" pitchFamily="18" charset="2"/>
            </a:endParaRPr>
          </a:p>
        </p:txBody>
      </p:sp>
      <p:sp>
        <p:nvSpPr>
          <p:cNvPr id="19" name="内容占位符 18">
            <a:extLst>
              <a:ext uri="{FF2B5EF4-FFF2-40B4-BE49-F238E27FC236}">
                <a16:creationId xmlns:a16="http://schemas.microsoft.com/office/drawing/2014/main" id="{3DD6B0AC-1C2F-434F-874C-7924919B1171}"/>
              </a:ext>
            </a:extLst>
          </p:cNvPr>
          <p:cNvSpPr>
            <a:spLocks noGrp="1"/>
          </p:cNvSpPr>
          <p:nvPr>
            <p:ph idx="14"/>
          </p:nvPr>
        </p:nvSpPr>
        <p:spPr>
          <a:solidFill>
            <a:schemeClr val="accent6">
              <a:lumMod val="20000"/>
              <a:lumOff val="80000"/>
            </a:schemeClr>
          </a:solidFill>
        </p:spPr>
        <p:txBody>
          <a:bodyPr>
            <a:normAutofit fontScale="92500" lnSpcReduction="10000"/>
          </a:bodyPr>
          <a:lstStyle/>
          <a:p>
            <a:r>
              <a:rPr lang="en-US" altLang="zh-CN" dirty="0"/>
              <a:t>13.4 </a:t>
            </a:r>
            <a:r>
              <a:rPr lang="zh-CN" altLang="en-US" dirty="0"/>
              <a:t>中子的探测</a:t>
            </a:r>
          </a:p>
        </p:txBody>
      </p:sp>
      <p:sp>
        <p:nvSpPr>
          <p:cNvPr id="9" name="Text Box 5">
            <a:extLst>
              <a:ext uri="{FF2B5EF4-FFF2-40B4-BE49-F238E27FC236}">
                <a16:creationId xmlns:a16="http://schemas.microsoft.com/office/drawing/2014/main" id="{0695B89D-3197-4B61-94E3-1B576A7C3756}"/>
              </a:ext>
            </a:extLst>
          </p:cNvPr>
          <p:cNvSpPr txBox="1">
            <a:spLocks noChangeArrowheads="1"/>
          </p:cNvSpPr>
          <p:nvPr/>
        </p:nvSpPr>
        <p:spPr bwMode="auto">
          <a:xfrm>
            <a:off x="109022" y="3501168"/>
            <a:ext cx="8886204" cy="3354765"/>
          </a:xfrm>
          <a:prstGeom prst="rect">
            <a:avLst/>
          </a:prstGeom>
          <a:solidFill>
            <a:schemeClr val="bg1"/>
          </a:solidFill>
          <a:ln w="9525" algn="ctr">
            <a:solidFill>
              <a:srgbClr val="00CC00"/>
            </a:solidFill>
            <a:miter lim="800000"/>
            <a:headEnd/>
            <a:tailEnd/>
          </a:ln>
          <a:effectLst/>
        </p:spPr>
        <p:txBody>
          <a:bodyPr wrap="square">
            <a:spAutoFit/>
          </a:bodyPr>
          <a:lstStyle/>
          <a:p>
            <a:pPr marL="285750" indent="-285750">
              <a:lnSpc>
                <a:spcPct val="150000"/>
              </a:lnSpc>
              <a:spcBef>
                <a:spcPts val="600"/>
              </a:spcBef>
              <a:spcAft>
                <a:spcPts val="600"/>
              </a:spcAft>
              <a:buFont typeface="Arial" panose="020B0604020202020204" pitchFamily="34" charset="0"/>
              <a:buChar char="•"/>
              <a:defRPr/>
            </a:pPr>
            <a:r>
              <a:rPr lang="zh-CN" altLang="en-US" b="1" dirty="0">
                <a:solidFill>
                  <a:srgbClr val="0000FF"/>
                </a:solidFill>
                <a:latin typeface="黑体" panose="02010609060101010101" pitchFamily="49" charset="-122"/>
                <a:ea typeface="黑体" panose="02010609060101010101" pitchFamily="49" charset="-122"/>
                <a:cs typeface="Times New Roman" panose="02020603050405020304" pitchFamily="18" charset="0"/>
              </a:rPr>
              <a:t>工作气体：</a:t>
            </a:r>
            <a:r>
              <a:rPr lang="en-US" altLang="zh-CN" b="1" baseline="300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3</a:t>
            </a:r>
            <a:r>
              <a:rPr lang="en-US" altLang="zh-CN"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He</a:t>
            </a:r>
            <a:r>
              <a:rPr lang="zh-CN" altLang="en-US" dirty="0">
                <a:latin typeface="Times New Roman" panose="02020603050405020304" pitchFamily="18" charset="0"/>
                <a:ea typeface="楷体" panose="02010609060101010101" pitchFamily="49" charset="-122"/>
                <a:cs typeface="Times New Roman" panose="02020603050405020304" pitchFamily="18" charset="0"/>
              </a:rPr>
              <a:t>或</a:t>
            </a:r>
            <a:r>
              <a:rPr lang="en-US" altLang="zh-CN" b="1" baseline="300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10</a:t>
            </a:r>
            <a:r>
              <a:rPr lang="en-US" altLang="zh-CN"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BF</a:t>
            </a:r>
            <a:r>
              <a:rPr lang="en-US" altLang="zh-CN" b="1" baseline="-250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3</a:t>
            </a:r>
            <a:r>
              <a:rPr lang="zh-CN" altLang="en-US" dirty="0">
                <a:latin typeface="Times New Roman" panose="02020603050405020304" pitchFamily="18" charset="0"/>
                <a:ea typeface="楷体" panose="02010609060101010101" pitchFamily="49" charset="-122"/>
                <a:cs typeface="Times New Roman" panose="02020603050405020304" pitchFamily="18" charset="0"/>
              </a:rPr>
              <a:t>气体</a:t>
            </a:r>
          </a:p>
          <a:p>
            <a:pPr marL="285750" indent="-285750">
              <a:lnSpc>
                <a:spcPct val="150000"/>
              </a:lnSpc>
              <a:spcBef>
                <a:spcPts val="600"/>
              </a:spcBef>
              <a:spcAft>
                <a:spcPts val="600"/>
              </a:spcAft>
              <a:buFont typeface="Arial" panose="020B0604020202020204" pitchFamily="34" charset="0"/>
              <a:buChar char="•"/>
              <a:defRPr/>
            </a:pPr>
            <a:r>
              <a:rPr lang="zh-CN" altLang="en-US" b="1" dirty="0">
                <a:solidFill>
                  <a:srgbClr val="0000FF"/>
                </a:solidFill>
                <a:latin typeface="黑体" panose="02010609060101010101" pitchFamily="49" charset="-122"/>
                <a:ea typeface="黑体" panose="02010609060101010101" pitchFamily="49" charset="-122"/>
                <a:cs typeface="Times New Roman" panose="02020603050405020304" pitchFamily="18" charset="0"/>
              </a:rPr>
              <a:t>工作状态：</a:t>
            </a:r>
            <a:r>
              <a:rPr lang="zh-CN" altLang="en-US" b="1" dirty="0">
                <a:solidFill>
                  <a:srgbClr val="FF0000"/>
                </a:solidFill>
                <a:latin typeface="黑体" panose="02010609060101010101" pitchFamily="49" charset="-122"/>
                <a:ea typeface="黑体" panose="02010609060101010101" pitchFamily="49" charset="-122"/>
                <a:cs typeface="Times New Roman" panose="02020603050405020304" pitchFamily="18" charset="0"/>
              </a:rPr>
              <a:t>脉冲型</a:t>
            </a:r>
            <a:r>
              <a:rPr lang="zh-CN" altLang="en-US" dirty="0">
                <a:latin typeface="Times New Roman" panose="02020603050405020304" pitchFamily="18" charset="0"/>
                <a:ea typeface="楷体" panose="02010609060101010101" pitchFamily="49" charset="-122"/>
                <a:cs typeface="Times New Roman" panose="02020603050405020304" pitchFamily="18" charset="0"/>
              </a:rPr>
              <a:t>工作状态、正比计数器</a:t>
            </a:r>
            <a:endParaRPr lang="en-US" altLang="zh-CN" dirty="0">
              <a:latin typeface="Times New Roman" panose="02020603050405020304" pitchFamily="18" charset="0"/>
              <a:ea typeface="楷体" panose="02010609060101010101" pitchFamily="49" charset="-122"/>
              <a:cs typeface="Times New Roman" panose="02020603050405020304" pitchFamily="18" charset="0"/>
            </a:endParaRPr>
          </a:p>
          <a:p>
            <a:pPr marL="457200" indent="-457200">
              <a:lnSpc>
                <a:spcPct val="150000"/>
              </a:lnSpc>
              <a:spcBef>
                <a:spcPts val="600"/>
              </a:spcBef>
              <a:spcAft>
                <a:spcPts val="600"/>
              </a:spcAft>
              <a:buFont typeface="Arial" panose="020B0604020202020204" pitchFamily="34" charset="0"/>
              <a:buChar char="•"/>
              <a:defRPr/>
            </a:pPr>
            <a:r>
              <a:rPr lang="zh-CN" altLang="en-US"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主要用于测量</a:t>
            </a:r>
            <a:r>
              <a:rPr lang="zh-CN" altLang="en-US"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中子注量率</a:t>
            </a:r>
            <a:r>
              <a:rPr lang="zh-CN" altLang="en-US" b="1" dirty="0">
                <a:solidFill>
                  <a:srgbClr val="FF0000"/>
                </a:solidFill>
                <a:effectLst>
                  <a:outerShdw blurRad="38100" dist="38100" dir="2700000" algn="tl">
                    <a:srgbClr val="C0C0C0"/>
                  </a:outerShdw>
                </a:effectLst>
                <a:latin typeface="Times New Roman" panose="02020603050405020304" pitchFamily="18" charset="0"/>
                <a:ea typeface="黑体" panose="02010609060101010101" pitchFamily="49" charset="-122"/>
                <a:cs typeface="Times New Roman" panose="02020603050405020304" pitchFamily="18" charset="0"/>
              </a:rPr>
              <a:t>，</a:t>
            </a:r>
            <a:r>
              <a:rPr lang="zh-CN" altLang="en-US"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无法测量</a:t>
            </a:r>
            <a:r>
              <a:rPr lang="zh-CN" altLang="en-US"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低能中子的能量；</a:t>
            </a:r>
            <a:endParaRPr lang="en-US" altLang="zh-CN"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endParaRPr>
          </a:p>
          <a:p>
            <a:pPr marL="457200" indent="-457200">
              <a:lnSpc>
                <a:spcPct val="150000"/>
              </a:lnSpc>
              <a:spcBef>
                <a:spcPts val="600"/>
              </a:spcBef>
              <a:spcAft>
                <a:spcPts val="600"/>
              </a:spcAft>
              <a:buFont typeface="Arial" panose="020B0604020202020204" pitchFamily="34" charset="0"/>
              <a:buChar char="•"/>
              <a:defRPr/>
            </a:pPr>
            <a:r>
              <a:rPr lang="zh-CN" altLang="en-US"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在国土安全，中子散射领域有广泛应用。</a:t>
            </a:r>
          </a:p>
          <a:p>
            <a:pPr marL="457200" indent="-457200">
              <a:lnSpc>
                <a:spcPct val="150000"/>
              </a:lnSpc>
              <a:spcBef>
                <a:spcPts val="600"/>
              </a:spcBef>
              <a:spcAft>
                <a:spcPts val="600"/>
              </a:spcAft>
              <a:buClr>
                <a:srgbClr val="FF0000"/>
              </a:buClr>
              <a:buFont typeface="楷体" panose="02010609060101010101" pitchFamily="49" charset="-122"/>
              <a:buChar char="？"/>
              <a:defRPr/>
            </a:pPr>
            <a:r>
              <a:rPr lang="en-US" altLang="zh-CN" baseline="30000"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10</a:t>
            </a:r>
            <a:r>
              <a:rPr lang="en-US" altLang="zh-CN"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BF</a:t>
            </a:r>
            <a:r>
              <a:rPr lang="en-US" altLang="zh-CN" baseline="-25000"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3</a:t>
            </a:r>
            <a:r>
              <a:rPr lang="zh-CN" altLang="en-US"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为</a:t>
            </a:r>
            <a:r>
              <a:rPr lang="zh-CN" altLang="en-US"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负电性气体</a:t>
            </a:r>
            <a:r>
              <a:rPr lang="zh-CN" altLang="en-US"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，工作气压不可太高，影响探测效率；</a:t>
            </a:r>
          </a:p>
          <a:p>
            <a:pPr marL="457200" indent="-457200">
              <a:lnSpc>
                <a:spcPct val="150000"/>
              </a:lnSpc>
              <a:spcBef>
                <a:spcPts val="600"/>
              </a:spcBef>
              <a:spcAft>
                <a:spcPts val="600"/>
              </a:spcAft>
              <a:buFont typeface="楷体" panose="02010609060101010101" pitchFamily="49" charset="-122"/>
              <a:buChar char="？"/>
              <a:defRPr/>
            </a:pPr>
            <a:r>
              <a:rPr lang="en-US" altLang="zh-CN" baseline="30000"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3</a:t>
            </a:r>
            <a:r>
              <a:rPr lang="en-US" altLang="zh-CN"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He</a:t>
            </a:r>
            <a:r>
              <a:rPr lang="zh-CN" altLang="en-US"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气</a:t>
            </a:r>
            <a:r>
              <a:rPr lang="zh-CN" altLang="en-US"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非负电性气体</a:t>
            </a:r>
            <a:r>
              <a:rPr lang="zh-CN" altLang="en-US"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，可增加压强，探测效率高，但</a:t>
            </a:r>
            <a:r>
              <a:rPr lang="en-US" altLang="zh-CN"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a:t>
            </a:r>
            <a:r>
              <a:rPr lang="zh-CN" altLang="en-US"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尤其是高丰度</a:t>
            </a:r>
            <a:r>
              <a:rPr lang="en-US" altLang="zh-CN" baseline="30000"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3</a:t>
            </a:r>
            <a:r>
              <a:rPr lang="en-US" altLang="zh-CN"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He)</a:t>
            </a:r>
            <a:r>
              <a:rPr lang="zh-CN" altLang="en-US"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价格昂贵。</a:t>
            </a:r>
            <a:endParaRPr lang="en-US" altLang="zh-CN" dirty="0">
              <a:latin typeface="Times New Roman" panose="02020603050405020304" pitchFamily="18" charset="0"/>
              <a:ea typeface="楷体" panose="02010609060101010101" pitchFamily="49" charset="-122"/>
              <a:cs typeface="Times New Roman" panose="02020603050405020304" pitchFamily="18" charset="0"/>
            </a:endParaRPr>
          </a:p>
        </p:txBody>
      </p:sp>
      <p:grpSp>
        <p:nvGrpSpPr>
          <p:cNvPr id="10" name="组合 9">
            <a:extLst>
              <a:ext uri="{FF2B5EF4-FFF2-40B4-BE49-F238E27FC236}">
                <a16:creationId xmlns:a16="http://schemas.microsoft.com/office/drawing/2014/main" id="{9BD9B1DF-AF7F-4A48-8C4D-A3C430FBC0B7}"/>
              </a:ext>
            </a:extLst>
          </p:cNvPr>
          <p:cNvGrpSpPr/>
          <p:nvPr/>
        </p:nvGrpSpPr>
        <p:grpSpPr>
          <a:xfrm>
            <a:off x="285825" y="404761"/>
            <a:ext cx="7588738" cy="2990553"/>
            <a:chOff x="611560" y="1412776"/>
            <a:chExt cx="7588738" cy="2990553"/>
          </a:xfrm>
        </p:grpSpPr>
        <p:cxnSp>
          <p:nvCxnSpPr>
            <p:cNvPr id="12" name="直接连接符 11">
              <a:extLst>
                <a:ext uri="{FF2B5EF4-FFF2-40B4-BE49-F238E27FC236}">
                  <a16:creationId xmlns:a16="http://schemas.microsoft.com/office/drawing/2014/main" id="{DCA614AB-2141-42D3-A846-4B937DEABB30}"/>
                </a:ext>
              </a:extLst>
            </p:cNvPr>
            <p:cNvCxnSpPr/>
            <p:nvPr/>
          </p:nvCxnSpPr>
          <p:spPr>
            <a:xfrm>
              <a:off x="611560" y="2996952"/>
              <a:ext cx="540060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B1A063E7-CDCB-4DBB-AB41-8467B83A43FF}"/>
                </a:ext>
              </a:extLst>
            </p:cNvPr>
            <p:cNvCxnSpPr/>
            <p:nvPr/>
          </p:nvCxnSpPr>
          <p:spPr>
            <a:xfrm>
              <a:off x="755576" y="1826560"/>
              <a:ext cx="3744416" cy="0"/>
            </a:xfrm>
            <a:prstGeom prst="line">
              <a:avLst/>
            </a:prstGeom>
            <a:ln w="76200" cmpd="dbl"/>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9205C60A-1AC1-4B04-A9B2-A1D909C23DD0}"/>
                </a:ext>
              </a:extLst>
            </p:cNvPr>
            <p:cNvCxnSpPr/>
            <p:nvPr/>
          </p:nvCxnSpPr>
          <p:spPr>
            <a:xfrm>
              <a:off x="755576" y="4293096"/>
              <a:ext cx="3744416" cy="0"/>
            </a:xfrm>
            <a:prstGeom prst="line">
              <a:avLst/>
            </a:prstGeom>
            <a:ln w="76200" cmpd="dbl"/>
          </p:spPr>
          <p:style>
            <a:lnRef idx="1">
              <a:schemeClr val="accent1"/>
            </a:lnRef>
            <a:fillRef idx="0">
              <a:schemeClr val="accent1"/>
            </a:fillRef>
            <a:effectRef idx="0">
              <a:schemeClr val="accent1"/>
            </a:effectRef>
            <a:fontRef idx="minor">
              <a:schemeClr val="tx1"/>
            </a:fontRef>
          </p:style>
        </p:cxnSp>
        <p:sp>
          <p:nvSpPr>
            <p:cNvPr id="17" name="矩形 16">
              <a:extLst>
                <a:ext uri="{FF2B5EF4-FFF2-40B4-BE49-F238E27FC236}">
                  <a16:creationId xmlns:a16="http://schemas.microsoft.com/office/drawing/2014/main" id="{3CECAA85-C9E4-415C-B9CE-454BF27E557F}"/>
                </a:ext>
              </a:extLst>
            </p:cNvPr>
            <p:cNvSpPr/>
            <p:nvPr/>
          </p:nvSpPr>
          <p:spPr>
            <a:xfrm>
              <a:off x="755576" y="1826560"/>
              <a:ext cx="3744416" cy="2466536"/>
            </a:xfrm>
            <a:prstGeom prst="rect">
              <a:avLst/>
            </a:prstGeom>
            <a:solidFill>
              <a:srgbClr val="92D05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8" name="直接箭头连接符 17">
              <a:extLst>
                <a:ext uri="{FF2B5EF4-FFF2-40B4-BE49-F238E27FC236}">
                  <a16:creationId xmlns:a16="http://schemas.microsoft.com/office/drawing/2014/main" id="{CA7EEB0F-376E-4C02-BFB2-3318945DED2C}"/>
                </a:ext>
              </a:extLst>
            </p:cNvPr>
            <p:cNvCxnSpPr/>
            <p:nvPr/>
          </p:nvCxnSpPr>
          <p:spPr>
            <a:xfrm flipH="1">
              <a:off x="2713337" y="1748304"/>
              <a:ext cx="684805" cy="674270"/>
            </a:xfrm>
            <a:prstGeom prst="straightConnector1">
              <a:avLst/>
            </a:prstGeom>
            <a:ln w="19050">
              <a:solidFill>
                <a:srgbClr val="0000F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aphicFrame>
          <p:nvGraphicFramePr>
            <p:cNvPr id="20" name="对象 19">
              <a:extLst>
                <a:ext uri="{FF2B5EF4-FFF2-40B4-BE49-F238E27FC236}">
                  <a16:creationId xmlns:a16="http://schemas.microsoft.com/office/drawing/2014/main" id="{D278AD84-54D1-405F-B443-6782B64638D8}"/>
                </a:ext>
              </a:extLst>
            </p:cNvPr>
            <p:cNvGraphicFramePr>
              <a:graphicFrameLocks noChangeAspect="1"/>
            </p:cNvGraphicFramePr>
            <p:nvPr/>
          </p:nvGraphicFramePr>
          <p:xfrm>
            <a:off x="2055292" y="2418639"/>
            <a:ext cx="710722" cy="186611"/>
          </p:xfrm>
          <a:graphic>
            <a:graphicData uri="http://schemas.openxmlformats.org/presentationml/2006/ole">
              <mc:AlternateContent xmlns:mc="http://schemas.openxmlformats.org/markup-compatibility/2006">
                <mc:Choice xmlns:v="urn:schemas-microsoft-com:vml" Requires="v">
                  <p:oleObj spid="_x0000_s477476" name="Equation" r:id="rId3" imgW="825480" imgH="228600" progId="Equation.DSMT4">
                    <p:embed/>
                  </p:oleObj>
                </mc:Choice>
                <mc:Fallback>
                  <p:oleObj name="Equation" r:id="rId3" imgW="825480" imgH="228600" progId="Equation.DSMT4">
                    <p:embed/>
                    <p:pic>
                      <p:nvPicPr>
                        <p:cNvPr id="14" name="对象 13"/>
                        <p:cNvPicPr/>
                        <p:nvPr/>
                      </p:nvPicPr>
                      <p:blipFill>
                        <a:blip r:embed="rId4"/>
                        <a:stretch>
                          <a:fillRect/>
                        </a:stretch>
                      </p:blipFill>
                      <p:spPr>
                        <a:xfrm>
                          <a:off x="2055292" y="2418639"/>
                          <a:ext cx="710722" cy="186611"/>
                        </a:xfrm>
                        <a:prstGeom prst="rect">
                          <a:avLst/>
                        </a:prstGeom>
                      </p:spPr>
                    </p:pic>
                  </p:oleObj>
                </mc:Fallback>
              </mc:AlternateContent>
            </a:graphicData>
          </a:graphic>
        </p:graphicFrame>
        <p:cxnSp>
          <p:nvCxnSpPr>
            <p:cNvPr id="21" name="直接箭头连接符 20">
              <a:extLst>
                <a:ext uri="{FF2B5EF4-FFF2-40B4-BE49-F238E27FC236}">
                  <a16:creationId xmlns:a16="http://schemas.microsoft.com/office/drawing/2014/main" id="{356AD110-7FAA-4975-AAAE-0836BAF5AD40}"/>
                </a:ext>
              </a:extLst>
            </p:cNvPr>
            <p:cNvCxnSpPr/>
            <p:nvPr/>
          </p:nvCxnSpPr>
          <p:spPr>
            <a:xfrm flipH="1" flipV="1">
              <a:off x="2423611" y="2085439"/>
              <a:ext cx="289725" cy="337135"/>
            </a:xfrm>
            <a:prstGeom prst="straightConnector1">
              <a:avLst/>
            </a:prstGeom>
            <a:ln w="127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2" name="直接箭头连接符 21">
              <a:extLst>
                <a:ext uri="{FF2B5EF4-FFF2-40B4-BE49-F238E27FC236}">
                  <a16:creationId xmlns:a16="http://schemas.microsoft.com/office/drawing/2014/main" id="{5DB3CAB4-80E8-41D3-AA49-BFD5CD2C6AB6}"/>
                </a:ext>
              </a:extLst>
            </p:cNvPr>
            <p:cNvCxnSpPr/>
            <p:nvPr/>
          </p:nvCxnSpPr>
          <p:spPr>
            <a:xfrm>
              <a:off x="2713337" y="2428916"/>
              <a:ext cx="421419" cy="490378"/>
            </a:xfrm>
            <a:prstGeom prst="straightConnector1">
              <a:avLst/>
            </a:prstGeom>
            <a:ln w="127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3" name="加号 22">
              <a:extLst>
                <a:ext uri="{FF2B5EF4-FFF2-40B4-BE49-F238E27FC236}">
                  <a16:creationId xmlns:a16="http://schemas.microsoft.com/office/drawing/2014/main" id="{3732168A-A858-479E-8649-13415DA2B1B8}"/>
                </a:ext>
              </a:extLst>
            </p:cNvPr>
            <p:cNvSpPr/>
            <p:nvPr/>
          </p:nvSpPr>
          <p:spPr>
            <a:xfrm>
              <a:off x="2422171" y="2158138"/>
              <a:ext cx="105355" cy="99892"/>
            </a:xfrm>
            <a:prstGeom prst="mathPlus">
              <a:avLst>
                <a:gd name="adj1" fmla="val 4300"/>
              </a:avLst>
            </a:prstGeom>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减号 23">
              <a:extLst>
                <a:ext uri="{FF2B5EF4-FFF2-40B4-BE49-F238E27FC236}">
                  <a16:creationId xmlns:a16="http://schemas.microsoft.com/office/drawing/2014/main" id="{42CCBFD9-A9E4-443D-812D-3F0792CFF977}"/>
                </a:ext>
              </a:extLst>
            </p:cNvPr>
            <p:cNvSpPr/>
            <p:nvPr/>
          </p:nvSpPr>
          <p:spPr>
            <a:xfrm>
              <a:off x="2504335" y="2085243"/>
              <a:ext cx="76881" cy="72894"/>
            </a:xfrm>
            <a:prstGeom prst="mathMinus">
              <a:avLst>
                <a:gd name="adj1" fmla="val 6589"/>
              </a:avLst>
            </a:prstGeom>
            <a:ln w="127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加号 24">
              <a:extLst>
                <a:ext uri="{FF2B5EF4-FFF2-40B4-BE49-F238E27FC236}">
                  <a16:creationId xmlns:a16="http://schemas.microsoft.com/office/drawing/2014/main" id="{3ED2FB21-D465-4FED-B18C-2DF1044BE4BE}"/>
                </a:ext>
              </a:extLst>
            </p:cNvPr>
            <p:cNvSpPr/>
            <p:nvPr/>
          </p:nvSpPr>
          <p:spPr>
            <a:xfrm>
              <a:off x="2474849" y="2229448"/>
              <a:ext cx="105355" cy="99892"/>
            </a:xfrm>
            <a:prstGeom prst="mathPlus">
              <a:avLst>
                <a:gd name="adj1" fmla="val 4300"/>
              </a:avLst>
            </a:prstGeom>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减号 25">
              <a:extLst>
                <a:ext uri="{FF2B5EF4-FFF2-40B4-BE49-F238E27FC236}">
                  <a16:creationId xmlns:a16="http://schemas.microsoft.com/office/drawing/2014/main" id="{7FC4E393-3310-4D3C-8419-A2252CEF34C9}"/>
                </a:ext>
              </a:extLst>
            </p:cNvPr>
            <p:cNvSpPr/>
            <p:nvPr/>
          </p:nvSpPr>
          <p:spPr>
            <a:xfrm>
              <a:off x="2557013" y="2156553"/>
              <a:ext cx="76881" cy="72894"/>
            </a:xfrm>
            <a:prstGeom prst="mathMinus">
              <a:avLst>
                <a:gd name="adj1" fmla="val 6589"/>
              </a:avLst>
            </a:prstGeom>
            <a:ln w="127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加号 26">
              <a:extLst>
                <a:ext uri="{FF2B5EF4-FFF2-40B4-BE49-F238E27FC236}">
                  <a16:creationId xmlns:a16="http://schemas.microsoft.com/office/drawing/2014/main" id="{B333B1C9-982B-4626-B530-DCB5386C39BD}"/>
                </a:ext>
              </a:extLst>
            </p:cNvPr>
            <p:cNvSpPr/>
            <p:nvPr/>
          </p:nvSpPr>
          <p:spPr>
            <a:xfrm>
              <a:off x="2542776" y="2311106"/>
              <a:ext cx="105355" cy="99892"/>
            </a:xfrm>
            <a:prstGeom prst="mathPlus">
              <a:avLst>
                <a:gd name="adj1" fmla="val 4300"/>
              </a:avLst>
            </a:prstGeom>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减号 27">
              <a:extLst>
                <a:ext uri="{FF2B5EF4-FFF2-40B4-BE49-F238E27FC236}">
                  <a16:creationId xmlns:a16="http://schemas.microsoft.com/office/drawing/2014/main" id="{02222B60-7D7F-4089-9168-3323A2A1834E}"/>
                </a:ext>
              </a:extLst>
            </p:cNvPr>
            <p:cNvSpPr/>
            <p:nvPr/>
          </p:nvSpPr>
          <p:spPr>
            <a:xfrm>
              <a:off x="2624940" y="2238211"/>
              <a:ext cx="76881" cy="72894"/>
            </a:xfrm>
            <a:prstGeom prst="mathMinus">
              <a:avLst>
                <a:gd name="adj1" fmla="val 6589"/>
              </a:avLst>
            </a:prstGeom>
            <a:ln w="127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加号 28">
              <a:extLst>
                <a:ext uri="{FF2B5EF4-FFF2-40B4-BE49-F238E27FC236}">
                  <a16:creationId xmlns:a16="http://schemas.microsoft.com/office/drawing/2014/main" id="{A91BDCFF-FE26-44A6-AB53-53C92CDDBA86}"/>
                </a:ext>
              </a:extLst>
            </p:cNvPr>
            <p:cNvSpPr/>
            <p:nvPr/>
          </p:nvSpPr>
          <p:spPr>
            <a:xfrm>
              <a:off x="2713337" y="2516438"/>
              <a:ext cx="105355" cy="99892"/>
            </a:xfrm>
            <a:prstGeom prst="mathPlus">
              <a:avLst>
                <a:gd name="adj1" fmla="val 4300"/>
              </a:avLst>
            </a:prstGeom>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减号 29">
              <a:extLst>
                <a:ext uri="{FF2B5EF4-FFF2-40B4-BE49-F238E27FC236}">
                  <a16:creationId xmlns:a16="http://schemas.microsoft.com/office/drawing/2014/main" id="{3E0A9539-926B-4C7A-8C0C-C5C1ECBFE0F7}"/>
                </a:ext>
              </a:extLst>
            </p:cNvPr>
            <p:cNvSpPr/>
            <p:nvPr/>
          </p:nvSpPr>
          <p:spPr>
            <a:xfrm>
              <a:off x="2795501" y="2443544"/>
              <a:ext cx="76881" cy="72894"/>
            </a:xfrm>
            <a:prstGeom prst="mathMinus">
              <a:avLst>
                <a:gd name="adj1" fmla="val 6589"/>
              </a:avLst>
            </a:prstGeom>
            <a:ln w="127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加号 30">
              <a:extLst>
                <a:ext uri="{FF2B5EF4-FFF2-40B4-BE49-F238E27FC236}">
                  <a16:creationId xmlns:a16="http://schemas.microsoft.com/office/drawing/2014/main" id="{D1308CD1-AF82-419D-B38D-D60AC87DFF70}"/>
                </a:ext>
              </a:extLst>
            </p:cNvPr>
            <p:cNvSpPr/>
            <p:nvPr/>
          </p:nvSpPr>
          <p:spPr>
            <a:xfrm>
              <a:off x="2771263" y="2598365"/>
              <a:ext cx="105355" cy="99892"/>
            </a:xfrm>
            <a:prstGeom prst="mathPlus">
              <a:avLst>
                <a:gd name="adj1" fmla="val 4300"/>
              </a:avLst>
            </a:prstGeom>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减号 31">
              <a:extLst>
                <a:ext uri="{FF2B5EF4-FFF2-40B4-BE49-F238E27FC236}">
                  <a16:creationId xmlns:a16="http://schemas.microsoft.com/office/drawing/2014/main" id="{39537125-B33A-4683-88B9-1EEAD012D0A3}"/>
                </a:ext>
              </a:extLst>
            </p:cNvPr>
            <p:cNvSpPr/>
            <p:nvPr/>
          </p:nvSpPr>
          <p:spPr>
            <a:xfrm>
              <a:off x="2853427" y="2525471"/>
              <a:ext cx="76881" cy="72894"/>
            </a:xfrm>
            <a:prstGeom prst="mathMinus">
              <a:avLst>
                <a:gd name="adj1" fmla="val 6589"/>
              </a:avLst>
            </a:prstGeom>
            <a:ln w="127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加号 32">
              <a:extLst>
                <a:ext uri="{FF2B5EF4-FFF2-40B4-BE49-F238E27FC236}">
                  <a16:creationId xmlns:a16="http://schemas.microsoft.com/office/drawing/2014/main" id="{E02D7027-B285-4C6B-B743-DD511FEDDFB0}"/>
                </a:ext>
              </a:extLst>
            </p:cNvPr>
            <p:cNvSpPr/>
            <p:nvPr/>
          </p:nvSpPr>
          <p:spPr>
            <a:xfrm>
              <a:off x="2839190" y="2674105"/>
              <a:ext cx="105355" cy="99892"/>
            </a:xfrm>
            <a:prstGeom prst="mathPlus">
              <a:avLst>
                <a:gd name="adj1" fmla="val 4300"/>
              </a:avLst>
            </a:prstGeom>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减号 33">
              <a:extLst>
                <a:ext uri="{FF2B5EF4-FFF2-40B4-BE49-F238E27FC236}">
                  <a16:creationId xmlns:a16="http://schemas.microsoft.com/office/drawing/2014/main" id="{EC4B0D37-F8FB-4CC4-88E0-51FF31FE702C}"/>
                </a:ext>
              </a:extLst>
            </p:cNvPr>
            <p:cNvSpPr/>
            <p:nvPr/>
          </p:nvSpPr>
          <p:spPr>
            <a:xfrm>
              <a:off x="2921355" y="2601211"/>
              <a:ext cx="76881" cy="72894"/>
            </a:xfrm>
            <a:prstGeom prst="mathMinus">
              <a:avLst>
                <a:gd name="adj1" fmla="val 6589"/>
              </a:avLst>
            </a:prstGeom>
            <a:ln w="127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加号 34">
              <a:extLst>
                <a:ext uri="{FF2B5EF4-FFF2-40B4-BE49-F238E27FC236}">
                  <a16:creationId xmlns:a16="http://schemas.microsoft.com/office/drawing/2014/main" id="{B874FA13-B2E9-403E-8AFF-156B98F1759D}"/>
                </a:ext>
              </a:extLst>
            </p:cNvPr>
            <p:cNvSpPr/>
            <p:nvPr/>
          </p:nvSpPr>
          <p:spPr>
            <a:xfrm>
              <a:off x="2907118" y="2748796"/>
              <a:ext cx="105355" cy="99892"/>
            </a:xfrm>
            <a:prstGeom prst="mathPlus">
              <a:avLst>
                <a:gd name="adj1" fmla="val 4300"/>
              </a:avLst>
            </a:prstGeom>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减号 35">
              <a:extLst>
                <a:ext uri="{FF2B5EF4-FFF2-40B4-BE49-F238E27FC236}">
                  <a16:creationId xmlns:a16="http://schemas.microsoft.com/office/drawing/2014/main" id="{9A0D5850-E8CA-4198-B5DC-9599436A1285}"/>
                </a:ext>
              </a:extLst>
            </p:cNvPr>
            <p:cNvSpPr/>
            <p:nvPr/>
          </p:nvSpPr>
          <p:spPr>
            <a:xfrm>
              <a:off x="2989282" y="2675901"/>
              <a:ext cx="76881" cy="72894"/>
            </a:xfrm>
            <a:prstGeom prst="mathMinus">
              <a:avLst>
                <a:gd name="adj1" fmla="val 6589"/>
              </a:avLst>
            </a:prstGeom>
            <a:ln w="127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加号 36">
              <a:extLst>
                <a:ext uri="{FF2B5EF4-FFF2-40B4-BE49-F238E27FC236}">
                  <a16:creationId xmlns:a16="http://schemas.microsoft.com/office/drawing/2014/main" id="{42B9ABCB-DF21-44F9-B8C1-AEAFCDFBDE97}"/>
                </a:ext>
              </a:extLst>
            </p:cNvPr>
            <p:cNvSpPr/>
            <p:nvPr/>
          </p:nvSpPr>
          <p:spPr>
            <a:xfrm>
              <a:off x="2969859" y="2819403"/>
              <a:ext cx="105355" cy="99892"/>
            </a:xfrm>
            <a:prstGeom prst="mathPlus">
              <a:avLst>
                <a:gd name="adj1" fmla="val 4300"/>
              </a:avLst>
            </a:prstGeom>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减号 37">
              <a:extLst>
                <a:ext uri="{FF2B5EF4-FFF2-40B4-BE49-F238E27FC236}">
                  <a16:creationId xmlns:a16="http://schemas.microsoft.com/office/drawing/2014/main" id="{B96A30CD-91E8-413B-8C1F-7554A2590524}"/>
                </a:ext>
              </a:extLst>
            </p:cNvPr>
            <p:cNvSpPr/>
            <p:nvPr/>
          </p:nvSpPr>
          <p:spPr>
            <a:xfrm>
              <a:off x="3052023" y="2746508"/>
              <a:ext cx="76881" cy="72894"/>
            </a:xfrm>
            <a:prstGeom prst="mathMinus">
              <a:avLst>
                <a:gd name="adj1" fmla="val 6589"/>
              </a:avLst>
            </a:prstGeom>
            <a:ln w="127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39" name="对象 38">
              <a:extLst>
                <a:ext uri="{FF2B5EF4-FFF2-40B4-BE49-F238E27FC236}">
                  <a16:creationId xmlns:a16="http://schemas.microsoft.com/office/drawing/2014/main" id="{1FBE053F-8E3D-4E85-ADF4-D2BF6D0CBEFD}"/>
                </a:ext>
              </a:extLst>
            </p:cNvPr>
            <p:cNvGraphicFramePr>
              <a:graphicFrameLocks noChangeAspect="1"/>
            </p:cNvGraphicFramePr>
            <p:nvPr/>
          </p:nvGraphicFramePr>
          <p:xfrm>
            <a:off x="2369439" y="1910813"/>
            <a:ext cx="208171" cy="154930"/>
          </p:xfrm>
          <a:graphic>
            <a:graphicData uri="http://schemas.openxmlformats.org/presentationml/2006/ole">
              <mc:AlternateContent xmlns:mc="http://schemas.openxmlformats.org/markup-compatibility/2006">
                <mc:Choice xmlns:v="urn:schemas-microsoft-com:vml" Requires="v">
                  <p:oleObj spid="_x0000_s477477" name="Equation" r:id="rId5" imgW="241200" imgH="190440" progId="Equation.DSMT4">
                    <p:embed/>
                  </p:oleObj>
                </mc:Choice>
                <mc:Fallback>
                  <p:oleObj name="Equation" r:id="rId5" imgW="241200" imgH="190440" progId="Equation.DSMT4">
                    <p:embed/>
                    <p:pic>
                      <p:nvPicPr>
                        <p:cNvPr id="33" name="对象 32"/>
                        <p:cNvPicPr/>
                        <p:nvPr/>
                      </p:nvPicPr>
                      <p:blipFill>
                        <a:blip r:embed="rId6"/>
                        <a:stretch>
                          <a:fillRect/>
                        </a:stretch>
                      </p:blipFill>
                      <p:spPr>
                        <a:xfrm>
                          <a:off x="2369439" y="1910813"/>
                          <a:ext cx="208171" cy="154930"/>
                        </a:xfrm>
                        <a:prstGeom prst="rect">
                          <a:avLst/>
                        </a:prstGeom>
                      </p:spPr>
                    </p:pic>
                  </p:oleObj>
                </mc:Fallback>
              </mc:AlternateContent>
            </a:graphicData>
          </a:graphic>
        </p:graphicFrame>
        <p:graphicFrame>
          <p:nvGraphicFramePr>
            <p:cNvPr id="40" name="对象 39">
              <a:extLst>
                <a:ext uri="{FF2B5EF4-FFF2-40B4-BE49-F238E27FC236}">
                  <a16:creationId xmlns:a16="http://schemas.microsoft.com/office/drawing/2014/main" id="{7D8C87FF-3EBA-4C89-A9B8-47DD11235B66}"/>
                </a:ext>
              </a:extLst>
            </p:cNvPr>
            <p:cNvGraphicFramePr>
              <a:graphicFrameLocks noChangeAspect="1"/>
            </p:cNvGraphicFramePr>
            <p:nvPr/>
          </p:nvGraphicFramePr>
          <p:xfrm>
            <a:off x="3221775" y="2780928"/>
            <a:ext cx="198097" cy="154930"/>
          </p:xfrm>
          <a:graphic>
            <a:graphicData uri="http://schemas.openxmlformats.org/presentationml/2006/ole">
              <mc:AlternateContent xmlns:mc="http://schemas.openxmlformats.org/markup-compatibility/2006">
                <mc:Choice xmlns:v="urn:schemas-microsoft-com:vml" Requires="v">
                  <p:oleObj spid="_x0000_s477478" name="Equation" r:id="rId7" imgW="228600" imgH="190440" progId="Equation.DSMT4">
                    <p:embed/>
                  </p:oleObj>
                </mc:Choice>
                <mc:Fallback>
                  <p:oleObj name="Equation" r:id="rId7" imgW="228600" imgH="190440" progId="Equation.DSMT4">
                    <p:embed/>
                    <p:pic>
                      <p:nvPicPr>
                        <p:cNvPr id="34" name="对象 33"/>
                        <p:cNvPicPr/>
                        <p:nvPr/>
                      </p:nvPicPr>
                      <p:blipFill>
                        <a:blip r:embed="rId8"/>
                        <a:stretch>
                          <a:fillRect/>
                        </a:stretch>
                      </p:blipFill>
                      <p:spPr>
                        <a:xfrm>
                          <a:off x="3221775" y="2780928"/>
                          <a:ext cx="198097" cy="154930"/>
                        </a:xfrm>
                        <a:prstGeom prst="rect">
                          <a:avLst/>
                        </a:prstGeom>
                      </p:spPr>
                    </p:pic>
                  </p:oleObj>
                </mc:Fallback>
              </mc:AlternateContent>
            </a:graphicData>
          </a:graphic>
        </p:graphicFrame>
        <p:sp>
          <p:nvSpPr>
            <p:cNvPr id="41" name="矩形 40">
              <a:extLst>
                <a:ext uri="{FF2B5EF4-FFF2-40B4-BE49-F238E27FC236}">
                  <a16:creationId xmlns:a16="http://schemas.microsoft.com/office/drawing/2014/main" id="{541949EB-2CAA-4F07-B005-A8E0AC0C6F0A}"/>
                </a:ext>
              </a:extLst>
            </p:cNvPr>
            <p:cNvSpPr/>
            <p:nvPr/>
          </p:nvSpPr>
          <p:spPr>
            <a:xfrm>
              <a:off x="5292080" y="2085243"/>
              <a:ext cx="144016" cy="47667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2" name="直接连接符 41">
              <a:extLst>
                <a:ext uri="{FF2B5EF4-FFF2-40B4-BE49-F238E27FC236}">
                  <a16:creationId xmlns:a16="http://schemas.microsoft.com/office/drawing/2014/main" id="{D53B6F92-DE4A-4077-8051-49A57B050856}"/>
                </a:ext>
              </a:extLst>
            </p:cNvPr>
            <p:cNvCxnSpPr>
              <a:stCxn id="41" idx="0"/>
            </p:cNvCxnSpPr>
            <p:nvPr/>
          </p:nvCxnSpPr>
          <p:spPr>
            <a:xfrm flipV="1">
              <a:off x="5364088" y="1700808"/>
              <a:ext cx="0" cy="384435"/>
            </a:xfrm>
            <a:prstGeom prst="line">
              <a:avLst/>
            </a:prstGeom>
            <a:ln>
              <a:solidFill>
                <a:schemeClr val="tx1"/>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graphicFrame>
          <p:nvGraphicFramePr>
            <p:cNvPr id="43" name="对象 42">
              <a:extLst>
                <a:ext uri="{FF2B5EF4-FFF2-40B4-BE49-F238E27FC236}">
                  <a16:creationId xmlns:a16="http://schemas.microsoft.com/office/drawing/2014/main" id="{AD163182-274E-4B1E-8E98-87086D3B0239}"/>
                </a:ext>
              </a:extLst>
            </p:cNvPr>
            <p:cNvGraphicFramePr>
              <a:graphicFrameLocks noChangeAspect="1"/>
            </p:cNvGraphicFramePr>
            <p:nvPr/>
          </p:nvGraphicFramePr>
          <p:xfrm>
            <a:off x="5251946" y="1412776"/>
            <a:ext cx="368300" cy="177800"/>
          </p:xfrm>
          <a:graphic>
            <a:graphicData uri="http://schemas.openxmlformats.org/presentationml/2006/ole">
              <mc:AlternateContent xmlns:mc="http://schemas.openxmlformats.org/markup-compatibility/2006">
                <mc:Choice xmlns:v="urn:schemas-microsoft-com:vml" Requires="v">
                  <p:oleObj spid="_x0000_s477479" name="Equation" r:id="rId9" imgW="368280" imgH="177480" progId="Equation.DSMT4">
                    <p:embed/>
                  </p:oleObj>
                </mc:Choice>
                <mc:Fallback>
                  <p:oleObj name="Equation" r:id="rId9" imgW="368280" imgH="177480" progId="Equation.DSMT4">
                    <p:embed/>
                    <p:pic>
                      <p:nvPicPr>
                        <p:cNvPr id="37" name="对象 36"/>
                        <p:cNvPicPr/>
                        <p:nvPr/>
                      </p:nvPicPr>
                      <p:blipFill>
                        <a:blip r:embed="rId10"/>
                        <a:stretch>
                          <a:fillRect/>
                        </a:stretch>
                      </p:blipFill>
                      <p:spPr>
                        <a:xfrm>
                          <a:off x="5251946" y="1412776"/>
                          <a:ext cx="368300" cy="177800"/>
                        </a:xfrm>
                        <a:prstGeom prst="rect">
                          <a:avLst/>
                        </a:prstGeom>
                      </p:spPr>
                    </p:pic>
                  </p:oleObj>
                </mc:Fallback>
              </mc:AlternateContent>
            </a:graphicData>
          </a:graphic>
        </p:graphicFrame>
        <p:cxnSp>
          <p:nvCxnSpPr>
            <p:cNvPr id="44" name="直接连接符 43">
              <a:extLst>
                <a:ext uri="{FF2B5EF4-FFF2-40B4-BE49-F238E27FC236}">
                  <a16:creationId xmlns:a16="http://schemas.microsoft.com/office/drawing/2014/main" id="{95239128-82A2-401A-92D2-190BECE1FEB7}"/>
                </a:ext>
              </a:extLst>
            </p:cNvPr>
            <p:cNvCxnSpPr>
              <a:stCxn id="41" idx="2"/>
            </p:cNvCxnSpPr>
            <p:nvPr/>
          </p:nvCxnSpPr>
          <p:spPr>
            <a:xfrm>
              <a:off x="5364088" y="2561918"/>
              <a:ext cx="0" cy="43503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5" name="等于号 41">
              <a:extLst>
                <a:ext uri="{FF2B5EF4-FFF2-40B4-BE49-F238E27FC236}">
                  <a16:creationId xmlns:a16="http://schemas.microsoft.com/office/drawing/2014/main" id="{1D5AF910-CA2B-436F-9383-3F083E165351}"/>
                </a:ext>
              </a:extLst>
            </p:cNvPr>
            <p:cNvSpPr/>
            <p:nvPr/>
          </p:nvSpPr>
          <p:spPr>
            <a:xfrm rot="5400000">
              <a:off x="5824494" y="2752409"/>
              <a:ext cx="576064" cy="519348"/>
            </a:xfrm>
            <a:prstGeom prst="mathEqual">
              <a:avLst>
                <a:gd name="adj1" fmla="val 0"/>
                <a:gd name="adj2" fmla="val 26432"/>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6" name="等腰三角形 45">
              <a:extLst>
                <a:ext uri="{FF2B5EF4-FFF2-40B4-BE49-F238E27FC236}">
                  <a16:creationId xmlns:a16="http://schemas.microsoft.com/office/drawing/2014/main" id="{1F1F1992-1E58-48ED-9C2B-C935FC76EC52}"/>
                </a:ext>
              </a:extLst>
            </p:cNvPr>
            <p:cNvSpPr/>
            <p:nvPr/>
          </p:nvSpPr>
          <p:spPr>
            <a:xfrm rot="5400000">
              <a:off x="6771068" y="2568124"/>
              <a:ext cx="1079328" cy="930455"/>
            </a:xfrm>
            <a:prstGeom prst="triangl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任意多边形 40">
              <a:extLst>
                <a:ext uri="{FF2B5EF4-FFF2-40B4-BE49-F238E27FC236}">
                  <a16:creationId xmlns:a16="http://schemas.microsoft.com/office/drawing/2014/main" id="{67886A31-5ACF-4DE6-9650-8EB3B60799D5}"/>
                </a:ext>
              </a:extLst>
            </p:cNvPr>
            <p:cNvSpPr/>
            <p:nvPr/>
          </p:nvSpPr>
          <p:spPr>
            <a:xfrm>
              <a:off x="6407150" y="3300114"/>
              <a:ext cx="438150" cy="401935"/>
            </a:xfrm>
            <a:custGeom>
              <a:avLst/>
              <a:gdLst>
                <a:gd name="connsiteX0" fmla="*/ 438150 w 438150"/>
                <a:gd name="connsiteY0" fmla="*/ 0 h 463550"/>
                <a:gd name="connsiteX1" fmla="*/ 0 w 438150"/>
                <a:gd name="connsiteY1" fmla="*/ 0 h 463550"/>
                <a:gd name="connsiteX2" fmla="*/ 0 w 438150"/>
                <a:gd name="connsiteY2" fmla="*/ 463550 h 463550"/>
              </a:gdLst>
              <a:ahLst/>
              <a:cxnLst>
                <a:cxn ang="0">
                  <a:pos x="connsiteX0" y="connsiteY0"/>
                </a:cxn>
                <a:cxn ang="0">
                  <a:pos x="connsiteX1" y="connsiteY1"/>
                </a:cxn>
                <a:cxn ang="0">
                  <a:pos x="connsiteX2" y="connsiteY2"/>
                </a:cxn>
              </a:cxnLst>
              <a:rect l="l" t="t" r="r" b="b"/>
              <a:pathLst>
                <a:path w="438150" h="463550">
                  <a:moveTo>
                    <a:pt x="438150" y="0"/>
                  </a:moveTo>
                  <a:lnTo>
                    <a:pt x="0" y="0"/>
                  </a:lnTo>
                  <a:lnTo>
                    <a:pt x="0" y="463550"/>
                  </a:lnTo>
                </a:path>
              </a:pathLst>
            </a:cu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8" name="组合 47">
              <a:extLst>
                <a:ext uri="{FF2B5EF4-FFF2-40B4-BE49-F238E27FC236}">
                  <a16:creationId xmlns:a16="http://schemas.microsoft.com/office/drawing/2014/main" id="{D21D014F-6CA9-4F6A-8183-9DDBD2D2EBF8}"/>
                </a:ext>
              </a:extLst>
            </p:cNvPr>
            <p:cNvGrpSpPr/>
            <p:nvPr/>
          </p:nvGrpSpPr>
          <p:grpSpPr>
            <a:xfrm>
              <a:off x="6184078" y="3702050"/>
              <a:ext cx="465432" cy="271479"/>
              <a:chOff x="6845300" y="908720"/>
              <a:chExt cx="1111076" cy="648072"/>
            </a:xfrm>
          </p:grpSpPr>
          <p:cxnSp>
            <p:nvCxnSpPr>
              <p:cNvPr id="61" name="直接连接符 60">
                <a:extLst>
                  <a:ext uri="{FF2B5EF4-FFF2-40B4-BE49-F238E27FC236}">
                    <a16:creationId xmlns:a16="http://schemas.microsoft.com/office/drawing/2014/main" id="{944C7145-FBDB-4E0D-B1C8-B2B7CB3B8B8F}"/>
                  </a:ext>
                </a:extLst>
              </p:cNvPr>
              <p:cNvCxnSpPr/>
              <p:nvPr/>
            </p:nvCxnSpPr>
            <p:spPr>
              <a:xfrm>
                <a:off x="6845300" y="908720"/>
                <a:ext cx="1111076"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直接连接符 61">
                <a:extLst>
                  <a:ext uri="{FF2B5EF4-FFF2-40B4-BE49-F238E27FC236}">
                    <a16:creationId xmlns:a16="http://schemas.microsoft.com/office/drawing/2014/main" id="{3185BB7F-41FE-41CB-9034-AA8747C910E9}"/>
                  </a:ext>
                </a:extLst>
              </p:cNvPr>
              <p:cNvCxnSpPr/>
              <p:nvPr/>
            </p:nvCxnSpPr>
            <p:spPr>
              <a:xfrm>
                <a:off x="6953414" y="1124744"/>
                <a:ext cx="894848"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直接连接符 62">
                <a:extLst>
                  <a:ext uri="{FF2B5EF4-FFF2-40B4-BE49-F238E27FC236}">
                    <a16:creationId xmlns:a16="http://schemas.microsoft.com/office/drawing/2014/main" id="{6E2D753D-DD56-42FC-A1CF-2E37ED35EFC4}"/>
                  </a:ext>
                </a:extLst>
              </p:cNvPr>
              <p:cNvCxnSpPr/>
              <p:nvPr/>
            </p:nvCxnSpPr>
            <p:spPr>
              <a:xfrm>
                <a:off x="7097379" y="1340768"/>
                <a:ext cx="606918"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直接连接符 63">
                <a:extLst>
                  <a:ext uri="{FF2B5EF4-FFF2-40B4-BE49-F238E27FC236}">
                    <a16:creationId xmlns:a16="http://schemas.microsoft.com/office/drawing/2014/main" id="{468CA009-AD98-48BE-BABF-C6CD1AF313B0}"/>
                  </a:ext>
                </a:extLst>
              </p:cNvPr>
              <p:cNvCxnSpPr/>
              <p:nvPr/>
            </p:nvCxnSpPr>
            <p:spPr>
              <a:xfrm>
                <a:off x="7231030" y="1556792"/>
                <a:ext cx="339616"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49" name="直接连接符 48">
              <a:extLst>
                <a:ext uri="{FF2B5EF4-FFF2-40B4-BE49-F238E27FC236}">
                  <a16:creationId xmlns:a16="http://schemas.microsoft.com/office/drawing/2014/main" id="{61A362C7-B6B9-470A-8F97-92F7C73CA1A0}"/>
                </a:ext>
              </a:extLst>
            </p:cNvPr>
            <p:cNvCxnSpPr/>
            <p:nvPr/>
          </p:nvCxnSpPr>
          <p:spPr>
            <a:xfrm rot="5400000" flipV="1">
              <a:off x="7949129" y="2839616"/>
              <a:ext cx="0" cy="384435"/>
            </a:xfrm>
            <a:prstGeom prst="line">
              <a:avLst/>
            </a:prstGeom>
            <a:ln>
              <a:solidFill>
                <a:schemeClr val="tx1"/>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50" name="直接连接符 49">
              <a:extLst>
                <a:ext uri="{FF2B5EF4-FFF2-40B4-BE49-F238E27FC236}">
                  <a16:creationId xmlns:a16="http://schemas.microsoft.com/office/drawing/2014/main" id="{9DC0884E-B2A5-4B09-8B69-449FB94B4F75}"/>
                </a:ext>
              </a:extLst>
            </p:cNvPr>
            <p:cNvCxnSpPr/>
            <p:nvPr/>
          </p:nvCxnSpPr>
          <p:spPr>
            <a:xfrm>
              <a:off x="6184078" y="2987743"/>
              <a:ext cx="648522" cy="310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1" name="等于号 47">
              <a:extLst>
                <a:ext uri="{FF2B5EF4-FFF2-40B4-BE49-F238E27FC236}">
                  <a16:creationId xmlns:a16="http://schemas.microsoft.com/office/drawing/2014/main" id="{88C12FD9-544F-44FC-9A19-32355E7D15A1}"/>
                </a:ext>
              </a:extLst>
            </p:cNvPr>
            <p:cNvSpPr/>
            <p:nvPr/>
          </p:nvSpPr>
          <p:spPr>
            <a:xfrm rot="5400000">
              <a:off x="7001046" y="1359994"/>
              <a:ext cx="413784" cy="519348"/>
            </a:xfrm>
            <a:prstGeom prst="mathEqual">
              <a:avLst>
                <a:gd name="adj1" fmla="val 0"/>
                <a:gd name="adj2" fmla="val 26432"/>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2" name="矩形 51">
              <a:extLst>
                <a:ext uri="{FF2B5EF4-FFF2-40B4-BE49-F238E27FC236}">
                  <a16:creationId xmlns:a16="http://schemas.microsoft.com/office/drawing/2014/main" id="{D51FCE56-126F-4174-A7D3-3B5D0EEE24DB}"/>
                </a:ext>
              </a:extLst>
            </p:cNvPr>
            <p:cNvSpPr/>
            <p:nvPr/>
          </p:nvSpPr>
          <p:spPr>
            <a:xfrm rot="16200000">
              <a:off x="7157267" y="1819606"/>
              <a:ext cx="144016" cy="47667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任意多边形 46">
              <a:extLst>
                <a:ext uri="{FF2B5EF4-FFF2-40B4-BE49-F238E27FC236}">
                  <a16:creationId xmlns:a16="http://schemas.microsoft.com/office/drawing/2014/main" id="{9085DB9A-3F85-460A-8954-4332F97B536F}"/>
                </a:ext>
              </a:extLst>
            </p:cNvPr>
            <p:cNvSpPr/>
            <p:nvPr/>
          </p:nvSpPr>
          <p:spPr>
            <a:xfrm>
              <a:off x="6372200" y="1606550"/>
              <a:ext cx="775322" cy="1390650"/>
            </a:xfrm>
            <a:custGeom>
              <a:avLst/>
              <a:gdLst>
                <a:gd name="connsiteX0" fmla="*/ 342900 w 342900"/>
                <a:gd name="connsiteY0" fmla="*/ 0 h 1390650"/>
                <a:gd name="connsiteX1" fmla="*/ 0 w 342900"/>
                <a:gd name="connsiteY1" fmla="*/ 0 h 1390650"/>
                <a:gd name="connsiteX2" fmla="*/ 0 w 342900"/>
                <a:gd name="connsiteY2" fmla="*/ 1390650 h 1390650"/>
              </a:gdLst>
              <a:ahLst/>
              <a:cxnLst>
                <a:cxn ang="0">
                  <a:pos x="connsiteX0" y="connsiteY0"/>
                </a:cxn>
                <a:cxn ang="0">
                  <a:pos x="connsiteX1" y="connsiteY1"/>
                </a:cxn>
                <a:cxn ang="0">
                  <a:pos x="connsiteX2" y="connsiteY2"/>
                </a:cxn>
              </a:cxnLst>
              <a:rect l="l" t="t" r="r" b="b"/>
              <a:pathLst>
                <a:path w="342900" h="1390650">
                  <a:moveTo>
                    <a:pt x="342900" y="0"/>
                  </a:moveTo>
                  <a:lnTo>
                    <a:pt x="0" y="0"/>
                  </a:lnTo>
                  <a:lnTo>
                    <a:pt x="0" y="1390650"/>
                  </a:ln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任意多边形 47">
              <a:extLst>
                <a:ext uri="{FF2B5EF4-FFF2-40B4-BE49-F238E27FC236}">
                  <a16:creationId xmlns:a16="http://schemas.microsoft.com/office/drawing/2014/main" id="{CB899D68-8DDC-4FE4-9E98-91BA4D233587}"/>
                </a:ext>
              </a:extLst>
            </p:cNvPr>
            <p:cNvSpPr/>
            <p:nvPr/>
          </p:nvSpPr>
          <p:spPr>
            <a:xfrm>
              <a:off x="7289800" y="1600199"/>
              <a:ext cx="685800" cy="1431633"/>
            </a:xfrm>
            <a:custGeom>
              <a:avLst/>
              <a:gdLst>
                <a:gd name="connsiteX0" fmla="*/ 0 w 996950"/>
                <a:gd name="connsiteY0" fmla="*/ 0 h 1384300"/>
                <a:gd name="connsiteX1" fmla="*/ 996950 w 996950"/>
                <a:gd name="connsiteY1" fmla="*/ 0 h 1384300"/>
                <a:gd name="connsiteX2" fmla="*/ 996950 w 996950"/>
                <a:gd name="connsiteY2" fmla="*/ 1384300 h 1384300"/>
              </a:gdLst>
              <a:ahLst/>
              <a:cxnLst>
                <a:cxn ang="0">
                  <a:pos x="connsiteX0" y="connsiteY0"/>
                </a:cxn>
                <a:cxn ang="0">
                  <a:pos x="connsiteX1" y="connsiteY1"/>
                </a:cxn>
                <a:cxn ang="0">
                  <a:pos x="connsiteX2" y="connsiteY2"/>
                </a:cxn>
              </a:cxnLst>
              <a:rect l="l" t="t" r="r" b="b"/>
              <a:pathLst>
                <a:path w="996950" h="1384300">
                  <a:moveTo>
                    <a:pt x="0" y="0"/>
                  </a:moveTo>
                  <a:lnTo>
                    <a:pt x="996950" y="0"/>
                  </a:lnTo>
                  <a:lnTo>
                    <a:pt x="996950" y="1384300"/>
                  </a:ln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5" name="直接连接符 54">
              <a:extLst>
                <a:ext uri="{FF2B5EF4-FFF2-40B4-BE49-F238E27FC236}">
                  <a16:creationId xmlns:a16="http://schemas.microsoft.com/office/drawing/2014/main" id="{13178E0C-82DC-4BCE-9C5D-2276CF19A98D}"/>
                </a:ext>
              </a:extLst>
            </p:cNvPr>
            <p:cNvCxnSpPr/>
            <p:nvPr/>
          </p:nvCxnSpPr>
          <p:spPr>
            <a:xfrm>
              <a:off x="6361774" y="2060126"/>
              <a:ext cx="62322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直接连接符 55">
              <a:extLst>
                <a:ext uri="{FF2B5EF4-FFF2-40B4-BE49-F238E27FC236}">
                  <a16:creationId xmlns:a16="http://schemas.microsoft.com/office/drawing/2014/main" id="{710F7F01-4263-411B-9A28-38CD77FA4577}"/>
                </a:ext>
              </a:extLst>
            </p:cNvPr>
            <p:cNvCxnSpPr/>
            <p:nvPr/>
          </p:nvCxnSpPr>
          <p:spPr>
            <a:xfrm>
              <a:off x="7467613" y="2060126"/>
              <a:ext cx="48151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57" name="对象 56">
              <a:extLst>
                <a:ext uri="{FF2B5EF4-FFF2-40B4-BE49-F238E27FC236}">
                  <a16:creationId xmlns:a16="http://schemas.microsoft.com/office/drawing/2014/main" id="{9D29A472-C450-4820-8E8C-A3B64CA9D95A}"/>
                </a:ext>
              </a:extLst>
            </p:cNvPr>
            <p:cNvGraphicFramePr>
              <a:graphicFrameLocks noChangeAspect="1"/>
            </p:cNvGraphicFramePr>
            <p:nvPr>
              <p:extLst>
                <p:ext uri="{D42A27DB-BD31-4B8C-83A1-F6EECF244321}">
                  <p14:modId xmlns:p14="http://schemas.microsoft.com/office/powerpoint/2010/main" val="1574000646"/>
                </p:ext>
              </p:extLst>
            </p:nvPr>
          </p:nvGraphicFramePr>
          <p:xfrm>
            <a:off x="7730398" y="3117655"/>
            <a:ext cx="469900" cy="203200"/>
          </p:xfrm>
          <a:graphic>
            <a:graphicData uri="http://schemas.openxmlformats.org/presentationml/2006/ole">
              <mc:AlternateContent xmlns:mc="http://schemas.openxmlformats.org/markup-compatibility/2006">
                <mc:Choice xmlns:v="urn:schemas-microsoft-com:vml" Requires="v">
                  <p:oleObj spid="_x0000_s477480" name="Equation" r:id="rId11" imgW="469800" imgH="203040" progId="Equation.DSMT4">
                    <p:embed/>
                  </p:oleObj>
                </mc:Choice>
                <mc:Fallback>
                  <p:oleObj name="Equation" r:id="rId11" imgW="469800" imgH="203040" progId="Equation.DSMT4">
                    <p:embed/>
                    <p:pic>
                      <p:nvPicPr>
                        <p:cNvPr id="51" name="对象 50"/>
                        <p:cNvPicPr/>
                        <p:nvPr/>
                      </p:nvPicPr>
                      <p:blipFill>
                        <a:blip r:embed="rId12"/>
                        <a:stretch>
                          <a:fillRect/>
                        </a:stretch>
                      </p:blipFill>
                      <p:spPr>
                        <a:xfrm>
                          <a:off x="7730398" y="3117655"/>
                          <a:ext cx="469900" cy="203200"/>
                        </a:xfrm>
                        <a:prstGeom prst="rect">
                          <a:avLst/>
                        </a:prstGeom>
                      </p:spPr>
                    </p:pic>
                  </p:oleObj>
                </mc:Fallback>
              </mc:AlternateContent>
            </a:graphicData>
          </a:graphic>
        </p:graphicFrame>
        <p:sp>
          <p:nvSpPr>
            <p:cNvPr id="58" name="TextBox 54">
              <a:extLst>
                <a:ext uri="{FF2B5EF4-FFF2-40B4-BE49-F238E27FC236}">
                  <a16:creationId xmlns:a16="http://schemas.microsoft.com/office/drawing/2014/main" id="{CAEFF02C-D293-438D-90AE-520276A1678D}"/>
                </a:ext>
              </a:extLst>
            </p:cNvPr>
            <p:cNvSpPr txBox="1"/>
            <p:nvPr/>
          </p:nvSpPr>
          <p:spPr>
            <a:xfrm>
              <a:off x="4530090" y="4033997"/>
              <a:ext cx="646331" cy="369332"/>
            </a:xfrm>
            <a:prstGeom prst="rect">
              <a:avLst/>
            </a:prstGeom>
            <a:noFill/>
          </p:spPr>
          <p:txBody>
            <a:bodyPr wrap="none" rtlCol="0">
              <a:spAutoFit/>
            </a:bodyPr>
            <a:lstStyle/>
            <a:p>
              <a:r>
                <a:rPr lang="zh-CN" altLang="en-US" dirty="0">
                  <a:latin typeface="黑体" panose="02010609060101010101" pitchFamily="49" charset="-122"/>
                  <a:ea typeface="黑体" panose="02010609060101010101" pitchFamily="49" charset="-122"/>
                </a:rPr>
                <a:t>阴极</a:t>
              </a:r>
            </a:p>
          </p:txBody>
        </p:sp>
        <p:sp>
          <p:nvSpPr>
            <p:cNvPr id="59" name="TextBox 55">
              <a:extLst>
                <a:ext uri="{FF2B5EF4-FFF2-40B4-BE49-F238E27FC236}">
                  <a16:creationId xmlns:a16="http://schemas.microsoft.com/office/drawing/2014/main" id="{9D6D03C5-D252-4FEF-AA47-F3FF4B76D544}"/>
                </a:ext>
              </a:extLst>
            </p:cNvPr>
            <p:cNvSpPr txBox="1"/>
            <p:nvPr/>
          </p:nvSpPr>
          <p:spPr>
            <a:xfrm>
              <a:off x="4408017" y="2648311"/>
              <a:ext cx="646331" cy="369332"/>
            </a:xfrm>
            <a:prstGeom prst="rect">
              <a:avLst/>
            </a:prstGeom>
            <a:noFill/>
          </p:spPr>
          <p:txBody>
            <a:bodyPr wrap="none" rtlCol="0">
              <a:spAutoFit/>
            </a:bodyPr>
            <a:lstStyle/>
            <a:p>
              <a:r>
                <a:rPr lang="zh-CN" altLang="en-US" dirty="0">
                  <a:latin typeface="黑体" panose="02010609060101010101" pitchFamily="49" charset="-122"/>
                  <a:ea typeface="黑体" panose="02010609060101010101" pitchFamily="49" charset="-122"/>
                </a:rPr>
                <a:t>阳极</a:t>
              </a:r>
            </a:p>
          </p:txBody>
        </p:sp>
        <p:sp>
          <p:nvSpPr>
            <p:cNvPr id="60" name="TextBox 56">
              <a:extLst>
                <a:ext uri="{FF2B5EF4-FFF2-40B4-BE49-F238E27FC236}">
                  <a16:creationId xmlns:a16="http://schemas.microsoft.com/office/drawing/2014/main" id="{5A9BEA5A-283C-4708-8AE9-955F2A6C1623}"/>
                </a:ext>
              </a:extLst>
            </p:cNvPr>
            <p:cNvSpPr txBox="1"/>
            <p:nvPr/>
          </p:nvSpPr>
          <p:spPr>
            <a:xfrm>
              <a:off x="868899" y="3573016"/>
              <a:ext cx="1646605" cy="369332"/>
            </a:xfrm>
            <a:prstGeom prst="rect">
              <a:avLst/>
            </a:prstGeom>
            <a:noFill/>
          </p:spPr>
          <p:txBody>
            <a:bodyPr wrap="none" rtlCol="0">
              <a:spAutoFit/>
            </a:bodyPr>
            <a:lstStyle/>
            <a:p>
              <a:r>
                <a:rPr lang="en-US" altLang="zh-CN" baseline="30000" dirty="0">
                  <a:latin typeface="黑体" panose="02010609060101010101" pitchFamily="49" charset="-122"/>
                  <a:ea typeface="黑体" panose="02010609060101010101" pitchFamily="49" charset="-122"/>
                </a:rPr>
                <a:t>3</a:t>
              </a:r>
              <a:r>
                <a:rPr lang="en-US" altLang="zh-CN" dirty="0">
                  <a:latin typeface="黑体" panose="02010609060101010101" pitchFamily="49" charset="-122"/>
                  <a:ea typeface="黑体" panose="02010609060101010101" pitchFamily="49" charset="-122"/>
                </a:rPr>
                <a:t>He</a:t>
              </a:r>
              <a:r>
                <a:rPr lang="zh-CN" altLang="en-US" dirty="0">
                  <a:latin typeface="黑体" panose="02010609060101010101" pitchFamily="49" charset="-122"/>
                  <a:ea typeface="黑体" panose="02010609060101010101" pitchFamily="49" charset="-122"/>
                </a:rPr>
                <a:t>或</a:t>
              </a:r>
              <a:r>
                <a:rPr lang="en-US" altLang="zh-CN" baseline="30000" dirty="0">
                  <a:latin typeface="黑体" panose="02010609060101010101" pitchFamily="49" charset="-122"/>
                  <a:ea typeface="黑体" panose="02010609060101010101" pitchFamily="49" charset="-122"/>
                </a:rPr>
                <a:t>10</a:t>
              </a:r>
              <a:r>
                <a:rPr lang="en-US" altLang="zh-CN" dirty="0">
                  <a:latin typeface="黑体" panose="02010609060101010101" pitchFamily="49" charset="-122"/>
                  <a:ea typeface="黑体" panose="02010609060101010101" pitchFamily="49" charset="-122"/>
                </a:rPr>
                <a:t>BF</a:t>
              </a:r>
              <a:r>
                <a:rPr lang="en-US" altLang="zh-CN" baseline="-25000" dirty="0">
                  <a:latin typeface="黑体" panose="02010609060101010101" pitchFamily="49" charset="-122"/>
                  <a:ea typeface="黑体" panose="02010609060101010101" pitchFamily="49" charset="-122"/>
                </a:rPr>
                <a:t>3</a:t>
              </a:r>
              <a:r>
                <a:rPr lang="zh-CN" altLang="en-US" dirty="0">
                  <a:latin typeface="黑体" panose="02010609060101010101" pitchFamily="49" charset="-122"/>
                  <a:ea typeface="黑体" panose="02010609060101010101" pitchFamily="49" charset="-122"/>
                </a:rPr>
                <a:t>气体</a:t>
              </a:r>
            </a:p>
          </p:txBody>
        </p:sp>
      </p:grpSp>
      <p:pic>
        <p:nvPicPr>
          <p:cNvPr id="65" name="Picture 2">
            <a:extLst>
              <a:ext uri="{FF2B5EF4-FFF2-40B4-BE49-F238E27FC236}">
                <a16:creationId xmlns:a16="http://schemas.microsoft.com/office/drawing/2014/main" id="{36B9B646-BBAA-4CF3-B51B-89C7ADC9F71C}"/>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8130159" y="3513392"/>
            <a:ext cx="3952819" cy="26268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6" name="Picture 2" descr="http://www.nuctech.com/ws/upload/fckeditor/rm2000.jpg">
            <a:extLst>
              <a:ext uri="{FF2B5EF4-FFF2-40B4-BE49-F238E27FC236}">
                <a16:creationId xmlns:a16="http://schemas.microsoft.com/office/drawing/2014/main" id="{3FE6A7B6-F232-4F20-ADC8-09B95187438D}"/>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414861" y="322824"/>
            <a:ext cx="3690488" cy="3034008"/>
          </a:xfrm>
          <a:prstGeom prst="rect">
            <a:avLst/>
          </a:prstGeom>
          <a:noFill/>
          <a:extLst>
            <a:ext uri="{909E8E84-426E-40DD-AFC4-6F175D3DCCD1}">
              <a14:hiddenFill xmlns:a14="http://schemas.microsoft.com/office/drawing/2010/main">
                <a:solidFill>
                  <a:srgbClr val="FFFFFF"/>
                </a:solidFill>
              </a14:hiddenFill>
            </a:ext>
          </a:extLst>
        </p:spPr>
      </p:pic>
      <p:sp>
        <p:nvSpPr>
          <p:cNvPr id="67" name="内容占位符 4">
            <a:extLst>
              <a:ext uri="{FF2B5EF4-FFF2-40B4-BE49-F238E27FC236}">
                <a16:creationId xmlns:a16="http://schemas.microsoft.com/office/drawing/2014/main" id="{0F7B6120-0FC9-4F34-A9D2-2D0EE0FE8A7C}"/>
              </a:ext>
            </a:extLst>
          </p:cNvPr>
          <p:cNvSpPr txBox="1">
            <a:spLocks/>
          </p:cNvSpPr>
          <p:nvPr/>
        </p:nvSpPr>
        <p:spPr>
          <a:xfrm>
            <a:off x="6821787" y="10264"/>
            <a:ext cx="2829730" cy="284671"/>
          </a:xfrm>
          <a:prstGeom prst="rect">
            <a:avLst/>
          </a:prstGeom>
          <a:solidFill>
            <a:srgbClr val="FFFF00"/>
          </a:solidFill>
          <a:ln>
            <a:solidFill>
              <a:schemeClr val="bg1"/>
            </a:solidFill>
          </a:ln>
          <a:effectLst>
            <a:outerShdw blurRad="50800" dist="38100" dir="5400000" algn="t" rotWithShape="0">
              <a:prstClr val="black">
                <a:alpha val="40000"/>
              </a:prstClr>
            </a:outerShdw>
          </a:effectLst>
        </p:spPr>
        <p:txBody>
          <a:bodyPr vert="horz" lIns="91440" tIns="45720" rIns="91440" bIns="45720" rtlCol="0">
            <a:normAutofit fontScale="92500" lnSpcReduction="10000"/>
          </a:bodyPr>
          <a:lstStyle>
            <a:lvl1pPr marL="0" indent="0" algn="l" defTabSz="914400" rtl="0" eaLnBrk="1" latinLnBrk="0" hangingPunct="1">
              <a:lnSpc>
                <a:spcPct val="90000"/>
              </a:lnSpc>
              <a:spcBef>
                <a:spcPts val="1000"/>
              </a:spcBef>
              <a:buFontTx/>
              <a:buNone/>
              <a:defRPr sz="1600" kern="1200">
                <a:solidFill>
                  <a:schemeClr val="tx1"/>
                </a:solidFill>
                <a:latin typeface="华文楷体" panose="02010600040101010101" pitchFamily="2" charset="-122"/>
                <a:ea typeface="华文楷体" panose="02010600040101010101" pitchFamily="2" charset="-122"/>
                <a:cs typeface="+mn-cs"/>
              </a:defRPr>
            </a:lvl1pPr>
            <a:lvl2pPr marL="457200" indent="0" algn="l" defTabSz="914400" rtl="0" eaLnBrk="1" latinLnBrk="0" hangingPunct="1">
              <a:lnSpc>
                <a:spcPct val="90000"/>
              </a:lnSpc>
              <a:spcBef>
                <a:spcPts val="500"/>
              </a:spcBef>
              <a:buFontTx/>
              <a:buNone/>
              <a:defRPr sz="2400" kern="1200">
                <a:solidFill>
                  <a:schemeClr val="tx1"/>
                </a:solidFill>
                <a:latin typeface="华文宋体" panose="02010600040101010101" pitchFamily="2" charset="-122"/>
                <a:ea typeface="华文宋体" panose="02010600040101010101" pitchFamily="2" charset="-122"/>
                <a:cs typeface="+mn-cs"/>
              </a:defRPr>
            </a:lvl2pPr>
            <a:lvl3pPr marL="914400" indent="0" algn="l" defTabSz="914400" rtl="0" eaLnBrk="1" latinLnBrk="0" hangingPunct="1">
              <a:lnSpc>
                <a:spcPct val="90000"/>
              </a:lnSpc>
              <a:spcBef>
                <a:spcPts val="500"/>
              </a:spcBef>
              <a:buFontTx/>
              <a:buNone/>
              <a:defRPr sz="2000" kern="1200">
                <a:solidFill>
                  <a:schemeClr val="tx1"/>
                </a:solidFill>
                <a:latin typeface="华文宋体" panose="02010600040101010101" pitchFamily="2" charset="-122"/>
                <a:ea typeface="华文宋体" panose="02010600040101010101" pitchFamily="2" charset="-122"/>
                <a:cs typeface="+mn-cs"/>
              </a:defRPr>
            </a:lvl3pPr>
            <a:lvl4pPr marL="1371600" indent="0" algn="l" defTabSz="914400" rtl="0" eaLnBrk="1" latinLnBrk="0" hangingPunct="1">
              <a:lnSpc>
                <a:spcPct val="90000"/>
              </a:lnSpc>
              <a:spcBef>
                <a:spcPts val="500"/>
              </a:spcBef>
              <a:buFontTx/>
              <a:buNone/>
              <a:defRPr sz="1800" kern="1200">
                <a:solidFill>
                  <a:schemeClr val="tx1"/>
                </a:solidFill>
                <a:latin typeface="华文宋体" panose="02010600040101010101" pitchFamily="2" charset="-122"/>
                <a:ea typeface="华文宋体" panose="02010600040101010101" pitchFamily="2" charset="-122"/>
                <a:cs typeface="+mn-cs"/>
              </a:defRPr>
            </a:lvl4pPr>
            <a:lvl5pPr marL="1828800" indent="0" algn="l" defTabSz="914400" rtl="0" eaLnBrk="1" latinLnBrk="0" hangingPunct="1">
              <a:lnSpc>
                <a:spcPct val="90000"/>
              </a:lnSpc>
              <a:spcBef>
                <a:spcPts val="500"/>
              </a:spcBef>
              <a:buFontTx/>
              <a:buNone/>
              <a:defRPr sz="1800" kern="1200">
                <a:solidFill>
                  <a:schemeClr val="tx1"/>
                </a:solidFill>
                <a:latin typeface="华文宋体" panose="02010600040101010101" pitchFamily="2" charset="-122"/>
                <a:ea typeface="华文宋体" panose="0201060004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b="1" dirty="0">
                <a:solidFill>
                  <a:srgbClr val="FF0000"/>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1. </a:t>
            </a:r>
            <a:r>
              <a:rPr lang="zh-CN" altLang="en-US" b="1" dirty="0">
                <a:solidFill>
                  <a:srgbClr val="FF0000"/>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气体探测器</a:t>
            </a:r>
            <a:endParaRPr lang="zh-CN" altLang="zh-CN" b="1" dirty="0">
              <a:solidFill>
                <a:srgbClr val="FF0000"/>
              </a:solidFill>
              <a:latin typeface="Times New Roman" panose="02020603050405020304" pitchFamily="18" charset="0"/>
              <a:cs typeface="Times New Roman" panose="02020603050405020304" pitchFamily="18" charset="0"/>
              <a:sym typeface="Symbol" pitchFamily="18" charset="2"/>
            </a:endParaRPr>
          </a:p>
        </p:txBody>
      </p:sp>
    </p:spTree>
    <p:extLst>
      <p:ext uri="{BB962C8B-B14F-4D97-AF65-F5344CB8AC3E}">
        <p14:creationId xmlns:p14="http://schemas.microsoft.com/office/powerpoint/2010/main" val="1290921609"/>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9">
                                            <p:txEl>
                                              <p:pRg st="4" end="4"/>
                                            </p:txEl>
                                          </p:spTgt>
                                        </p:tgtEl>
                                        <p:attrNameLst>
                                          <p:attrName>style.visibility</p:attrName>
                                        </p:attrNameLst>
                                      </p:cBhvr>
                                      <p:to>
                                        <p:strVal val="visible"/>
                                      </p:to>
                                    </p:set>
                                    <p:animEffect transition="in" filter="wipe(left)">
                                      <p:cBhvr>
                                        <p:cTn id="7" dur="500"/>
                                        <p:tgtEl>
                                          <p:spTgt spid="9">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9">
                                            <p:txEl>
                                              <p:pRg st="5" end="5"/>
                                            </p:txEl>
                                          </p:spTgt>
                                        </p:tgtEl>
                                        <p:attrNameLst>
                                          <p:attrName>style.visibility</p:attrName>
                                        </p:attrNameLst>
                                      </p:cBhvr>
                                      <p:to>
                                        <p:strVal val="visible"/>
                                      </p:to>
                                    </p:set>
                                    <p:animEffect transition="in" filter="wipe(left)">
                                      <p:cBhvr>
                                        <p:cTn id="12" dur="500"/>
                                        <p:tgtEl>
                                          <p:spTgt spid="9">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91F4F6D-94C8-442F-BB22-68C900A8EF7A}"/>
              </a:ext>
            </a:extLst>
          </p:cNvPr>
          <p:cNvSpPr>
            <a:spLocks noGrp="1"/>
          </p:cNvSpPr>
          <p:nvPr>
            <p:ph idx="13"/>
          </p:nvPr>
        </p:nvSpPr>
        <p:spPr>
          <a:solidFill>
            <a:schemeClr val="bg1">
              <a:lumMod val="95000"/>
            </a:schemeClr>
          </a:solidFill>
        </p:spPr>
        <p:txBody>
          <a:bodyPr>
            <a:normAutofit fontScale="92500" lnSpcReduction="10000"/>
          </a:bodyPr>
          <a:lstStyle/>
          <a:p>
            <a:r>
              <a:rPr lang="zh-CN" altLang="en-US" dirty="0"/>
              <a:t>第十二章 辐射测量方法</a:t>
            </a:r>
          </a:p>
        </p:txBody>
      </p:sp>
      <p:sp>
        <p:nvSpPr>
          <p:cNvPr id="3" name="内容占位符 2">
            <a:extLst>
              <a:ext uri="{FF2B5EF4-FFF2-40B4-BE49-F238E27FC236}">
                <a16:creationId xmlns:a16="http://schemas.microsoft.com/office/drawing/2014/main" id="{A75CAED3-680C-4758-9290-D7F83464047C}"/>
              </a:ext>
            </a:extLst>
          </p:cNvPr>
          <p:cNvSpPr>
            <a:spLocks noGrp="1"/>
          </p:cNvSpPr>
          <p:nvPr>
            <p:ph idx="14"/>
          </p:nvPr>
        </p:nvSpPr>
        <p:spPr>
          <a:solidFill>
            <a:schemeClr val="accent6">
              <a:lumMod val="20000"/>
              <a:lumOff val="80000"/>
            </a:schemeClr>
          </a:solidFill>
          <a:ln>
            <a:solidFill>
              <a:schemeClr val="bg1"/>
            </a:solidFill>
          </a:ln>
          <a:effectLst>
            <a:outerShdw blurRad="50800" dist="38100" dir="5400000" algn="t" rotWithShape="0">
              <a:prstClr val="black">
                <a:alpha val="40000"/>
              </a:prstClr>
            </a:outerShdw>
          </a:effectLst>
        </p:spPr>
        <p:txBody>
          <a:bodyPr vert="horz" lIns="91440" tIns="45720" rIns="91440" bIns="45720" rtlCol="0">
            <a:normAutofit fontScale="92500" lnSpcReduction="10000"/>
          </a:bodyPr>
          <a:lstStyle/>
          <a:p>
            <a:r>
              <a:rPr lang="en-US" altLang="zh-CN" dirty="0"/>
              <a:t>12.3 </a:t>
            </a:r>
            <a:r>
              <a:rPr lang="zh-CN" altLang="en-US" dirty="0"/>
              <a:t>能量测量</a:t>
            </a:r>
          </a:p>
        </p:txBody>
      </p:sp>
      <p:sp>
        <p:nvSpPr>
          <p:cNvPr id="4" name="内容占位符 3">
            <a:extLst>
              <a:ext uri="{FF2B5EF4-FFF2-40B4-BE49-F238E27FC236}">
                <a16:creationId xmlns:a16="http://schemas.microsoft.com/office/drawing/2014/main" id="{8CB15751-05D1-4CAC-9F8C-D89B3F972815}"/>
              </a:ext>
            </a:extLst>
          </p:cNvPr>
          <p:cNvSpPr>
            <a:spLocks noGrp="1"/>
          </p:cNvSpPr>
          <p:nvPr>
            <p:ph idx="15"/>
          </p:nvPr>
        </p:nvSpPr>
        <p:spPr>
          <a:xfrm>
            <a:off x="5170096" y="1"/>
            <a:ext cx="1887753" cy="284671"/>
          </a:xfrm>
          <a:solidFill>
            <a:schemeClr val="accent4">
              <a:lumMod val="20000"/>
              <a:lumOff val="80000"/>
            </a:schemeClr>
          </a:solidFill>
        </p:spPr>
        <p:txBody>
          <a:bodyPr>
            <a:normAutofit fontScale="92500" lnSpcReduction="10000"/>
          </a:bodyPr>
          <a:lstStyle/>
          <a:p>
            <a:r>
              <a:rPr lang="zh-CN" altLang="en-US" dirty="0"/>
              <a:t>一</a:t>
            </a:r>
            <a:r>
              <a:rPr lang="en-US" altLang="zh-CN" dirty="0"/>
              <a:t>. </a:t>
            </a:r>
            <a:r>
              <a:rPr lang="zh-CN" altLang="en-US" dirty="0"/>
              <a:t>能谱测量概述</a:t>
            </a:r>
          </a:p>
        </p:txBody>
      </p:sp>
      <p:sp>
        <p:nvSpPr>
          <p:cNvPr id="5" name="内容占位符 4">
            <a:extLst>
              <a:ext uri="{FF2B5EF4-FFF2-40B4-BE49-F238E27FC236}">
                <a16:creationId xmlns:a16="http://schemas.microsoft.com/office/drawing/2014/main" id="{11945179-D347-469A-BD26-573A3C1F72AD}"/>
              </a:ext>
            </a:extLst>
          </p:cNvPr>
          <p:cNvSpPr>
            <a:spLocks noGrp="1"/>
          </p:cNvSpPr>
          <p:nvPr>
            <p:ph idx="16"/>
          </p:nvPr>
        </p:nvSpPr>
        <p:spPr>
          <a:xfrm>
            <a:off x="7093792" y="1"/>
            <a:ext cx="2126408" cy="284671"/>
          </a:xfrm>
          <a:solidFill>
            <a:srgbClr val="FFFF00"/>
          </a:solidFill>
        </p:spPr>
        <p:txBody>
          <a:bodyPr>
            <a:normAutofit fontScale="92500" lnSpcReduction="10000"/>
          </a:bodyPr>
          <a:lstStyle/>
          <a:p>
            <a:r>
              <a:rPr lang="zh-CN" altLang="en-US" dirty="0"/>
              <a:t>但能谱不是直接得到的</a:t>
            </a:r>
          </a:p>
        </p:txBody>
      </p:sp>
      <p:sp>
        <p:nvSpPr>
          <p:cNvPr id="54" name="内容占位符 4">
            <a:extLst>
              <a:ext uri="{FF2B5EF4-FFF2-40B4-BE49-F238E27FC236}">
                <a16:creationId xmlns:a16="http://schemas.microsoft.com/office/drawing/2014/main" id="{7590B31B-C4DD-4686-B872-5AF60FB63815}"/>
              </a:ext>
            </a:extLst>
          </p:cNvPr>
          <p:cNvSpPr txBox="1">
            <a:spLocks/>
          </p:cNvSpPr>
          <p:nvPr/>
        </p:nvSpPr>
        <p:spPr>
          <a:xfrm>
            <a:off x="9220200" y="14615"/>
            <a:ext cx="2971800" cy="284671"/>
          </a:xfrm>
          <a:prstGeom prst="rect">
            <a:avLst/>
          </a:prstGeom>
          <a:solidFill>
            <a:srgbClr val="003366"/>
          </a:solidFill>
          <a:ln>
            <a:solidFill>
              <a:schemeClr val="bg1"/>
            </a:solidFill>
          </a:ln>
          <a:effectLst>
            <a:outerShdw blurRad="50800" dist="38100" dir="5400000" algn="t" rotWithShape="0">
              <a:prstClr val="black">
                <a:alpha val="40000"/>
              </a:prstClr>
            </a:outerShdw>
          </a:effectLst>
        </p:spPr>
        <p:txBody>
          <a:bodyPr vert="horz" lIns="91440" tIns="45720" rIns="91440" bIns="45720" rtlCol="0">
            <a:normAutofit fontScale="92500" lnSpcReduction="10000"/>
          </a:bodyPr>
          <a:lstStyle>
            <a:defPPr>
              <a:defRPr lang="zh-CN"/>
            </a:defPPr>
            <a:lvl1pPr indent="0">
              <a:lnSpc>
                <a:spcPct val="90000"/>
              </a:lnSpc>
              <a:spcBef>
                <a:spcPts val="1000"/>
              </a:spcBef>
              <a:buFontTx/>
              <a:buNone/>
              <a:defRPr sz="1600" b="1">
                <a:solidFill>
                  <a:srgbClr val="FFFF00"/>
                </a:solidFill>
                <a:latin typeface="华文楷体" panose="02010600040101010101" pitchFamily="2" charset="-122"/>
                <a:ea typeface="华文楷体" panose="02010600040101010101" pitchFamily="2" charset="-122"/>
              </a:defRPr>
            </a:lvl1pPr>
            <a:lvl2pPr indent="0">
              <a:lnSpc>
                <a:spcPct val="90000"/>
              </a:lnSpc>
              <a:spcBef>
                <a:spcPts val="500"/>
              </a:spcBef>
              <a:buFontTx/>
              <a:buNone/>
              <a:defRPr sz="2400">
                <a:latin typeface="华文宋体" panose="02010600040101010101" pitchFamily="2" charset="-122"/>
                <a:ea typeface="华文宋体" panose="02010600040101010101" pitchFamily="2" charset="-122"/>
              </a:defRPr>
            </a:lvl2pPr>
            <a:lvl3pPr indent="0">
              <a:lnSpc>
                <a:spcPct val="90000"/>
              </a:lnSpc>
              <a:spcBef>
                <a:spcPts val="500"/>
              </a:spcBef>
              <a:buFontTx/>
              <a:buNone/>
              <a:defRPr sz="2000">
                <a:latin typeface="华文宋体" panose="02010600040101010101" pitchFamily="2" charset="-122"/>
                <a:ea typeface="华文宋体" panose="02010600040101010101" pitchFamily="2" charset="-122"/>
              </a:defRPr>
            </a:lvl3pPr>
            <a:lvl4pPr indent="0">
              <a:lnSpc>
                <a:spcPct val="90000"/>
              </a:lnSpc>
              <a:spcBef>
                <a:spcPts val="500"/>
              </a:spcBef>
              <a:buFontTx/>
              <a:buNone/>
              <a:defRPr>
                <a:latin typeface="华文宋体" panose="02010600040101010101" pitchFamily="2" charset="-122"/>
                <a:ea typeface="华文宋体" panose="02010600040101010101" pitchFamily="2" charset="-122"/>
              </a:defRPr>
            </a:lvl4pPr>
            <a:lvl5pPr indent="0">
              <a:lnSpc>
                <a:spcPct val="90000"/>
              </a:lnSpc>
              <a:spcBef>
                <a:spcPts val="500"/>
              </a:spcBef>
              <a:buFontTx/>
              <a:buNone/>
              <a:defRPr>
                <a:latin typeface="华文宋体" panose="02010600040101010101" pitchFamily="2" charset="-122"/>
                <a:ea typeface="华文宋体" panose="02010600040101010101" pitchFamily="2"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zh-CN" altLang="en-US" dirty="0"/>
              <a:t>寻得峰位，拟合后实现能量刻度</a:t>
            </a:r>
          </a:p>
        </p:txBody>
      </p:sp>
      <p:pic>
        <p:nvPicPr>
          <p:cNvPr id="12" name="Picture 361" descr="calibration">
            <a:extLst>
              <a:ext uri="{FF2B5EF4-FFF2-40B4-BE49-F238E27FC236}">
                <a16:creationId xmlns:a16="http://schemas.microsoft.com/office/drawing/2014/main" id="{6C70F63A-944F-41A8-A356-6EC5F6995156}"/>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5207" r="2827" b="1"/>
          <a:stretch/>
        </p:blipFill>
        <p:spPr bwMode="auto">
          <a:xfrm>
            <a:off x="2171564" y="464096"/>
            <a:ext cx="7848872" cy="3837411"/>
          </a:xfrm>
          <a:prstGeom prst="rect">
            <a:avLst/>
          </a:prstGeom>
          <a:solidFill>
            <a:schemeClr val="bg1"/>
          </a:solidFill>
          <a:ln>
            <a:noFill/>
          </a:ln>
        </p:spPr>
      </p:pic>
      <p:pic>
        <p:nvPicPr>
          <p:cNvPr id="13" name="图片 5">
            <a:extLst>
              <a:ext uri="{FF2B5EF4-FFF2-40B4-BE49-F238E27FC236}">
                <a16:creationId xmlns:a16="http://schemas.microsoft.com/office/drawing/2014/main" id="{9397A9F8-4E38-40A1-9A7D-1ED27EE4B92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755739" y="3906159"/>
            <a:ext cx="4104457" cy="2865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8469003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6D3457FC-C129-4ADC-BFF7-D471A09643CB}"/>
              </a:ext>
            </a:extLst>
          </p:cNvPr>
          <p:cNvSpPr>
            <a:spLocks noGrp="1"/>
          </p:cNvSpPr>
          <p:nvPr>
            <p:ph idx="13"/>
          </p:nvPr>
        </p:nvSpPr>
        <p:spPr>
          <a:xfrm>
            <a:off x="1" y="1"/>
            <a:ext cx="2540482" cy="284671"/>
          </a:xfrm>
          <a:solidFill>
            <a:schemeClr val="bg1">
              <a:lumMod val="95000"/>
            </a:schemeClr>
          </a:solidFill>
        </p:spPr>
        <p:txBody>
          <a:bodyPr>
            <a:normAutofit fontScale="92500" lnSpcReduction="10000"/>
          </a:bodyPr>
          <a:lstStyle/>
          <a:p>
            <a:r>
              <a:rPr lang="zh-CN" altLang="en-US" dirty="0"/>
              <a:t>第十三章 中子及中子的探测</a:t>
            </a:r>
          </a:p>
        </p:txBody>
      </p:sp>
      <p:sp>
        <p:nvSpPr>
          <p:cNvPr id="4" name="内容占位符 3">
            <a:extLst>
              <a:ext uri="{FF2B5EF4-FFF2-40B4-BE49-F238E27FC236}">
                <a16:creationId xmlns:a16="http://schemas.microsoft.com/office/drawing/2014/main" id="{DC5E45C6-3C27-4CD6-87A4-686E0452789C}"/>
              </a:ext>
            </a:extLst>
          </p:cNvPr>
          <p:cNvSpPr>
            <a:spLocks noGrp="1"/>
          </p:cNvSpPr>
          <p:nvPr>
            <p:ph idx="15"/>
          </p:nvPr>
        </p:nvSpPr>
        <p:spPr>
          <a:xfrm>
            <a:off x="5170096" y="1"/>
            <a:ext cx="1651691" cy="284671"/>
          </a:xfrm>
          <a:solidFill>
            <a:schemeClr val="accent4">
              <a:lumMod val="20000"/>
              <a:lumOff val="80000"/>
            </a:schemeClr>
          </a:solidFill>
        </p:spPr>
        <p:txBody>
          <a:bodyPr>
            <a:normAutofit fontScale="92500" lnSpcReduction="10000"/>
          </a:bodyPr>
          <a:lstStyle/>
          <a:p>
            <a:r>
              <a:rPr lang="zh-CN" altLang="en-US" dirty="0"/>
              <a:t>二</a:t>
            </a:r>
            <a:r>
              <a:rPr lang="en-US" altLang="zh-CN" dirty="0"/>
              <a:t>. </a:t>
            </a:r>
            <a:r>
              <a:rPr lang="zh-CN" altLang="en-US" dirty="0"/>
              <a:t>中子探测器</a:t>
            </a:r>
          </a:p>
        </p:txBody>
      </p:sp>
      <p:sp>
        <p:nvSpPr>
          <p:cNvPr id="5" name="内容占位符 4">
            <a:extLst>
              <a:ext uri="{FF2B5EF4-FFF2-40B4-BE49-F238E27FC236}">
                <a16:creationId xmlns:a16="http://schemas.microsoft.com/office/drawing/2014/main" id="{76A525C7-698F-42F7-9977-03E53AEE0BC1}"/>
              </a:ext>
            </a:extLst>
          </p:cNvPr>
          <p:cNvSpPr>
            <a:spLocks noGrp="1"/>
          </p:cNvSpPr>
          <p:nvPr>
            <p:ph idx="16"/>
          </p:nvPr>
        </p:nvSpPr>
        <p:spPr>
          <a:solidFill>
            <a:srgbClr val="003366"/>
          </a:solidFill>
        </p:spPr>
        <p:txBody>
          <a:bodyPr>
            <a:normAutofit fontScale="92500" lnSpcReduction="10000"/>
          </a:bodyPr>
          <a:lstStyle/>
          <a:p>
            <a:r>
              <a:rPr lang="zh-CN" altLang="en-US" dirty="0">
                <a:solidFill>
                  <a:srgbClr val="FFFF00"/>
                </a:solidFill>
                <a:latin typeface="Times New Roman" panose="02020603050405020304" pitchFamily="18" charset="0"/>
                <a:cs typeface="Times New Roman" panose="02020603050405020304" pitchFamily="18" charset="0"/>
                <a:sym typeface="Symbol" pitchFamily="18" charset="2"/>
              </a:rPr>
              <a:t>室壁效应（</a:t>
            </a:r>
            <a:r>
              <a:rPr lang="en-US" altLang="zh-CN" dirty="0">
                <a:solidFill>
                  <a:srgbClr val="FFFF00"/>
                </a:solidFill>
                <a:latin typeface="Times New Roman" panose="02020603050405020304" pitchFamily="18" charset="0"/>
                <a:cs typeface="Times New Roman" panose="02020603050405020304" pitchFamily="18" charset="0"/>
                <a:sym typeface="Symbol" pitchFamily="18" charset="2"/>
              </a:rPr>
              <a:t>wall effect</a:t>
            </a:r>
            <a:r>
              <a:rPr lang="zh-CN" altLang="en-US" dirty="0">
                <a:solidFill>
                  <a:srgbClr val="FFFF00"/>
                </a:solidFill>
                <a:latin typeface="Times New Roman" panose="02020603050405020304" pitchFamily="18" charset="0"/>
                <a:cs typeface="Times New Roman" panose="02020603050405020304" pitchFamily="18" charset="0"/>
                <a:sym typeface="Symbol" pitchFamily="18" charset="2"/>
              </a:rPr>
              <a:t>）</a:t>
            </a:r>
            <a:endParaRPr lang="zh-CN" altLang="zh-CN" dirty="0">
              <a:solidFill>
                <a:srgbClr val="FFFF00"/>
              </a:solidFill>
              <a:latin typeface="Times New Roman" panose="02020603050405020304" pitchFamily="18" charset="0"/>
              <a:cs typeface="Times New Roman" panose="02020603050405020304" pitchFamily="18" charset="0"/>
              <a:sym typeface="Symbol" pitchFamily="18" charset="2"/>
            </a:endParaRPr>
          </a:p>
        </p:txBody>
      </p:sp>
      <p:sp>
        <p:nvSpPr>
          <p:cNvPr id="19" name="内容占位符 18">
            <a:extLst>
              <a:ext uri="{FF2B5EF4-FFF2-40B4-BE49-F238E27FC236}">
                <a16:creationId xmlns:a16="http://schemas.microsoft.com/office/drawing/2014/main" id="{3DD6B0AC-1C2F-434F-874C-7924919B1171}"/>
              </a:ext>
            </a:extLst>
          </p:cNvPr>
          <p:cNvSpPr>
            <a:spLocks noGrp="1"/>
          </p:cNvSpPr>
          <p:nvPr>
            <p:ph idx="14"/>
          </p:nvPr>
        </p:nvSpPr>
        <p:spPr>
          <a:solidFill>
            <a:schemeClr val="accent6">
              <a:lumMod val="20000"/>
              <a:lumOff val="80000"/>
            </a:schemeClr>
          </a:solidFill>
        </p:spPr>
        <p:txBody>
          <a:bodyPr>
            <a:normAutofit fontScale="92500" lnSpcReduction="10000"/>
          </a:bodyPr>
          <a:lstStyle/>
          <a:p>
            <a:r>
              <a:rPr lang="en-US" altLang="zh-CN" dirty="0"/>
              <a:t>13.4 </a:t>
            </a:r>
            <a:r>
              <a:rPr lang="zh-CN" altLang="en-US" dirty="0"/>
              <a:t>中子的探测</a:t>
            </a:r>
          </a:p>
        </p:txBody>
      </p:sp>
      <p:sp>
        <p:nvSpPr>
          <p:cNvPr id="67" name="内容占位符 4">
            <a:extLst>
              <a:ext uri="{FF2B5EF4-FFF2-40B4-BE49-F238E27FC236}">
                <a16:creationId xmlns:a16="http://schemas.microsoft.com/office/drawing/2014/main" id="{0F7B6120-0FC9-4F34-A9D2-2D0EE0FE8A7C}"/>
              </a:ext>
            </a:extLst>
          </p:cNvPr>
          <p:cNvSpPr txBox="1">
            <a:spLocks/>
          </p:cNvSpPr>
          <p:nvPr/>
        </p:nvSpPr>
        <p:spPr>
          <a:xfrm>
            <a:off x="6821787" y="10264"/>
            <a:ext cx="2829730" cy="284671"/>
          </a:xfrm>
          <a:prstGeom prst="rect">
            <a:avLst/>
          </a:prstGeom>
          <a:solidFill>
            <a:srgbClr val="FFFF00"/>
          </a:solidFill>
          <a:ln>
            <a:solidFill>
              <a:schemeClr val="bg1"/>
            </a:solidFill>
          </a:ln>
          <a:effectLst>
            <a:outerShdw blurRad="50800" dist="38100" dir="5400000" algn="t" rotWithShape="0">
              <a:prstClr val="black">
                <a:alpha val="40000"/>
              </a:prstClr>
            </a:outerShdw>
          </a:effectLst>
        </p:spPr>
        <p:txBody>
          <a:bodyPr vert="horz" lIns="91440" tIns="45720" rIns="91440" bIns="45720" rtlCol="0">
            <a:normAutofit fontScale="92500" lnSpcReduction="10000"/>
          </a:bodyPr>
          <a:lstStyle>
            <a:lvl1pPr marL="0" indent="0" algn="l" defTabSz="914400" rtl="0" eaLnBrk="1" latinLnBrk="0" hangingPunct="1">
              <a:lnSpc>
                <a:spcPct val="90000"/>
              </a:lnSpc>
              <a:spcBef>
                <a:spcPts val="1000"/>
              </a:spcBef>
              <a:buFontTx/>
              <a:buNone/>
              <a:defRPr sz="1600" kern="1200">
                <a:solidFill>
                  <a:schemeClr val="tx1"/>
                </a:solidFill>
                <a:latin typeface="华文楷体" panose="02010600040101010101" pitchFamily="2" charset="-122"/>
                <a:ea typeface="华文楷体" panose="02010600040101010101" pitchFamily="2" charset="-122"/>
                <a:cs typeface="+mn-cs"/>
              </a:defRPr>
            </a:lvl1pPr>
            <a:lvl2pPr marL="457200" indent="0" algn="l" defTabSz="914400" rtl="0" eaLnBrk="1" latinLnBrk="0" hangingPunct="1">
              <a:lnSpc>
                <a:spcPct val="90000"/>
              </a:lnSpc>
              <a:spcBef>
                <a:spcPts val="500"/>
              </a:spcBef>
              <a:buFontTx/>
              <a:buNone/>
              <a:defRPr sz="2400" kern="1200">
                <a:solidFill>
                  <a:schemeClr val="tx1"/>
                </a:solidFill>
                <a:latin typeface="华文宋体" panose="02010600040101010101" pitchFamily="2" charset="-122"/>
                <a:ea typeface="华文宋体" panose="02010600040101010101" pitchFamily="2" charset="-122"/>
                <a:cs typeface="+mn-cs"/>
              </a:defRPr>
            </a:lvl2pPr>
            <a:lvl3pPr marL="914400" indent="0" algn="l" defTabSz="914400" rtl="0" eaLnBrk="1" latinLnBrk="0" hangingPunct="1">
              <a:lnSpc>
                <a:spcPct val="90000"/>
              </a:lnSpc>
              <a:spcBef>
                <a:spcPts val="500"/>
              </a:spcBef>
              <a:buFontTx/>
              <a:buNone/>
              <a:defRPr sz="2000" kern="1200">
                <a:solidFill>
                  <a:schemeClr val="tx1"/>
                </a:solidFill>
                <a:latin typeface="华文宋体" panose="02010600040101010101" pitchFamily="2" charset="-122"/>
                <a:ea typeface="华文宋体" panose="02010600040101010101" pitchFamily="2" charset="-122"/>
                <a:cs typeface="+mn-cs"/>
              </a:defRPr>
            </a:lvl3pPr>
            <a:lvl4pPr marL="1371600" indent="0" algn="l" defTabSz="914400" rtl="0" eaLnBrk="1" latinLnBrk="0" hangingPunct="1">
              <a:lnSpc>
                <a:spcPct val="90000"/>
              </a:lnSpc>
              <a:spcBef>
                <a:spcPts val="500"/>
              </a:spcBef>
              <a:buFontTx/>
              <a:buNone/>
              <a:defRPr sz="1800" kern="1200">
                <a:solidFill>
                  <a:schemeClr val="tx1"/>
                </a:solidFill>
                <a:latin typeface="华文宋体" panose="02010600040101010101" pitchFamily="2" charset="-122"/>
                <a:ea typeface="华文宋体" panose="02010600040101010101" pitchFamily="2" charset="-122"/>
                <a:cs typeface="+mn-cs"/>
              </a:defRPr>
            </a:lvl4pPr>
            <a:lvl5pPr marL="1828800" indent="0" algn="l" defTabSz="914400" rtl="0" eaLnBrk="1" latinLnBrk="0" hangingPunct="1">
              <a:lnSpc>
                <a:spcPct val="90000"/>
              </a:lnSpc>
              <a:spcBef>
                <a:spcPts val="500"/>
              </a:spcBef>
              <a:buFontTx/>
              <a:buNone/>
              <a:defRPr sz="1800" kern="1200">
                <a:solidFill>
                  <a:schemeClr val="tx1"/>
                </a:solidFill>
                <a:latin typeface="华文宋体" panose="02010600040101010101" pitchFamily="2" charset="-122"/>
                <a:ea typeface="华文宋体" panose="0201060004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b="1" dirty="0">
                <a:solidFill>
                  <a:srgbClr val="FF0000"/>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1. </a:t>
            </a:r>
            <a:r>
              <a:rPr lang="zh-CN" altLang="en-US" b="1" dirty="0">
                <a:solidFill>
                  <a:srgbClr val="FF0000"/>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气体探测器</a:t>
            </a:r>
            <a:endParaRPr lang="zh-CN" altLang="zh-CN" b="1" dirty="0">
              <a:solidFill>
                <a:srgbClr val="FF0000"/>
              </a:solidFill>
              <a:latin typeface="Times New Roman" panose="02020603050405020304" pitchFamily="18" charset="0"/>
              <a:cs typeface="Times New Roman" panose="02020603050405020304" pitchFamily="18" charset="0"/>
              <a:sym typeface="Symbol" pitchFamily="18" charset="2"/>
            </a:endParaRPr>
          </a:p>
        </p:txBody>
      </p:sp>
      <p:grpSp>
        <p:nvGrpSpPr>
          <p:cNvPr id="68" name="Group 6">
            <a:extLst>
              <a:ext uri="{FF2B5EF4-FFF2-40B4-BE49-F238E27FC236}">
                <a16:creationId xmlns:a16="http://schemas.microsoft.com/office/drawing/2014/main" id="{F5C456F0-6F08-4112-AF8B-A1D86B7D809E}"/>
              </a:ext>
            </a:extLst>
          </p:cNvPr>
          <p:cNvGrpSpPr>
            <a:grpSpLocks/>
          </p:cNvGrpSpPr>
          <p:nvPr/>
        </p:nvGrpSpPr>
        <p:grpSpPr bwMode="auto">
          <a:xfrm>
            <a:off x="5797273" y="1556454"/>
            <a:ext cx="4057650" cy="3043238"/>
            <a:chOff x="144" y="2256"/>
            <a:chExt cx="2556" cy="1917"/>
          </a:xfrm>
        </p:grpSpPr>
        <p:pic>
          <p:nvPicPr>
            <p:cNvPr id="69" name="Picture 7" descr="bf3inf2">
              <a:extLst>
                <a:ext uri="{FF2B5EF4-FFF2-40B4-BE49-F238E27FC236}">
                  <a16:creationId xmlns:a16="http://schemas.microsoft.com/office/drawing/2014/main" id="{48E1E7A6-35FB-41AF-8538-08C7B628027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 y="2256"/>
              <a:ext cx="2556" cy="1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 name="Line 8">
              <a:extLst>
                <a:ext uri="{FF2B5EF4-FFF2-40B4-BE49-F238E27FC236}">
                  <a16:creationId xmlns:a16="http://schemas.microsoft.com/office/drawing/2014/main" id="{87344EB9-34A4-4A49-BE24-76BD64CA4579}"/>
                </a:ext>
              </a:extLst>
            </p:cNvPr>
            <p:cNvSpPr>
              <a:spLocks noChangeShapeType="1"/>
            </p:cNvSpPr>
            <p:nvPr/>
          </p:nvSpPr>
          <p:spPr bwMode="auto">
            <a:xfrm>
              <a:off x="2016" y="2496"/>
              <a:ext cx="0" cy="1392"/>
            </a:xfrm>
            <a:prstGeom prst="line">
              <a:avLst/>
            </a:prstGeom>
            <a:noFill/>
            <a:ln w="7620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1" name="Line 9">
              <a:extLst>
                <a:ext uri="{FF2B5EF4-FFF2-40B4-BE49-F238E27FC236}">
                  <a16:creationId xmlns:a16="http://schemas.microsoft.com/office/drawing/2014/main" id="{E4217B90-9A83-4D06-B85A-19A308238253}"/>
                </a:ext>
              </a:extLst>
            </p:cNvPr>
            <p:cNvSpPr>
              <a:spLocks noChangeShapeType="1"/>
            </p:cNvSpPr>
            <p:nvPr/>
          </p:nvSpPr>
          <p:spPr bwMode="auto">
            <a:xfrm>
              <a:off x="2448" y="3648"/>
              <a:ext cx="0" cy="240"/>
            </a:xfrm>
            <a:prstGeom prst="line">
              <a:avLst/>
            </a:prstGeom>
            <a:noFill/>
            <a:ln w="7620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72" name="Group 10">
            <a:extLst>
              <a:ext uri="{FF2B5EF4-FFF2-40B4-BE49-F238E27FC236}">
                <a16:creationId xmlns:a16="http://schemas.microsoft.com/office/drawing/2014/main" id="{86C9B1B8-30D9-49BF-8A32-45BE75594C0C}"/>
              </a:ext>
            </a:extLst>
          </p:cNvPr>
          <p:cNvGrpSpPr>
            <a:grpSpLocks/>
          </p:cNvGrpSpPr>
          <p:nvPr/>
        </p:nvGrpSpPr>
        <p:grpSpPr bwMode="auto">
          <a:xfrm>
            <a:off x="8195987" y="1937454"/>
            <a:ext cx="1639888" cy="2232025"/>
            <a:chOff x="1655" y="2496"/>
            <a:chExt cx="1033" cy="1406"/>
          </a:xfrm>
        </p:grpSpPr>
        <p:graphicFrame>
          <p:nvGraphicFramePr>
            <p:cNvPr id="73" name="Object 11">
              <a:extLst>
                <a:ext uri="{FF2B5EF4-FFF2-40B4-BE49-F238E27FC236}">
                  <a16:creationId xmlns:a16="http://schemas.microsoft.com/office/drawing/2014/main" id="{076EDB64-33D3-48BF-98BF-4B68CE5C7578}"/>
                </a:ext>
              </a:extLst>
            </p:cNvPr>
            <p:cNvGraphicFramePr>
              <a:graphicFrameLocks noChangeAspect="1"/>
            </p:cNvGraphicFramePr>
            <p:nvPr/>
          </p:nvGraphicFramePr>
          <p:xfrm>
            <a:off x="1655" y="2496"/>
            <a:ext cx="685" cy="1392"/>
          </p:xfrm>
          <a:graphic>
            <a:graphicData uri="http://schemas.openxmlformats.org/presentationml/2006/ole">
              <mc:AlternateContent xmlns:mc="http://schemas.openxmlformats.org/markup-compatibility/2006">
                <mc:Choice xmlns:v="urn:schemas-microsoft-com:vml" Requires="v">
                  <p:oleObj spid="_x0000_s478918" name="Graph" r:id="rId4" imgW="3758794" imgH="3040685" progId="Origin50.Graph">
                    <p:embed/>
                  </p:oleObj>
                </mc:Choice>
                <mc:Fallback>
                  <p:oleObj name="Graph" r:id="rId4" imgW="3758794" imgH="3040685" progId="Origin50.Graph">
                    <p:embed/>
                    <p:pic>
                      <p:nvPicPr>
                        <p:cNvPr id="72" name="Object 11">
                          <a:extLst>
                            <a:ext uri="{FF2B5EF4-FFF2-40B4-BE49-F238E27FC236}">
                              <a16:creationId xmlns:a16="http://schemas.microsoft.com/office/drawing/2014/main" id="{661CFAA2-CA99-4356-8792-F754B27B80D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28391" t="17517" r="18884" b="22420"/>
                        <a:stretch>
                          <a:fillRect/>
                        </a:stretch>
                      </p:blipFill>
                      <p:spPr bwMode="auto">
                        <a:xfrm>
                          <a:off x="1655" y="2496"/>
                          <a:ext cx="685" cy="1392"/>
                        </a:xfrm>
                        <a:prstGeom prst="rect">
                          <a:avLst/>
                        </a:prstGeom>
                        <a:noFill/>
                        <a:ln>
                          <a:noFill/>
                        </a:ln>
                        <a:effectLst/>
                      </p:spPr>
                    </p:pic>
                  </p:oleObj>
                </mc:Fallback>
              </mc:AlternateContent>
            </a:graphicData>
          </a:graphic>
        </p:graphicFrame>
        <p:graphicFrame>
          <p:nvGraphicFramePr>
            <p:cNvPr id="74" name="Object 12">
              <a:extLst>
                <a:ext uri="{FF2B5EF4-FFF2-40B4-BE49-F238E27FC236}">
                  <a16:creationId xmlns:a16="http://schemas.microsoft.com/office/drawing/2014/main" id="{E0DD91A8-5534-45CF-9F32-CEAB5137FF13}"/>
                </a:ext>
              </a:extLst>
            </p:cNvPr>
            <p:cNvGraphicFramePr>
              <a:graphicFrameLocks noChangeAspect="1"/>
            </p:cNvGraphicFramePr>
            <p:nvPr/>
          </p:nvGraphicFramePr>
          <p:xfrm>
            <a:off x="2208" y="3566"/>
            <a:ext cx="480" cy="336"/>
          </p:xfrm>
          <a:graphic>
            <a:graphicData uri="http://schemas.openxmlformats.org/presentationml/2006/ole">
              <mc:AlternateContent xmlns:mc="http://schemas.openxmlformats.org/markup-compatibility/2006">
                <mc:Choice xmlns:v="urn:schemas-microsoft-com:vml" Requires="v">
                  <p:oleObj spid="_x0000_s478919" name="Graph" r:id="rId6" imgW="3758794" imgH="3040685" progId="Origin50.Graph">
                    <p:embed/>
                  </p:oleObj>
                </mc:Choice>
                <mc:Fallback>
                  <p:oleObj name="Graph" r:id="rId6" imgW="3758794" imgH="3040685" progId="Origin50.Graph">
                    <p:embed/>
                    <p:pic>
                      <p:nvPicPr>
                        <p:cNvPr id="73" name="Object 12">
                          <a:extLst>
                            <a:ext uri="{FF2B5EF4-FFF2-40B4-BE49-F238E27FC236}">
                              <a16:creationId xmlns:a16="http://schemas.microsoft.com/office/drawing/2014/main" id="{68A8C894-12F9-47FE-9BC6-AC3A160A8AA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28391" t="17517" r="18884" b="22420"/>
                        <a:stretch>
                          <a:fillRect/>
                        </a:stretch>
                      </p:blipFill>
                      <p:spPr bwMode="auto">
                        <a:xfrm>
                          <a:off x="2208" y="3566"/>
                          <a:ext cx="480" cy="3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cxnSp>
        <p:nvCxnSpPr>
          <p:cNvPr id="75" name="直接连接符 74">
            <a:extLst>
              <a:ext uri="{FF2B5EF4-FFF2-40B4-BE49-F238E27FC236}">
                <a16:creationId xmlns:a16="http://schemas.microsoft.com/office/drawing/2014/main" id="{6EDB9A08-A191-48C8-8269-4239FBE176BC}"/>
              </a:ext>
            </a:extLst>
          </p:cNvPr>
          <p:cNvCxnSpPr/>
          <p:nvPr/>
        </p:nvCxnSpPr>
        <p:spPr>
          <a:xfrm>
            <a:off x="1488464" y="2922738"/>
            <a:ext cx="3970848"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6" name="直接连接符 75">
            <a:extLst>
              <a:ext uri="{FF2B5EF4-FFF2-40B4-BE49-F238E27FC236}">
                <a16:creationId xmlns:a16="http://schemas.microsoft.com/office/drawing/2014/main" id="{CCA1791D-3271-48F9-9219-401FD23425B7}"/>
              </a:ext>
            </a:extLst>
          </p:cNvPr>
          <p:cNvCxnSpPr/>
          <p:nvPr/>
        </p:nvCxnSpPr>
        <p:spPr>
          <a:xfrm>
            <a:off x="1632480" y="1752346"/>
            <a:ext cx="3744416" cy="0"/>
          </a:xfrm>
          <a:prstGeom prst="line">
            <a:avLst/>
          </a:prstGeom>
          <a:ln w="76200" cmpd="dbl"/>
        </p:spPr>
        <p:style>
          <a:lnRef idx="1">
            <a:schemeClr val="accent1"/>
          </a:lnRef>
          <a:fillRef idx="0">
            <a:schemeClr val="accent1"/>
          </a:fillRef>
          <a:effectRef idx="0">
            <a:schemeClr val="accent1"/>
          </a:effectRef>
          <a:fontRef idx="minor">
            <a:schemeClr val="tx1"/>
          </a:fontRef>
        </p:style>
      </p:cxnSp>
      <p:cxnSp>
        <p:nvCxnSpPr>
          <p:cNvPr id="77" name="直接连接符 76">
            <a:extLst>
              <a:ext uri="{FF2B5EF4-FFF2-40B4-BE49-F238E27FC236}">
                <a16:creationId xmlns:a16="http://schemas.microsoft.com/office/drawing/2014/main" id="{EF5B1014-3EAB-4F2A-B459-A34AEEF212AB}"/>
              </a:ext>
            </a:extLst>
          </p:cNvPr>
          <p:cNvCxnSpPr/>
          <p:nvPr/>
        </p:nvCxnSpPr>
        <p:spPr>
          <a:xfrm>
            <a:off x="1632480" y="4218882"/>
            <a:ext cx="3744416" cy="0"/>
          </a:xfrm>
          <a:prstGeom prst="line">
            <a:avLst/>
          </a:prstGeom>
          <a:ln w="76200" cmpd="dbl"/>
        </p:spPr>
        <p:style>
          <a:lnRef idx="1">
            <a:schemeClr val="accent1"/>
          </a:lnRef>
          <a:fillRef idx="0">
            <a:schemeClr val="accent1"/>
          </a:fillRef>
          <a:effectRef idx="0">
            <a:schemeClr val="accent1"/>
          </a:effectRef>
          <a:fontRef idx="minor">
            <a:schemeClr val="tx1"/>
          </a:fontRef>
        </p:style>
      </p:cxnSp>
      <p:sp>
        <p:nvSpPr>
          <p:cNvPr id="78" name="矩形 77">
            <a:extLst>
              <a:ext uri="{FF2B5EF4-FFF2-40B4-BE49-F238E27FC236}">
                <a16:creationId xmlns:a16="http://schemas.microsoft.com/office/drawing/2014/main" id="{32C01B45-50AE-4821-B84A-BDA90026E29C}"/>
              </a:ext>
            </a:extLst>
          </p:cNvPr>
          <p:cNvSpPr/>
          <p:nvPr/>
        </p:nvSpPr>
        <p:spPr>
          <a:xfrm>
            <a:off x="1632480" y="1752346"/>
            <a:ext cx="3744416" cy="2466536"/>
          </a:xfrm>
          <a:prstGeom prst="rect">
            <a:avLst/>
          </a:prstGeom>
          <a:solidFill>
            <a:srgbClr val="92D05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9" name="组合 78">
            <a:extLst>
              <a:ext uri="{FF2B5EF4-FFF2-40B4-BE49-F238E27FC236}">
                <a16:creationId xmlns:a16="http://schemas.microsoft.com/office/drawing/2014/main" id="{392EDEAC-06C2-45AA-9233-77D65DA8466A}"/>
              </a:ext>
            </a:extLst>
          </p:cNvPr>
          <p:cNvGrpSpPr/>
          <p:nvPr/>
        </p:nvGrpSpPr>
        <p:grpSpPr>
          <a:xfrm>
            <a:off x="2942924" y="1674090"/>
            <a:ext cx="1332122" cy="1170991"/>
            <a:chOff x="1963413" y="1694560"/>
            <a:chExt cx="1332122" cy="1170991"/>
          </a:xfrm>
        </p:grpSpPr>
        <p:cxnSp>
          <p:nvCxnSpPr>
            <p:cNvPr id="80" name="直接箭头连接符 79">
              <a:extLst>
                <a:ext uri="{FF2B5EF4-FFF2-40B4-BE49-F238E27FC236}">
                  <a16:creationId xmlns:a16="http://schemas.microsoft.com/office/drawing/2014/main" id="{D829B315-9FA3-4248-8C4A-3E6209C59F8A}"/>
                </a:ext>
              </a:extLst>
            </p:cNvPr>
            <p:cNvCxnSpPr/>
            <p:nvPr/>
          </p:nvCxnSpPr>
          <p:spPr>
            <a:xfrm flipH="1">
              <a:off x="2610730" y="1694560"/>
              <a:ext cx="684805" cy="674270"/>
            </a:xfrm>
            <a:prstGeom prst="straightConnector1">
              <a:avLst/>
            </a:prstGeom>
            <a:ln w="19050">
              <a:solidFill>
                <a:srgbClr val="0000F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aphicFrame>
          <p:nvGraphicFramePr>
            <p:cNvPr id="81" name="对象 80">
              <a:extLst>
                <a:ext uri="{FF2B5EF4-FFF2-40B4-BE49-F238E27FC236}">
                  <a16:creationId xmlns:a16="http://schemas.microsoft.com/office/drawing/2014/main" id="{28B99369-2847-47C5-AC3A-9BDAC67B255C}"/>
                </a:ext>
              </a:extLst>
            </p:cNvPr>
            <p:cNvGraphicFramePr>
              <a:graphicFrameLocks noChangeAspect="1"/>
            </p:cNvGraphicFramePr>
            <p:nvPr>
              <p:extLst>
                <p:ext uri="{D42A27DB-BD31-4B8C-83A1-F6EECF244321}">
                  <p14:modId xmlns:p14="http://schemas.microsoft.com/office/powerpoint/2010/main" val="1338407293"/>
                </p:ext>
              </p:extLst>
            </p:nvPr>
          </p:nvGraphicFramePr>
          <p:xfrm>
            <a:off x="1963413" y="2364676"/>
            <a:ext cx="688975" cy="187325"/>
          </p:xfrm>
          <a:graphic>
            <a:graphicData uri="http://schemas.openxmlformats.org/presentationml/2006/ole">
              <mc:AlternateContent xmlns:mc="http://schemas.openxmlformats.org/markup-compatibility/2006">
                <mc:Choice xmlns:v="urn:schemas-microsoft-com:vml" Requires="v">
                  <p:oleObj spid="_x0000_s478920" name="Equation" r:id="rId7" imgW="799920" imgH="228600" progId="Equation.DSMT4">
                    <p:embed/>
                  </p:oleObj>
                </mc:Choice>
                <mc:Fallback>
                  <p:oleObj name="Equation" r:id="rId7" imgW="799920" imgH="228600" progId="Equation.DSMT4">
                    <p:embed/>
                    <p:pic>
                      <p:nvPicPr>
                        <p:cNvPr id="80" name="对象 79">
                          <a:extLst>
                            <a:ext uri="{FF2B5EF4-FFF2-40B4-BE49-F238E27FC236}">
                              <a16:creationId xmlns:a16="http://schemas.microsoft.com/office/drawing/2014/main" id="{CC9AF69C-8927-4A36-95B4-FC0EAC69A45F}"/>
                            </a:ext>
                          </a:extLst>
                        </p:cNvPr>
                        <p:cNvPicPr/>
                        <p:nvPr/>
                      </p:nvPicPr>
                      <p:blipFill>
                        <a:blip r:embed="rId8"/>
                        <a:stretch>
                          <a:fillRect/>
                        </a:stretch>
                      </p:blipFill>
                      <p:spPr>
                        <a:xfrm>
                          <a:off x="1963413" y="2364676"/>
                          <a:ext cx="688975" cy="187325"/>
                        </a:xfrm>
                        <a:prstGeom prst="rect">
                          <a:avLst/>
                        </a:prstGeom>
                      </p:spPr>
                    </p:pic>
                  </p:oleObj>
                </mc:Fallback>
              </mc:AlternateContent>
            </a:graphicData>
          </a:graphic>
        </p:graphicFrame>
        <p:cxnSp>
          <p:nvCxnSpPr>
            <p:cNvPr id="82" name="直接箭头连接符 81">
              <a:extLst>
                <a:ext uri="{FF2B5EF4-FFF2-40B4-BE49-F238E27FC236}">
                  <a16:creationId xmlns:a16="http://schemas.microsoft.com/office/drawing/2014/main" id="{B2D7E76E-A70A-4C54-A0F6-44E301B5DAFF}"/>
                </a:ext>
              </a:extLst>
            </p:cNvPr>
            <p:cNvCxnSpPr/>
            <p:nvPr/>
          </p:nvCxnSpPr>
          <p:spPr>
            <a:xfrm flipH="1" flipV="1">
              <a:off x="2321004" y="2031695"/>
              <a:ext cx="289725" cy="337135"/>
            </a:xfrm>
            <a:prstGeom prst="straightConnector1">
              <a:avLst/>
            </a:prstGeom>
            <a:ln w="127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3" name="直接箭头连接符 82">
              <a:extLst>
                <a:ext uri="{FF2B5EF4-FFF2-40B4-BE49-F238E27FC236}">
                  <a16:creationId xmlns:a16="http://schemas.microsoft.com/office/drawing/2014/main" id="{ADA24FDB-D6EF-408F-ADE4-EF42E905B052}"/>
                </a:ext>
              </a:extLst>
            </p:cNvPr>
            <p:cNvCxnSpPr/>
            <p:nvPr/>
          </p:nvCxnSpPr>
          <p:spPr>
            <a:xfrm>
              <a:off x="2610730" y="2375172"/>
              <a:ext cx="421419" cy="490378"/>
            </a:xfrm>
            <a:prstGeom prst="straightConnector1">
              <a:avLst/>
            </a:prstGeom>
            <a:ln w="127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4" name="加号 83">
              <a:extLst>
                <a:ext uri="{FF2B5EF4-FFF2-40B4-BE49-F238E27FC236}">
                  <a16:creationId xmlns:a16="http://schemas.microsoft.com/office/drawing/2014/main" id="{CFA5650D-D06B-4484-A5B3-D9934923EF2A}"/>
                </a:ext>
              </a:extLst>
            </p:cNvPr>
            <p:cNvSpPr/>
            <p:nvPr/>
          </p:nvSpPr>
          <p:spPr>
            <a:xfrm>
              <a:off x="2319564" y="2104394"/>
              <a:ext cx="105355" cy="99892"/>
            </a:xfrm>
            <a:prstGeom prst="mathPlus">
              <a:avLst>
                <a:gd name="adj1" fmla="val 4300"/>
              </a:avLst>
            </a:prstGeom>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减号 84">
              <a:extLst>
                <a:ext uri="{FF2B5EF4-FFF2-40B4-BE49-F238E27FC236}">
                  <a16:creationId xmlns:a16="http://schemas.microsoft.com/office/drawing/2014/main" id="{FDAA3EA4-6C17-4448-8A85-1B830945E5FC}"/>
                </a:ext>
              </a:extLst>
            </p:cNvPr>
            <p:cNvSpPr/>
            <p:nvPr/>
          </p:nvSpPr>
          <p:spPr>
            <a:xfrm>
              <a:off x="2401728" y="2031499"/>
              <a:ext cx="76881" cy="72894"/>
            </a:xfrm>
            <a:prstGeom prst="mathMinus">
              <a:avLst>
                <a:gd name="adj1" fmla="val 6589"/>
              </a:avLst>
            </a:prstGeom>
            <a:ln w="127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加号 85">
              <a:extLst>
                <a:ext uri="{FF2B5EF4-FFF2-40B4-BE49-F238E27FC236}">
                  <a16:creationId xmlns:a16="http://schemas.microsoft.com/office/drawing/2014/main" id="{A9D9FB14-8094-4DD3-9F56-1A03FE96A901}"/>
                </a:ext>
              </a:extLst>
            </p:cNvPr>
            <p:cNvSpPr/>
            <p:nvPr/>
          </p:nvSpPr>
          <p:spPr>
            <a:xfrm>
              <a:off x="2372242" y="2175704"/>
              <a:ext cx="105355" cy="99892"/>
            </a:xfrm>
            <a:prstGeom prst="mathPlus">
              <a:avLst>
                <a:gd name="adj1" fmla="val 4300"/>
              </a:avLst>
            </a:prstGeom>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减号 86">
              <a:extLst>
                <a:ext uri="{FF2B5EF4-FFF2-40B4-BE49-F238E27FC236}">
                  <a16:creationId xmlns:a16="http://schemas.microsoft.com/office/drawing/2014/main" id="{0DA1D2BC-1CE5-4761-8D65-F8F40A329025}"/>
                </a:ext>
              </a:extLst>
            </p:cNvPr>
            <p:cNvSpPr/>
            <p:nvPr/>
          </p:nvSpPr>
          <p:spPr>
            <a:xfrm>
              <a:off x="2454406" y="2102809"/>
              <a:ext cx="76881" cy="72894"/>
            </a:xfrm>
            <a:prstGeom prst="mathMinus">
              <a:avLst>
                <a:gd name="adj1" fmla="val 6589"/>
              </a:avLst>
            </a:prstGeom>
            <a:ln w="127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加号 87">
              <a:extLst>
                <a:ext uri="{FF2B5EF4-FFF2-40B4-BE49-F238E27FC236}">
                  <a16:creationId xmlns:a16="http://schemas.microsoft.com/office/drawing/2014/main" id="{3B4BCDEB-225D-4412-A26A-99D31B92372E}"/>
                </a:ext>
              </a:extLst>
            </p:cNvPr>
            <p:cNvSpPr/>
            <p:nvPr/>
          </p:nvSpPr>
          <p:spPr>
            <a:xfrm>
              <a:off x="2440169" y="2257362"/>
              <a:ext cx="105355" cy="99892"/>
            </a:xfrm>
            <a:prstGeom prst="mathPlus">
              <a:avLst>
                <a:gd name="adj1" fmla="val 4300"/>
              </a:avLst>
            </a:prstGeom>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减号 88">
              <a:extLst>
                <a:ext uri="{FF2B5EF4-FFF2-40B4-BE49-F238E27FC236}">
                  <a16:creationId xmlns:a16="http://schemas.microsoft.com/office/drawing/2014/main" id="{874708CB-5C32-4409-BBE3-D3A0C28ED76C}"/>
                </a:ext>
              </a:extLst>
            </p:cNvPr>
            <p:cNvSpPr/>
            <p:nvPr/>
          </p:nvSpPr>
          <p:spPr>
            <a:xfrm>
              <a:off x="2522333" y="2184467"/>
              <a:ext cx="76881" cy="72894"/>
            </a:xfrm>
            <a:prstGeom prst="mathMinus">
              <a:avLst>
                <a:gd name="adj1" fmla="val 6589"/>
              </a:avLst>
            </a:prstGeom>
            <a:ln w="127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加号 89">
              <a:extLst>
                <a:ext uri="{FF2B5EF4-FFF2-40B4-BE49-F238E27FC236}">
                  <a16:creationId xmlns:a16="http://schemas.microsoft.com/office/drawing/2014/main" id="{F1EFA13E-80FF-438D-BEF2-590BC087326E}"/>
                </a:ext>
              </a:extLst>
            </p:cNvPr>
            <p:cNvSpPr/>
            <p:nvPr/>
          </p:nvSpPr>
          <p:spPr>
            <a:xfrm>
              <a:off x="2610730" y="2462694"/>
              <a:ext cx="105355" cy="99892"/>
            </a:xfrm>
            <a:prstGeom prst="mathPlus">
              <a:avLst>
                <a:gd name="adj1" fmla="val 4300"/>
              </a:avLst>
            </a:prstGeom>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减号 90">
              <a:extLst>
                <a:ext uri="{FF2B5EF4-FFF2-40B4-BE49-F238E27FC236}">
                  <a16:creationId xmlns:a16="http://schemas.microsoft.com/office/drawing/2014/main" id="{7C9D6050-1BF8-4BA4-8A80-7FEDF868B53B}"/>
                </a:ext>
              </a:extLst>
            </p:cNvPr>
            <p:cNvSpPr/>
            <p:nvPr/>
          </p:nvSpPr>
          <p:spPr>
            <a:xfrm>
              <a:off x="2692894" y="2389800"/>
              <a:ext cx="76881" cy="72894"/>
            </a:xfrm>
            <a:prstGeom prst="mathMinus">
              <a:avLst>
                <a:gd name="adj1" fmla="val 6589"/>
              </a:avLst>
            </a:prstGeom>
            <a:ln w="127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加号 91">
              <a:extLst>
                <a:ext uri="{FF2B5EF4-FFF2-40B4-BE49-F238E27FC236}">
                  <a16:creationId xmlns:a16="http://schemas.microsoft.com/office/drawing/2014/main" id="{2308FE94-84CD-423D-9358-85F34E597BD5}"/>
                </a:ext>
              </a:extLst>
            </p:cNvPr>
            <p:cNvSpPr/>
            <p:nvPr/>
          </p:nvSpPr>
          <p:spPr>
            <a:xfrm>
              <a:off x="2668656" y="2544621"/>
              <a:ext cx="105355" cy="99892"/>
            </a:xfrm>
            <a:prstGeom prst="mathPlus">
              <a:avLst>
                <a:gd name="adj1" fmla="val 4300"/>
              </a:avLst>
            </a:prstGeom>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减号 92">
              <a:extLst>
                <a:ext uri="{FF2B5EF4-FFF2-40B4-BE49-F238E27FC236}">
                  <a16:creationId xmlns:a16="http://schemas.microsoft.com/office/drawing/2014/main" id="{5599F1A7-9212-437D-BC0E-07214C993D74}"/>
                </a:ext>
              </a:extLst>
            </p:cNvPr>
            <p:cNvSpPr/>
            <p:nvPr/>
          </p:nvSpPr>
          <p:spPr>
            <a:xfrm>
              <a:off x="2750820" y="2471727"/>
              <a:ext cx="76881" cy="72894"/>
            </a:xfrm>
            <a:prstGeom prst="mathMinus">
              <a:avLst>
                <a:gd name="adj1" fmla="val 6589"/>
              </a:avLst>
            </a:prstGeom>
            <a:ln w="127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加号 93">
              <a:extLst>
                <a:ext uri="{FF2B5EF4-FFF2-40B4-BE49-F238E27FC236}">
                  <a16:creationId xmlns:a16="http://schemas.microsoft.com/office/drawing/2014/main" id="{9E29C005-67D0-496D-AC0C-6EA55D7346A7}"/>
                </a:ext>
              </a:extLst>
            </p:cNvPr>
            <p:cNvSpPr/>
            <p:nvPr/>
          </p:nvSpPr>
          <p:spPr>
            <a:xfrm>
              <a:off x="2736583" y="2620361"/>
              <a:ext cx="105355" cy="99892"/>
            </a:xfrm>
            <a:prstGeom prst="mathPlus">
              <a:avLst>
                <a:gd name="adj1" fmla="val 4300"/>
              </a:avLst>
            </a:prstGeom>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减号 94">
              <a:extLst>
                <a:ext uri="{FF2B5EF4-FFF2-40B4-BE49-F238E27FC236}">
                  <a16:creationId xmlns:a16="http://schemas.microsoft.com/office/drawing/2014/main" id="{9E44B5ED-7CE4-4C96-9D9B-C4341BD1D8A5}"/>
                </a:ext>
              </a:extLst>
            </p:cNvPr>
            <p:cNvSpPr/>
            <p:nvPr/>
          </p:nvSpPr>
          <p:spPr>
            <a:xfrm>
              <a:off x="2818748" y="2547467"/>
              <a:ext cx="76881" cy="72894"/>
            </a:xfrm>
            <a:prstGeom prst="mathMinus">
              <a:avLst>
                <a:gd name="adj1" fmla="val 6589"/>
              </a:avLst>
            </a:prstGeom>
            <a:ln w="127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加号 95">
              <a:extLst>
                <a:ext uri="{FF2B5EF4-FFF2-40B4-BE49-F238E27FC236}">
                  <a16:creationId xmlns:a16="http://schemas.microsoft.com/office/drawing/2014/main" id="{14EC061B-E362-42C8-935F-1261ED592EE1}"/>
                </a:ext>
              </a:extLst>
            </p:cNvPr>
            <p:cNvSpPr/>
            <p:nvPr/>
          </p:nvSpPr>
          <p:spPr>
            <a:xfrm>
              <a:off x="2804511" y="2695052"/>
              <a:ext cx="105355" cy="99892"/>
            </a:xfrm>
            <a:prstGeom prst="mathPlus">
              <a:avLst>
                <a:gd name="adj1" fmla="val 4300"/>
              </a:avLst>
            </a:prstGeom>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减号 96">
              <a:extLst>
                <a:ext uri="{FF2B5EF4-FFF2-40B4-BE49-F238E27FC236}">
                  <a16:creationId xmlns:a16="http://schemas.microsoft.com/office/drawing/2014/main" id="{14511EED-154F-4A26-81C5-53CE93E93F3E}"/>
                </a:ext>
              </a:extLst>
            </p:cNvPr>
            <p:cNvSpPr/>
            <p:nvPr/>
          </p:nvSpPr>
          <p:spPr>
            <a:xfrm>
              <a:off x="2886675" y="2622157"/>
              <a:ext cx="76881" cy="72894"/>
            </a:xfrm>
            <a:prstGeom prst="mathMinus">
              <a:avLst>
                <a:gd name="adj1" fmla="val 6589"/>
              </a:avLst>
            </a:prstGeom>
            <a:ln w="127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加号 97">
              <a:extLst>
                <a:ext uri="{FF2B5EF4-FFF2-40B4-BE49-F238E27FC236}">
                  <a16:creationId xmlns:a16="http://schemas.microsoft.com/office/drawing/2014/main" id="{A69D0B34-123C-42FF-987A-9942579419D9}"/>
                </a:ext>
              </a:extLst>
            </p:cNvPr>
            <p:cNvSpPr/>
            <p:nvPr/>
          </p:nvSpPr>
          <p:spPr>
            <a:xfrm>
              <a:off x="2867252" y="2765659"/>
              <a:ext cx="105355" cy="99892"/>
            </a:xfrm>
            <a:prstGeom prst="mathPlus">
              <a:avLst>
                <a:gd name="adj1" fmla="val 4300"/>
              </a:avLst>
            </a:prstGeom>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减号 98">
              <a:extLst>
                <a:ext uri="{FF2B5EF4-FFF2-40B4-BE49-F238E27FC236}">
                  <a16:creationId xmlns:a16="http://schemas.microsoft.com/office/drawing/2014/main" id="{B0DA378D-7049-4364-AC87-8661DC634FC9}"/>
                </a:ext>
              </a:extLst>
            </p:cNvPr>
            <p:cNvSpPr/>
            <p:nvPr/>
          </p:nvSpPr>
          <p:spPr>
            <a:xfrm>
              <a:off x="2949416" y="2692764"/>
              <a:ext cx="76881" cy="72894"/>
            </a:xfrm>
            <a:prstGeom prst="mathMinus">
              <a:avLst>
                <a:gd name="adj1" fmla="val 6589"/>
              </a:avLst>
            </a:prstGeom>
            <a:ln w="127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100" name="对象 99">
              <a:extLst>
                <a:ext uri="{FF2B5EF4-FFF2-40B4-BE49-F238E27FC236}">
                  <a16:creationId xmlns:a16="http://schemas.microsoft.com/office/drawing/2014/main" id="{2B9BA626-38C1-46B1-B855-3308AFE4D677}"/>
                </a:ext>
              </a:extLst>
            </p:cNvPr>
            <p:cNvGraphicFramePr>
              <a:graphicFrameLocks noChangeAspect="1"/>
            </p:cNvGraphicFramePr>
            <p:nvPr>
              <p:extLst>
                <p:ext uri="{D42A27DB-BD31-4B8C-83A1-F6EECF244321}">
                  <p14:modId xmlns:p14="http://schemas.microsoft.com/office/powerpoint/2010/main" val="746674338"/>
                </p:ext>
              </p:extLst>
            </p:nvPr>
          </p:nvGraphicFramePr>
          <p:xfrm>
            <a:off x="2261863" y="1851913"/>
            <a:ext cx="219075" cy="166688"/>
          </p:xfrm>
          <a:graphic>
            <a:graphicData uri="http://schemas.openxmlformats.org/presentationml/2006/ole">
              <mc:AlternateContent xmlns:mc="http://schemas.openxmlformats.org/markup-compatibility/2006">
                <mc:Choice xmlns:v="urn:schemas-microsoft-com:vml" Requires="v">
                  <p:oleObj spid="_x0000_s478921" name="Equation" r:id="rId9" imgW="253800" imgH="203040" progId="Equation.DSMT4">
                    <p:embed/>
                  </p:oleObj>
                </mc:Choice>
                <mc:Fallback>
                  <p:oleObj name="Equation" r:id="rId9" imgW="253800" imgH="203040" progId="Equation.DSMT4">
                    <p:embed/>
                    <p:pic>
                      <p:nvPicPr>
                        <p:cNvPr id="99" name="对象 98">
                          <a:extLst>
                            <a:ext uri="{FF2B5EF4-FFF2-40B4-BE49-F238E27FC236}">
                              <a16:creationId xmlns:a16="http://schemas.microsoft.com/office/drawing/2014/main" id="{3DF7A521-9131-4DFF-A582-5C6158652BF6}"/>
                            </a:ext>
                          </a:extLst>
                        </p:cNvPr>
                        <p:cNvPicPr/>
                        <p:nvPr/>
                      </p:nvPicPr>
                      <p:blipFill>
                        <a:blip r:embed="rId10"/>
                        <a:stretch>
                          <a:fillRect/>
                        </a:stretch>
                      </p:blipFill>
                      <p:spPr>
                        <a:xfrm>
                          <a:off x="2261863" y="1851913"/>
                          <a:ext cx="219075" cy="166688"/>
                        </a:xfrm>
                        <a:prstGeom prst="rect">
                          <a:avLst/>
                        </a:prstGeom>
                      </p:spPr>
                    </p:pic>
                  </p:oleObj>
                </mc:Fallback>
              </mc:AlternateContent>
            </a:graphicData>
          </a:graphic>
        </p:graphicFrame>
        <p:graphicFrame>
          <p:nvGraphicFramePr>
            <p:cNvPr id="101" name="对象 100">
              <a:extLst>
                <a:ext uri="{FF2B5EF4-FFF2-40B4-BE49-F238E27FC236}">
                  <a16:creationId xmlns:a16="http://schemas.microsoft.com/office/drawing/2014/main" id="{95922359-D395-49A2-9CDF-655C942C1B9B}"/>
                </a:ext>
              </a:extLst>
            </p:cNvPr>
            <p:cNvGraphicFramePr>
              <a:graphicFrameLocks noChangeAspect="1"/>
            </p:cNvGraphicFramePr>
            <p:nvPr>
              <p:extLst>
                <p:ext uri="{D42A27DB-BD31-4B8C-83A1-F6EECF244321}">
                  <p14:modId xmlns:p14="http://schemas.microsoft.com/office/powerpoint/2010/main" val="305033236"/>
                </p:ext>
              </p:extLst>
            </p:nvPr>
          </p:nvGraphicFramePr>
          <p:xfrm>
            <a:off x="3150863" y="2747263"/>
            <a:ext cx="133350" cy="114300"/>
          </p:xfrm>
          <a:graphic>
            <a:graphicData uri="http://schemas.openxmlformats.org/presentationml/2006/ole">
              <mc:AlternateContent xmlns:mc="http://schemas.openxmlformats.org/markup-compatibility/2006">
                <mc:Choice xmlns:v="urn:schemas-microsoft-com:vml" Requires="v">
                  <p:oleObj spid="_x0000_s478922" name="Equation" r:id="rId11" imgW="152280" imgH="139680" progId="Equation.DSMT4">
                    <p:embed/>
                  </p:oleObj>
                </mc:Choice>
                <mc:Fallback>
                  <p:oleObj name="Equation" r:id="rId11" imgW="152280" imgH="139680" progId="Equation.DSMT4">
                    <p:embed/>
                    <p:pic>
                      <p:nvPicPr>
                        <p:cNvPr id="100" name="对象 99">
                          <a:extLst>
                            <a:ext uri="{FF2B5EF4-FFF2-40B4-BE49-F238E27FC236}">
                              <a16:creationId xmlns:a16="http://schemas.microsoft.com/office/drawing/2014/main" id="{2FCD5F87-A062-4157-B81F-E1E908EBA8E9}"/>
                            </a:ext>
                          </a:extLst>
                        </p:cNvPr>
                        <p:cNvPicPr/>
                        <p:nvPr/>
                      </p:nvPicPr>
                      <p:blipFill>
                        <a:blip r:embed="rId12"/>
                        <a:stretch>
                          <a:fillRect/>
                        </a:stretch>
                      </p:blipFill>
                      <p:spPr>
                        <a:xfrm>
                          <a:off x="3150863" y="2747263"/>
                          <a:ext cx="133350" cy="114300"/>
                        </a:xfrm>
                        <a:prstGeom prst="rect">
                          <a:avLst/>
                        </a:prstGeom>
                      </p:spPr>
                    </p:pic>
                  </p:oleObj>
                </mc:Fallback>
              </mc:AlternateContent>
            </a:graphicData>
          </a:graphic>
        </p:graphicFrame>
      </p:grpSp>
      <p:sp>
        <p:nvSpPr>
          <p:cNvPr id="102" name="TextBox 54">
            <a:extLst>
              <a:ext uri="{FF2B5EF4-FFF2-40B4-BE49-F238E27FC236}">
                <a16:creationId xmlns:a16="http://schemas.microsoft.com/office/drawing/2014/main" id="{49DB74FC-D9B2-400B-89DC-D1A373D87798}"/>
              </a:ext>
            </a:extLst>
          </p:cNvPr>
          <p:cNvSpPr txBox="1"/>
          <p:nvPr/>
        </p:nvSpPr>
        <p:spPr>
          <a:xfrm>
            <a:off x="920283" y="1562432"/>
            <a:ext cx="646331" cy="369332"/>
          </a:xfrm>
          <a:prstGeom prst="rect">
            <a:avLst/>
          </a:prstGeom>
          <a:noFill/>
        </p:spPr>
        <p:txBody>
          <a:bodyPr wrap="none" rtlCol="0">
            <a:spAutoFit/>
          </a:bodyPr>
          <a:lstStyle/>
          <a:p>
            <a:r>
              <a:rPr lang="zh-CN" altLang="en-US" dirty="0">
                <a:latin typeface="黑体" panose="02010609060101010101" pitchFamily="49" charset="-122"/>
                <a:ea typeface="黑体" panose="02010609060101010101" pitchFamily="49" charset="-122"/>
              </a:rPr>
              <a:t>阴极</a:t>
            </a:r>
          </a:p>
        </p:txBody>
      </p:sp>
      <p:sp>
        <p:nvSpPr>
          <p:cNvPr id="103" name="TextBox 55">
            <a:extLst>
              <a:ext uri="{FF2B5EF4-FFF2-40B4-BE49-F238E27FC236}">
                <a16:creationId xmlns:a16="http://schemas.microsoft.com/office/drawing/2014/main" id="{251A45A9-473B-430E-BC2F-8A6711F6716D}"/>
              </a:ext>
            </a:extLst>
          </p:cNvPr>
          <p:cNvSpPr txBox="1"/>
          <p:nvPr/>
        </p:nvSpPr>
        <p:spPr>
          <a:xfrm>
            <a:off x="907771" y="2745188"/>
            <a:ext cx="646331" cy="369332"/>
          </a:xfrm>
          <a:prstGeom prst="rect">
            <a:avLst/>
          </a:prstGeom>
          <a:noFill/>
        </p:spPr>
        <p:txBody>
          <a:bodyPr wrap="none" rtlCol="0">
            <a:spAutoFit/>
          </a:bodyPr>
          <a:lstStyle/>
          <a:p>
            <a:r>
              <a:rPr lang="zh-CN" altLang="en-US" dirty="0">
                <a:latin typeface="黑体" panose="02010609060101010101" pitchFamily="49" charset="-122"/>
                <a:ea typeface="黑体" panose="02010609060101010101" pitchFamily="49" charset="-122"/>
              </a:rPr>
              <a:t>阳极</a:t>
            </a:r>
          </a:p>
        </p:txBody>
      </p:sp>
      <p:sp>
        <p:nvSpPr>
          <p:cNvPr id="104" name="TextBox 56">
            <a:extLst>
              <a:ext uri="{FF2B5EF4-FFF2-40B4-BE49-F238E27FC236}">
                <a16:creationId xmlns:a16="http://schemas.microsoft.com/office/drawing/2014/main" id="{D2B55E4D-66A9-462D-A744-FA6C0387DC6D}"/>
              </a:ext>
            </a:extLst>
          </p:cNvPr>
          <p:cNvSpPr txBox="1"/>
          <p:nvPr/>
        </p:nvSpPr>
        <p:spPr>
          <a:xfrm>
            <a:off x="1745803" y="3498802"/>
            <a:ext cx="1646605" cy="369332"/>
          </a:xfrm>
          <a:prstGeom prst="rect">
            <a:avLst/>
          </a:prstGeom>
          <a:noFill/>
        </p:spPr>
        <p:txBody>
          <a:bodyPr wrap="none" rtlCol="0">
            <a:spAutoFit/>
          </a:bodyPr>
          <a:lstStyle/>
          <a:p>
            <a:r>
              <a:rPr lang="en-US" altLang="zh-CN" baseline="30000" dirty="0">
                <a:latin typeface="黑体" panose="02010609060101010101" pitchFamily="49" charset="-122"/>
                <a:ea typeface="黑体" panose="02010609060101010101" pitchFamily="49" charset="-122"/>
              </a:rPr>
              <a:t>3</a:t>
            </a:r>
            <a:r>
              <a:rPr lang="en-US" altLang="zh-CN" dirty="0">
                <a:latin typeface="黑体" panose="02010609060101010101" pitchFamily="49" charset="-122"/>
                <a:ea typeface="黑体" panose="02010609060101010101" pitchFamily="49" charset="-122"/>
              </a:rPr>
              <a:t>He</a:t>
            </a:r>
            <a:r>
              <a:rPr lang="zh-CN" altLang="en-US" dirty="0">
                <a:latin typeface="黑体" panose="02010609060101010101" pitchFamily="49" charset="-122"/>
                <a:ea typeface="黑体" panose="02010609060101010101" pitchFamily="49" charset="-122"/>
              </a:rPr>
              <a:t>或</a:t>
            </a:r>
            <a:r>
              <a:rPr lang="en-US" altLang="zh-CN" baseline="30000" dirty="0">
                <a:latin typeface="黑体" panose="02010609060101010101" pitchFamily="49" charset="-122"/>
                <a:ea typeface="黑体" panose="02010609060101010101" pitchFamily="49" charset="-122"/>
              </a:rPr>
              <a:t>10</a:t>
            </a:r>
            <a:r>
              <a:rPr lang="en-US" altLang="zh-CN" dirty="0">
                <a:latin typeface="黑体" panose="02010609060101010101" pitchFamily="49" charset="-122"/>
                <a:ea typeface="黑体" panose="02010609060101010101" pitchFamily="49" charset="-122"/>
              </a:rPr>
              <a:t>BF</a:t>
            </a:r>
            <a:r>
              <a:rPr lang="en-US" altLang="zh-CN" baseline="-25000" dirty="0">
                <a:latin typeface="黑体" panose="02010609060101010101" pitchFamily="49" charset="-122"/>
                <a:ea typeface="黑体" panose="02010609060101010101" pitchFamily="49" charset="-122"/>
              </a:rPr>
              <a:t>3</a:t>
            </a:r>
            <a:r>
              <a:rPr lang="zh-CN" altLang="en-US" dirty="0">
                <a:latin typeface="黑体" panose="02010609060101010101" pitchFamily="49" charset="-122"/>
                <a:ea typeface="黑体" panose="02010609060101010101" pitchFamily="49" charset="-122"/>
              </a:rPr>
              <a:t>气体</a:t>
            </a:r>
          </a:p>
        </p:txBody>
      </p:sp>
      <p:graphicFrame>
        <p:nvGraphicFramePr>
          <p:cNvPr id="105" name="Object 4">
            <a:extLst>
              <a:ext uri="{FF2B5EF4-FFF2-40B4-BE49-F238E27FC236}">
                <a16:creationId xmlns:a16="http://schemas.microsoft.com/office/drawing/2014/main" id="{4B696E60-978D-4184-B394-FC9FEC714BFA}"/>
              </a:ext>
            </a:extLst>
          </p:cNvPr>
          <p:cNvGraphicFramePr>
            <a:graphicFrameLocks noChangeAspect="1"/>
          </p:cNvGraphicFramePr>
          <p:nvPr>
            <p:extLst>
              <p:ext uri="{D42A27DB-BD31-4B8C-83A1-F6EECF244321}">
                <p14:modId xmlns:p14="http://schemas.microsoft.com/office/powerpoint/2010/main" val="3642359400"/>
              </p:ext>
            </p:extLst>
          </p:nvPr>
        </p:nvGraphicFramePr>
        <p:xfrm>
          <a:off x="4440326" y="332684"/>
          <a:ext cx="6111717" cy="1234033"/>
        </p:xfrm>
        <a:graphic>
          <a:graphicData uri="http://schemas.openxmlformats.org/presentationml/2006/ole">
            <mc:AlternateContent xmlns:mc="http://schemas.openxmlformats.org/markup-compatibility/2006">
              <mc:Choice xmlns:v="urn:schemas-microsoft-com:vml" Requires="v">
                <p:oleObj spid="_x0000_s478923" name="Equation" r:id="rId13" imgW="2489040" imgH="507960" progId="Equation.DSMT4">
                  <p:embed/>
                </p:oleObj>
              </mc:Choice>
              <mc:Fallback>
                <p:oleObj name="Equation" r:id="rId13" imgW="2489040" imgH="507960" progId="Equation.DSMT4">
                  <p:embed/>
                  <p:pic>
                    <p:nvPicPr>
                      <p:cNvPr id="104" name="Object 4">
                        <a:extLst>
                          <a:ext uri="{FF2B5EF4-FFF2-40B4-BE49-F238E27FC236}">
                            <a16:creationId xmlns:a16="http://schemas.microsoft.com/office/drawing/2014/main" id="{250062CB-C0A4-4B4B-A321-ECDC875A1DEA}"/>
                          </a:ext>
                        </a:extLst>
                      </p:cNvPr>
                      <p:cNvPicPr>
                        <a:picLocks noChangeAspect="1" noChangeArrowheads="1"/>
                      </p:cNvPicPr>
                      <p:nvPr/>
                    </p:nvPicPr>
                    <p:blipFill>
                      <a:blip r:embed="rId14"/>
                      <a:srcRect/>
                      <a:stretch>
                        <a:fillRect/>
                      </a:stretch>
                    </p:blipFill>
                    <p:spPr bwMode="auto">
                      <a:xfrm>
                        <a:off x="4440326" y="332684"/>
                        <a:ext cx="6111717" cy="1234033"/>
                      </a:xfrm>
                      <a:prstGeom prst="rect">
                        <a:avLst/>
                      </a:prstGeom>
                      <a:noFill/>
                      <a:ln>
                        <a:noFill/>
                      </a:ln>
                    </p:spPr>
                  </p:pic>
                </p:oleObj>
              </mc:Fallback>
            </mc:AlternateContent>
          </a:graphicData>
        </a:graphic>
      </p:graphicFrame>
      <p:grpSp>
        <p:nvGrpSpPr>
          <p:cNvPr id="106" name="组合 105">
            <a:extLst>
              <a:ext uri="{FF2B5EF4-FFF2-40B4-BE49-F238E27FC236}">
                <a16:creationId xmlns:a16="http://schemas.microsoft.com/office/drawing/2014/main" id="{168732AC-A0C3-4D2E-AF01-9267FC2AFDD7}"/>
              </a:ext>
            </a:extLst>
          </p:cNvPr>
          <p:cNvGrpSpPr/>
          <p:nvPr/>
        </p:nvGrpSpPr>
        <p:grpSpPr>
          <a:xfrm>
            <a:off x="1604039" y="1170664"/>
            <a:ext cx="1332122" cy="1170991"/>
            <a:chOff x="1963413" y="1694560"/>
            <a:chExt cx="1332122" cy="1170991"/>
          </a:xfrm>
        </p:grpSpPr>
        <p:cxnSp>
          <p:nvCxnSpPr>
            <p:cNvPr id="107" name="直接箭头连接符 106">
              <a:extLst>
                <a:ext uri="{FF2B5EF4-FFF2-40B4-BE49-F238E27FC236}">
                  <a16:creationId xmlns:a16="http://schemas.microsoft.com/office/drawing/2014/main" id="{BDFBDFCD-2636-43FA-B47F-F0A168C583D1}"/>
                </a:ext>
              </a:extLst>
            </p:cNvPr>
            <p:cNvCxnSpPr/>
            <p:nvPr/>
          </p:nvCxnSpPr>
          <p:spPr>
            <a:xfrm flipH="1">
              <a:off x="2610730" y="1694560"/>
              <a:ext cx="684805" cy="674270"/>
            </a:xfrm>
            <a:prstGeom prst="straightConnector1">
              <a:avLst/>
            </a:prstGeom>
            <a:ln w="19050">
              <a:solidFill>
                <a:srgbClr val="0000F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aphicFrame>
          <p:nvGraphicFramePr>
            <p:cNvPr id="108" name="对象 107">
              <a:extLst>
                <a:ext uri="{FF2B5EF4-FFF2-40B4-BE49-F238E27FC236}">
                  <a16:creationId xmlns:a16="http://schemas.microsoft.com/office/drawing/2014/main" id="{65716902-4638-49E9-ADB6-EC831C460A2A}"/>
                </a:ext>
              </a:extLst>
            </p:cNvPr>
            <p:cNvGraphicFramePr>
              <a:graphicFrameLocks noChangeAspect="1"/>
            </p:cNvGraphicFramePr>
            <p:nvPr>
              <p:extLst>
                <p:ext uri="{D42A27DB-BD31-4B8C-83A1-F6EECF244321}">
                  <p14:modId xmlns:p14="http://schemas.microsoft.com/office/powerpoint/2010/main" val="3245533189"/>
                </p:ext>
              </p:extLst>
            </p:nvPr>
          </p:nvGraphicFramePr>
          <p:xfrm>
            <a:off x="1963413" y="2364676"/>
            <a:ext cx="688975" cy="187325"/>
          </p:xfrm>
          <a:graphic>
            <a:graphicData uri="http://schemas.openxmlformats.org/presentationml/2006/ole">
              <mc:AlternateContent xmlns:mc="http://schemas.openxmlformats.org/markup-compatibility/2006">
                <mc:Choice xmlns:v="urn:schemas-microsoft-com:vml" Requires="v">
                  <p:oleObj spid="_x0000_s478924" name="Equation" r:id="rId15" imgW="799920" imgH="228600" progId="Equation.DSMT4">
                    <p:embed/>
                  </p:oleObj>
                </mc:Choice>
                <mc:Fallback>
                  <p:oleObj name="Equation" r:id="rId15" imgW="799920" imgH="228600" progId="Equation.DSMT4">
                    <p:embed/>
                    <p:pic>
                      <p:nvPicPr>
                        <p:cNvPr id="107" name="对象 106">
                          <a:extLst>
                            <a:ext uri="{FF2B5EF4-FFF2-40B4-BE49-F238E27FC236}">
                              <a16:creationId xmlns:a16="http://schemas.microsoft.com/office/drawing/2014/main" id="{B4121BEC-4541-4F1E-881A-1CBABC4D9AB6}"/>
                            </a:ext>
                          </a:extLst>
                        </p:cNvPr>
                        <p:cNvPicPr/>
                        <p:nvPr/>
                      </p:nvPicPr>
                      <p:blipFill>
                        <a:blip r:embed="rId8"/>
                        <a:stretch>
                          <a:fillRect/>
                        </a:stretch>
                      </p:blipFill>
                      <p:spPr>
                        <a:xfrm>
                          <a:off x="1963413" y="2364676"/>
                          <a:ext cx="688975" cy="187325"/>
                        </a:xfrm>
                        <a:prstGeom prst="rect">
                          <a:avLst/>
                        </a:prstGeom>
                      </p:spPr>
                    </p:pic>
                  </p:oleObj>
                </mc:Fallback>
              </mc:AlternateContent>
            </a:graphicData>
          </a:graphic>
        </p:graphicFrame>
        <p:cxnSp>
          <p:nvCxnSpPr>
            <p:cNvPr id="109" name="直接箭头连接符 108">
              <a:extLst>
                <a:ext uri="{FF2B5EF4-FFF2-40B4-BE49-F238E27FC236}">
                  <a16:creationId xmlns:a16="http://schemas.microsoft.com/office/drawing/2014/main" id="{0FE71566-B268-463A-8C42-7CD3813BA531}"/>
                </a:ext>
              </a:extLst>
            </p:cNvPr>
            <p:cNvCxnSpPr/>
            <p:nvPr/>
          </p:nvCxnSpPr>
          <p:spPr>
            <a:xfrm flipH="1" flipV="1">
              <a:off x="2321004" y="2031695"/>
              <a:ext cx="289725" cy="337135"/>
            </a:xfrm>
            <a:prstGeom prst="straightConnector1">
              <a:avLst/>
            </a:prstGeom>
            <a:ln w="127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0" name="直接箭头连接符 109">
              <a:extLst>
                <a:ext uri="{FF2B5EF4-FFF2-40B4-BE49-F238E27FC236}">
                  <a16:creationId xmlns:a16="http://schemas.microsoft.com/office/drawing/2014/main" id="{6E7BDABB-44E7-4FFF-BD01-C0A6F98ADB90}"/>
                </a:ext>
              </a:extLst>
            </p:cNvPr>
            <p:cNvCxnSpPr/>
            <p:nvPr/>
          </p:nvCxnSpPr>
          <p:spPr>
            <a:xfrm>
              <a:off x="2610730" y="2375172"/>
              <a:ext cx="421419" cy="490378"/>
            </a:xfrm>
            <a:prstGeom prst="straightConnector1">
              <a:avLst/>
            </a:prstGeom>
            <a:ln w="127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11" name="加号 110">
              <a:extLst>
                <a:ext uri="{FF2B5EF4-FFF2-40B4-BE49-F238E27FC236}">
                  <a16:creationId xmlns:a16="http://schemas.microsoft.com/office/drawing/2014/main" id="{4215FFD9-F135-4465-9297-6342D219CA52}"/>
                </a:ext>
              </a:extLst>
            </p:cNvPr>
            <p:cNvSpPr/>
            <p:nvPr/>
          </p:nvSpPr>
          <p:spPr>
            <a:xfrm>
              <a:off x="2319564" y="2104394"/>
              <a:ext cx="105355" cy="99892"/>
            </a:xfrm>
            <a:prstGeom prst="mathPlus">
              <a:avLst>
                <a:gd name="adj1" fmla="val 4300"/>
              </a:avLst>
            </a:prstGeom>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减号 111">
              <a:extLst>
                <a:ext uri="{FF2B5EF4-FFF2-40B4-BE49-F238E27FC236}">
                  <a16:creationId xmlns:a16="http://schemas.microsoft.com/office/drawing/2014/main" id="{2DDE0247-3B0B-4B31-94C9-A563D8F54074}"/>
                </a:ext>
              </a:extLst>
            </p:cNvPr>
            <p:cNvSpPr/>
            <p:nvPr/>
          </p:nvSpPr>
          <p:spPr>
            <a:xfrm>
              <a:off x="2401728" y="2031499"/>
              <a:ext cx="76881" cy="72894"/>
            </a:xfrm>
            <a:prstGeom prst="mathMinus">
              <a:avLst>
                <a:gd name="adj1" fmla="val 6589"/>
              </a:avLst>
            </a:prstGeom>
            <a:ln w="127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加号 112">
              <a:extLst>
                <a:ext uri="{FF2B5EF4-FFF2-40B4-BE49-F238E27FC236}">
                  <a16:creationId xmlns:a16="http://schemas.microsoft.com/office/drawing/2014/main" id="{00163569-E856-47F8-BD5B-812C42FE4DC8}"/>
                </a:ext>
              </a:extLst>
            </p:cNvPr>
            <p:cNvSpPr/>
            <p:nvPr/>
          </p:nvSpPr>
          <p:spPr>
            <a:xfrm>
              <a:off x="2372242" y="2175704"/>
              <a:ext cx="105355" cy="99892"/>
            </a:xfrm>
            <a:prstGeom prst="mathPlus">
              <a:avLst>
                <a:gd name="adj1" fmla="val 4300"/>
              </a:avLst>
            </a:prstGeom>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4" name="减号 113">
              <a:extLst>
                <a:ext uri="{FF2B5EF4-FFF2-40B4-BE49-F238E27FC236}">
                  <a16:creationId xmlns:a16="http://schemas.microsoft.com/office/drawing/2014/main" id="{4D35C1C1-3626-48AF-8A8B-D6AC78002F71}"/>
                </a:ext>
              </a:extLst>
            </p:cNvPr>
            <p:cNvSpPr/>
            <p:nvPr/>
          </p:nvSpPr>
          <p:spPr>
            <a:xfrm>
              <a:off x="2454406" y="2102809"/>
              <a:ext cx="76881" cy="72894"/>
            </a:xfrm>
            <a:prstGeom prst="mathMinus">
              <a:avLst>
                <a:gd name="adj1" fmla="val 6589"/>
              </a:avLst>
            </a:prstGeom>
            <a:ln w="127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5" name="加号 114">
              <a:extLst>
                <a:ext uri="{FF2B5EF4-FFF2-40B4-BE49-F238E27FC236}">
                  <a16:creationId xmlns:a16="http://schemas.microsoft.com/office/drawing/2014/main" id="{32400B07-290D-4369-98A2-3A29315A255E}"/>
                </a:ext>
              </a:extLst>
            </p:cNvPr>
            <p:cNvSpPr/>
            <p:nvPr/>
          </p:nvSpPr>
          <p:spPr>
            <a:xfrm>
              <a:off x="2440169" y="2257362"/>
              <a:ext cx="105355" cy="99892"/>
            </a:xfrm>
            <a:prstGeom prst="mathPlus">
              <a:avLst>
                <a:gd name="adj1" fmla="val 4300"/>
              </a:avLst>
            </a:prstGeom>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6" name="减号 115">
              <a:extLst>
                <a:ext uri="{FF2B5EF4-FFF2-40B4-BE49-F238E27FC236}">
                  <a16:creationId xmlns:a16="http://schemas.microsoft.com/office/drawing/2014/main" id="{D82715AD-0EBD-4812-A6B0-929319FC083F}"/>
                </a:ext>
              </a:extLst>
            </p:cNvPr>
            <p:cNvSpPr/>
            <p:nvPr/>
          </p:nvSpPr>
          <p:spPr>
            <a:xfrm>
              <a:off x="2522333" y="2184467"/>
              <a:ext cx="76881" cy="72894"/>
            </a:xfrm>
            <a:prstGeom prst="mathMinus">
              <a:avLst>
                <a:gd name="adj1" fmla="val 6589"/>
              </a:avLst>
            </a:prstGeom>
            <a:ln w="127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7" name="加号 116">
              <a:extLst>
                <a:ext uri="{FF2B5EF4-FFF2-40B4-BE49-F238E27FC236}">
                  <a16:creationId xmlns:a16="http://schemas.microsoft.com/office/drawing/2014/main" id="{DC1B3299-B32B-4DEA-973B-101179F5EFDA}"/>
                </a:ext>
              </a:extLst>
            </p:cNvPr>
            <p:cNvSpPr/>
            <p:nvPr/>
          </p:nvSpPr>
          <p:spPr>
            <a:xfrm>
              <a:off x="2610730" y="2462694"/>
              <a:ext cx="105355" cy="99892"/>
            </a:xfrm>
            <a:prstGeom prst="mathPlus">
              <a:avLst>
                <a:gd name="adj1" fmla="val 4300"/>
              </a:avLst>
            </a:prstGeom>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8" name="减号 117">
              <a:extLst>
                <a:ext uri="{FF2B5EF4-FFF2-40B4-BE49-F238E27FC236}">
                  <a16:creationId xmlns:a16="http://schemas.microsoft.com/office/drawing/2014/main" id="{C94159C8-B2B5-491D-8827-8E737B645C9E}"/>
                </a:ext>
              </a:extLst>
            </p:cNvPr>
            <p:cNvSpPr/>
            <p:nvPr/>
          </p:nvSpPr>
          <p:spPr>
            <a:xfrm>
              <a:off x="2692894" y="2389800"/>
              <a:ext cx="76881" cy="72894"/>
            </a:xfrm>
            <a:prstGeom prst="mathMinus">
              <a:avLst>
                <a:gd name="adj1" fmla="val 6589"/>
              </a:avLst>
            </a:prstGeom>
            <a:ln w="127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9" name="加号 118">
              <a:extLst>
                <a:ext uri="{FF2B5EF4-FFF2-40B4-BE49-F238E27FC236}">
                  <a16:creationId xmlns:a16="http://schemas.microsoft.com/office/drawing/2014/main" id="{BFCF9910-5E0E-40AA-8121-FB06787D4542}"/>
                </a:ext>
              </a:extLst>
            </p:cNvPr>
            <p:cNvSpPr/>
            <p:nvPr/>
          </p:nvSpPr>
          <p:spPr>
            <a:xfrm>
              <a:off x="2668656" y="2544621"/>
              <a:ext cx="105355" cy="99892"/>
            </a:xfrm>
            <a:prstGeom prst="mathPlus">
              <a:avLst>
                <a:gd name="adj1" fmla="val 4300"/>
              </a:avLst>
            </a:prstGeom>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0" name="减号 119">
              <a:extLst>
                <a:ext uri="{FF2B5EF4-FFF2-40B4-BE49-F238E27FC236}">
                  <a16:creationId xmlns:a16="http://schemas.microsoft.com/office/drawing/2014/main" id="{1808FA3D-47F0-4F2E-ADC4-3C8C8FABA334}"/>
                </a:ext>
              </a:extLst>
            </p:cNvPr>
            <p:cNvSpPr/>
            <p:nvPr/>
          </p:nvSpPr>
          <p:spPr>
            <a:xfrm>
              <a:off x="2750820" y="2471727"/>
              <a:ext cx="76881" cy="72894"/>
            </a:xfrm>
            <a:prstGeom prst="mathMinus">
              <a:avLst>
                <a:gd name="adj1" fmla="val 6589"/>
              </a:avLst>
            </a:prstGeom>
            <a:ln w="127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1" name="加号 120">
              <a:extLst>
                <a:ext uri="{FF2B5EF4-FFF2-40B4-BE49-F238E27FC236}">
                  <a16:creationId xmlns:a16="http://schemas.microsoft.com/office/drawing/2014/main" id="{FBD2AE7A-640A-4993-BC4B-D14FAD277F01}"/>
                </a:ext>
              </a:extLst>
            </p:cNvPr>
            <p:cNvSpPr/>
            <p:nvPr/>
          </p:nvSpPr>
          <p:spPr>
            <a:xfrm>
              <a:off x="2736583" y="2620361"/>
              <a:ext cx="105355" cy="99892"/>
            </a:xfrm>
            <a:prstGeom prst="mathPlus">
              <a:avLst>
                <a:gd name="adj1" fmla="val 4300"/>
              </a:avLst>
            </a:prstGeom>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2" name="减号 121">
              <a:extLst>
                <a:ext uri="{FF2B5EF4-FFF2-40B4-BE49-F238E27FC236}">
                  <a16:creationId xmlns:a16="http://schemas.microsoft.com/office/drawing/2014/main" id="{4F3FE228-A998-406B-8B38-B24AC61BD5EE}"/>
                </a:ext>
              </a:extLst>
            </p:cNvPr>
            <p:cNvSpPr/>
            <p:nvPr/>
          </p:nvSpPr>
          <p:spPr>
            <a:xfrm>
              <a:off x="2818748" y="2547467"/>
              <a:ext cx="76881" cy="72894"/>
            </a:xfrm>
            <a:prstGeom prst="mathMinus">
              <a:avLst>
                <a:gd name="adj1" fmla="val 6589"/>
              </a:avLst>
            </a:prstGeom>
            <a:ln w="127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3" name="加号 122">
              <a:extLst>
                <a:ext uri="{FF2B5EF4-FFF2-40B4-BE49-F238E27FC236}">
                  <a16:creationId xmlns:a16="http://schemas.microsoft.com/office/drawing/2014/main" id="{680E2205-C8F7-451D-8421-6E0A2813DAFB}"/>
                </a:ext>
              </a:extLst>
            </p:cNvPr>
            <p:cNvSpPr/>
            <p:nvPr/>
          </p:nvSpPr>
          <p:spPr>
            <a:xfrm>
              <a:off x="2804511" y="2695052"/>
              <a:ext cx="105355" cy="99892"/>
            </a:xfrm>
            <a:prstGeom prst="mathPlus">
              <a:avLst>
                <a:gd name="adj1" fmla="val 4300"/>
              </a:avLst>
            </a:prstGeom>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减号 123">
              <a:extLst>
                <a:ext uri="{FF2B5EF4-FFF2-40B4-BE49-F238E27FC236}">
                  <a16:creationId xmlns:a16="http://schemas.microsoft.com/office/drawing/2014/main" id="{0462E219-BDA3-49CF-9192-00912F594C87}"/>
                </a:ext>
              </a:extLst>
            </p:cNvPr>
            <p:cNvSpPr/>
            <p:nvPr/>
          </p:nvSpPr>
          <p:spPr>
            <a:xfrm>
              <a:off x="2886675" y="2622157"/>
              <a:ext cx="76881" cy="72894"/>
            </a:xfrm>
            <a:prstGeom prst="mathMinus">
              <a:avLst>
                <a:gd name="adj1" fmla="val 6589"/>
              </a:avLst>
            </a:prstGeom>
            <a:ln w="127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5" name="加号 124">
              <a:extLst>
                <a:ext uri="{FF2B5EF4-FFF2-40B4-BE49-F238E27FC236}">
                  <a16:creationId xmlns:a16="http://schemas.microsoft.com/office/drawing/2014/main" id="{F555452F-B657-4E23-8C80-13585A7BF45F}"/>
                </a:ext>
              </a:extLst>
            </p:cNvPr>
            <p:cNvSpPr/>
            <p:nvPr/>
          </p:nvSpPr>
          <p:spPr>
            <a:xfrm>
              <a:off x="2867252" y="2765659"/>
              <a:ext cx="105355" cy="99892"/>
            </a:xfrm>
            <a:prstGeom prst="mathPlus">
              <a:avLst>
                <a:gd name="adj1" fmla="val 4300"/>
              </a:avLst>
            </a:prstGeom>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6" name="减号 125">
              <a:extLst>
                <a:ext uri="{FF2B5EF4-FFF2-40B4-BE49-F238E27FC236}">
                  <a16:creationId xmlns:a16="http://schemas.microsoft.com/office/drawing/2014/main" id="{8BA6EE59-DDCD-4CBD-9F03-5F5B813ECA5A}"/>
                </a:ext>
              </a:extLst>
            </p:cNvPr>
            <p:cNvSpPr/>
            <p:nvPr/>
          </p:nvSpPr>
          <p:spPr>
            <a:xfrm>
              <a:off x="2949416" y="2692764"/>
              <a:ext cx="76881" cy="72894"/>
            </a:xfrm>
            <a:prstGeom prst="mathMinus">
              <a:avLst>
                <a:gd name="adj1" fmla="val 6589"/>
              </a:avLst>
            </a:prstGeom>
            <a:ln w="127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127" name="对象 126">
              <a:extLst>
                <a:ext uri="{FF2B5EF4-FFF2-40B4-BE49-F238E27FC236}">
                  <a16:creationId xmlns:a16="http://schemas.microsoft.com/office/drawing/2014/main" id="{488FD276-062C-4354-B836-85E0F0CEF6E0}"/>
                </a:ext>
              </a:extLst>
            </p:cNvPr>
            <p:cNvGraphicFramePr>
              <a:graphicFrameLocks noChangeAspect="1"/>
            </p:cNvGraphicFramePr>
            <p:nvPr>
              <p:extLst>
                <p:ext uri="{D42A27DB-BD31-4B8C-83A1-F6EECF244321}">
                  <p14:modId xmlns:p14="http://schemas.microsoft.com/office/powerpoint/2010/main" val="3083266193"/>
                </p:ext>
              </p:extLst>
            </p:nvPr>
          </p:nvGraphicFramePr>
          <p:xfrm>
            <a:off x="2261863" y="1851913"/>
            <a:ext cx="219075" cy="166688"/>
          </p:xfrm>
          <a:graphic>
            <a:graphicData uri="http://schemas.openxmlformats.org/presentationml/2006/ole">
              <mc:AlternateContent xmlns:mc="http://schemas.openxmlformats.org/markup-compatibility/2006">
                <mc:Choice xmlns:v="urn:schemas-microsoft-com:vml" Requires="v">
                  <p:oleObj spid="_x0000_s478925" name="Equation" r:id="rId16" imgW="253800" imgH="203040" progId="Equation.DSMT4">
                    <p:embed/>
                  </p:oleObj>
                </mc:Choice>
                <mc:Fallback>
                  <p:oleObj name="Equation" r:id="rId16" imgW="253800" imgH="203040" progId="Equation.DSMT4">
                    <p:embed/>
                    <p:pic>
                      <p:nvPicPr>
                        <p:cNvPr id="126" name="对象 125">
                          <a:extLst>
                            <a:ext uri="{FF2B5EF4-FFF2-40B4-BE49-F238E27FC236}">
                              <a16:creationId xmlns:a16="http://schemas.microsoft.com/office/drawing/2014/main" id="{9A3882A8-B394-400B-8FC7-D05B9A137697}"/>
                            </a:ext>
                          </a:extLst>
                        </p:cNvPr>
                        <p:cNvPicPr/>
                        <p:nvPr/>
                      </p:nvPicPr>
                      <p:blipFill>
                        <a:blip r:embed="rId10"/>
                        <a:stretch>
                          <a:fillRect/>
                        </a:stretch>
                      </p:blipFill>
                      <p:spPr>
                        <a:xfrm>
                          <a:off x="2261863" y="1851913"/>
                          <a:ext cx="219075" cy="166688"/>
                        </a:xfrm>
                        <a:prstGeom prst="rect">
                          <a:avLst/>
                        </a:prstGeom>
                      </p:spPr>
                    </p:pic>
                  </p:oleObj>
                </mc:Fallback>
              </mc:AlternateContent>
            </a:graphicData>
          </a:graphic>
        </p:graphicFrame>
        <p:graphicFrame>
          <p:nvGraphicFramePr>
            <p:cNvPr id="128" name="对象 127">
              <a:extLst>
                <a:ext uri="{FF2B5EF4-FFF2-40B4-BE49-F238E27FC236}">
                  <a16:creationId xmlns:a16="http://schemas.microsoft.com/office/drawing/2014/main" id="{71DE6541-4758-489A-8BE8-E71CB568FBC0}"/>
                </a:ext>
              </a:extLst>
            </p:cNvPr>
            <p:cNvGraphicFramePr>
              <a:graphicFrameLocks noChangeAspect="1"/>
            </p:cNvGraphicFramePr>
            <p:nvPr>
              <p:extLst>
                <p:ext uri="{D42A27DB-BD31-4B8C-83A1-F6EECF244321}">
                  <p14:modId xmlns:p14="http://schemas.microsoft.com/office/powerpoint/2010/main" val="670991160"/>
                </p:ext>
              </p:extLst>
            </p:nvPr>
          </p:nvGraphicFramePr>
          <p:xfrm>
            <a:off x="3150863" y="2747263"/>
            <a:ext cx="133350" cy="114300"/>
          </p:xfrm>
          <a:graphic>
            <a:graphicData uri="http://schemas.openxmlformats.org/presentationml/2006/ole">
              <mc:AlternateContent xmlns:mc="http://schemas.openxmlformats.org/markup-compatibility/2006">
                <mc:Choice xmlns:v="urn:schemas-microsoft-com:vml" Requires="v">
                  <p:oleObj spid="_x0000_s478926" name="Equation" r:id="rId17" imgW="152280" imgH="139680" progId="Equation.DSMT4">
                    <p:embed/>
                  </p:oleObj>
                </mc:Choice>
                <mc:Fallback>
                  <p:oleObj name="Equation" r:id="rId17" imgW="152280" imgH="139680" progId="Equation.DSMT4">
                    <p:embed/>
                    <p:pic>
                      <p:nvPicPr>
                        <p:cNvPr id="127" name="对象 126">
                          <a:extLst>
                            <a:ext uri="{FF2B5EF4-FFF2-40B4-BE49-F238E27FC236}">
                              <a16:creationId xmlns:a16="http://schemas.microsoft.com/office/drawing/2014/main" id="{0533FD96-5226-49EA-B469-F025F1073B2C}"/>
                            </a:ext>
                          </a:extLst>
                        </p:cNvPr>
                        <p:cNvPicPr/>
                        <p:nvPr/>
                      </p:nvPicPr>
                      <p:blipFill>
                        <a:blip r:embed="rId12"/>
                        <a:stretch>
                          <a:fillRect/>
                        </a:stretch>
                      </p:blipFill>
                      <p:spPr>
                        <a:xfrm>
                          <a:off x="3150863" y="2747263"/>
                          <a:ext cx="133350" cy="114300"/>
                        </a:xfrm>
                        <a:prstGeom prst="rect">
                          <a:avLst/>
                        </a:prstGeom>
                      </p:spPr>
                    </p:pic>
                  </p:oleObj>
                </mc:Fallback>
              </mc:AlternateContent>
            </a:graphicData>
          </a:graphic>
        </p:graphicFrame>
      </p:grpSp>
      <p:grpSp>
        <p:nvGrpSpPr>
          <p:cNvPr id="129" name="组合 128">
            <a:extLst>
              <a:ext uri="{FF2B5EF4-FFF2-40B4-BE49-F238E27FC236}">
                <a16:creationId xmlns:a16="http://schemas.microsoft.com/office/drawing/2014/main" id="{CE491C23-DB3A-4DE2-8FE0-4DB60EE58D74}"/>
              </a:ext>
            </a:extLst>
          </p:cNvPr>
          <p:cNvGrpSpPr/>
          <p:nvPr/>
        </p:nvGrpSpPr>
        <p:grpSpPr>
          <a:xfrm>
            <a:off x="3672405" y="3518751"/>
            <a:ext cx="1332122" cy="1170991"/>
            <a:chOff x="1963413" y="1694560"/>
            <a:chExt cx="1332122" cy="1170991"/>
          </a:xfrm>
        </p:grpSpPr>
        <p:cxnSp>
          <p:nvCxnSpPr>
            <p:cNvPr id="130" name="直接箭头连接符 129">
              <a:extLst>
                <a:ext uri="{FF2B5EF4-FFF2-40B4-BE49-F238E27FC236}">
                  <a16:creationId xmlns:a16="http://schemas.microsoft.com/office/drawing/2014/main" id="{80B0CC4D-7E27-4494-9C81-26C5077E630E}"/>
                </a:ext>
              </a:extLst>
            </p:cNvPr>
            <p:cNvCxnSpPr/>
            <p:nvPr/>
          </p:nvCxnSpPr>
          <p:spPr>
            <a:xfrm flipH="1">
              <a:off x="2610730" y="1694560"/>
              <a:ext cx="684805" cy="674270"/>
            </a:xfrm>
            <a:prstGeom prst="straightConnector1">
              <a:avLst/>
            </a:prstGeom>
            <a:ln w="19050">
              <a:solidFill>
                <a:srgbClr val="0000F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aphicFrame>
          <p:nvGraphicFramePr>
            <p:cNvPr id="131" name="对象 130">
              <a:extLst>
                <a:ext uri="{FF2B5EF4-FFF2-40B4-BE49-F238E27FC236}">
                  <a16:creationId xmlns:a16="http://schemas.microsoft.com/office/drawing/2014/main" id="{EA441C68-BFAA-4DF3-A463-CB6FFB1FC43F}"/>
                </a:ext>
              </a:extLst>
            </p:cNvPr>
            <p:cNvGraphicFramePr>
              <a:graphicFrameLocks noChangeAspect="1"/>
            </p:cNvGraphicFramePr>
            <p:nvPr>
              <p:extLst>
                <p:ext uri="{D42A27DB-BD31-4B8C-83A1-F6EECF244321}">
                  <p14:modId xmlns:p14="http://schemas.microsoft.com/office/powerpoint/2010/main" val="2147337895"/>
                </p:ext>
              </p:extLst>
            </p:nvPr>
          </p:nvGraphicFramePr>
          <p:xfrm>
            <a:off x="1963413" y="2364676"/>
            <a:ext cx="688975" cy="187325"/>
          </p:xfrm>
          <a:graphic>
            <a:graphicData uri="http://schemas.openxmlformats.org/presentationml/2006/ole">
              <mc:AlternateContent xmlns:mc="http://schemas.openxmlformats.org/markup-compatibility/2006">
                <mc:Choice xmlns:v="urn:schemas-microsoft-com:vml" Requires="v">
                  <p:oleObj spid="_x0000_s478927" name="Equation" r:id="rId18" imgW="799920" imgH="228600" progId="Equation.DSMT4">
                    <p:embed/>
                  </p:oleObj>
                </mc:Choice>
                <mc:Fallback>
                  <p:oleObj name="Equation" r:id="rId18" imgW="799920" imgH="228600" progId="Equation.DSMT4">
                    <p:embed/>
                    <p:pic>
                      <p:nvPicPr>
                        <p:cNvPr id="130" name="对象 129">
                          <a:extLst>
                            <a:ext uri="{FF2B5EF4-FFF2-40B4-BE49-F238E27FC236}">
                              <a16:creationId xmlns:a16="http://schemas.microsoft.com/office/drawing/2014/main" id="{30EBD224-ADAF-4AF3-BC68-8FA448972541}"/>
                            </a:ext>
                          </a:extLst>
                        </p:cNvPr>
                        <p:cNvPicPr/>
                        <p:nvPr/>
                      </p:nvPicPr>
                      <p:blipFill>
                        <a:blip r:embed="rId8"/>
                        <a:stretch>
                          <a:fillRect/>
                        </a:stretch>
                      </p:blipFill>
                      <p:spPr>
                        <a:xfrm>
                          <a:off x="1963413" y="2364676"/>
                          <a:ext cx="688975" cy="187325"/>
                        </a:xfrm>
                        <a:prstGeom prst="rect">
                          <a:avLst/>
                        </a:prstGeom>
                      </p:spPr>
                    </p:pic>
                  </p:oleObj>
                </mc:Fallback>
              </mc:AlternateContent>
            </a:graphicData>
          </a:graphic>
        </p:graphicFrame>
        <p:cxnSp>
          <p:nvCxnSpPr>
            <p:cNvPr id="132" name="直接箭头连接符 131">
              <a:extLst>
                <a:ext uri="{FF2B5EF4-FFF2-40B4-BE49-F238E27FC236}">
                  <a16:creationId xmlns:a16="http://schemas.microsoft.com/office/drawing/2014/main" id="{CF6C1941-04A0-4810-A4DD-B69024580D8B}"/>
                </a:ext>
              </a:extLst>
            </p:cNvPr>
            <p:cNvCxnSpPr/>
            <p:nvPr/>
          </p:nvCxnSpPr>
          <p:spPr>
            <a:xfrm flipH="1" flipV="1">
              <a:off x="2321004" y="2031695"/>
              <a:ext cx="289725" cy="337135"/>
            </a:xfrm>
            <a:prstGeom prst="straightConnector1">
              <a:avLst/>
            </a:prstGeom>
            <a:ln w="127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3" name="直接箭头连接符 132">
              <a:extLst>
                <a:ext uri="{FF2B5EF4-FFF2-40B4-BE49-F238E27FC236}">
                  <a16:creationId xmlns:a16="http://schemas.microsoft.com/office/drawing/2014/main" id="{85C1AAF0-DA07-4B61-8AB3-F8238E683911}"/>
                </a:ext>
              </a:extLst>
            </p:cNvPr>
            <p:cNvCxnSpPr/>
            <p:nvPr/>
          </p:nvCxnSpPr>
          <p:spPr>
            <a:xfrm>
              <a:off x="2610730" y="2375172"/>
              <a:ext cx="421419" cy="490378"/>
            </a:xfrm>
            <a:prstGeom prst="straightConnector1">
              <a:avLst/>
            </a:prstGeom>
            <a:ln w="127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34" name="加号 133">
              <a:extLst>
                <a:ext uri="{FF2B5EF4-FFF2-40B4-BE49-F238E27FC236}">
                  <a16:creationId xmlns:a16="http://schemas.microsoft.com/office/drawing/2014/main" id="{9F679A88-0269-4689-AB27-236CAD109921}"/>
                </a:ext>
              </a:extLst>
            </p:cNvPr>
            <p:cNvSpPr/>
            <p:nvPr/>
          </p:nvSpPr>
          <p:spPr>
            <a:xfrm>
              <a:off x="2319564" y="2104394"/>
              <a:ext cx="105355" cy="99892"/>
            </a:xfrm>
            <a:prstGeom prst="mathPlus">
              <a:avLst>
                <a:gd name="adj1" fmla="val 4300"/>
              </a:avLst>
            </a:prstGeom>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5" name="减号 134">
              <a:extLst>
                <a:ext uri="{FF2B5EF4-FFF2-40B4-BE49-F238E27FC236}">
                  <a16:creationId xmlns:a16="http://schemas.microsoft.com/office/drawing/2014/main" id="{6DB6B8F6-98AF-48A1-972D-F99850102D41}"/>
                </a:ext>
              </a:extLst>
            </p:cNvPr>
            <p:cNvSpPr/>
            <p:nvPr/>
          </p:nvSpPr>
          <p:spPr>
            <a:xfrm>
              <a:off x="2401728" y="2031499"/>
              <a:ext cx="76881" cy="72894"/>
            </a:xfrm>
            <a:prstGeom prst="mathMinus">
              <a:avLst>
                <a:gd name="adj1" fmla="val 6589"/>
              </a:avLst>
            </a:prstGeom>
            <a:ln w="127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6" name="加号 135">
              <a:extLst>
                <a:ext uri="{FF2B5EF4-FFF2-40B4-BE49-F238E27FC236}">
                  <a16:creationId xmlns:a16="http://schemas.microsoft.com/office/drawing/2014/main" id="{C59D3D78-DACD-468D-A696-DF7962476A64}"/>
                </a:ext>
              </a:extLst>
            </p:cNvPr>
            <p:cNvSpPr/>
            <p:nvPr/>
          </p:nvSpPr>
          <p:spPr>
            <a:xfrm>
              <a:off x="2372242" y="2175704"/>
              <a:ext cx="105355" cy="99892"/>
            </a:xfrm>
            <a:prstGeom prst="mathPlus">
              <a:avLst>
                <a:gd name="adj1" fmla="val 4300"/>
              </a:avLst>
            </a:prstGeom>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7" name="减号 136">
              <a:extLst>
                <a:ext uri="{FF2B5EF4-FFF2-40B4-BE49-F238E27FC236}">
                  <a16:creationId xmlns:a16="http://schemas.microsoft.com/office/drawing/2014/main" id="{4D4752CE-D8F5-4EC6-880C-93C3C3C8CB8B}"/>
                </a:ext>
              </a:extLst>
            </p:cNvPr>
            <p:cNvSpPr/>
            <p:nvPr/>
          </p:nvSpPr>
          <p:spPr>
            <a:xfrm>
              <a:off x="2454406" y="2102809"/>
              <a:ext cx="76881" cy="72894"/>
            </a:xfrm>
            <a:prstGeom prst="mathMinus">
              <a:avLst>
                <a:gd name="adj1" fmla="val 6589"/>
              </a:avLst>
            </a:prstGeom>
            <a:ln w="127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8" name="加号 137">
              <a:extLst>
                <a:ext uri="{FF2B5EF4-FFF2-40B4-BE49-F238E27FC236}">
                  <a16:creationId xmlns:a16="http://schemas.microsoft.com/office/drawing/2014/main" id="{1EA0D7B6-D5B9-4E24-8C5E-11746E21DDA4}"/>
                </a:ext>
              </a:extLst>
            </p:cNvPr>
            <p:cNvSpPr/>
            <p:nvPr/>
          </p:nvSpPr>
          <p:spPr>
            <a:xfrm>
              <a:off x="2440169" y="2257362"/>
              <a:ext cx="105355" cy="99892"/>
            </a:xfrm>
            <a:prstGeom prst="mathPlus">
              <a:avLst>
                <a:gd name="adj1" fmla="val 4300"/>
              </a:avLst>
            </a:prstGeom>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减号 138">
              <a:extLst>
                <a:ext uri="{FF2B5EF4-FFF2-40B4-BE49-F238E27FC236}">
                  <a16:creationId xmlns:a16="http://schemas.microsoft.com/office/drawing/2014/main" id="{80C4718A-A83B-46B4-8497-CB7A15F14CA9}"/>
                </a:ext>
              </a:extLst>
            </p:cNvPr>
            <p:cNvSpPr/>
            <p:nvPr/>
          </p:nvSpPr>
          <p:spPr>
            <a:xfrm>
              <a:off x="2522333" y="2184467"/>
              <a:ext cx="76881" cy="72894"/>
            </a:xfrm>
            <a:prstGeom prst="mathMinus">
              <a:avLst>
                <a:gd name="adj1" fmla="val 6589"/>
              </a:avLst>
            </a:prstGeom>
            <a:ln w="127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0" name="加号 139">
              <a:extLst>
                <a:ext uri="{FF2B5EF4-FFF2-40B4-BE49-F238E27FC236}">
                  <a16:creationId xmlns:a16="http://schemas.microsoft.com/office/drawing/2014/main" id="{10DB5AF9-817D-46B1-B31C-45645EBF45F6}"/>
                </a:ext>
              </a:extLst>
            </p:cNvPr>
            <p:cNvSpPr/>
            <p:nvPr/>
          </p:nvSpPr>
          <p:spPr>
            <a:xfrm>
              <a:off x="2610730" y="2462694"/>
              <a:ext cx="105355" cy="99892"/>
            </a:xfrm>
            <a:prstGeom prst="mathPlus">
              <a:avLst>
                <a:gd name="adj1" fmla="val 4300"/>
              </a:avLst>
            </a:prstGeom>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1" name="减号 140">
              <a:extLst>
                <a:ext uri="{FF2B5EF4-FFF2-40B4-BE49-F238E27FC236}">
                  <a16:creationId xmlns:a16="http://schemas.microsoft.com/office/drawing/2014/main" id="{BED842DE-D83D-4101-AEA4-9234932C1811}"/>
                </a:ext>
              </a:extLst>
            </p:cNvPr>
            <p:cNvSpPr/>
            <p:nvPr/>
          </p:nvSpPr>
          <p:spPr>
            <a:xfrm>
              <a:off x="2692894" y="2389800"/>
              <a:ext cx="76881" cy="72894"/>
            </a:xfrm>
            <a:prstGeom prst="mathMinus">
              <a:avLst>
                <a:gd name="adj1" fmla="val 6589"/>
              </a:avLst>
            </a:prstGeom>
            <a:ln w="127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2" name="加号 141">
              <a:extLst>
                <a:ext uri="{FF2B5EF4-FFF2-40B4-BE49-F238E27FC236}">
                  <a16:creationId xmlns:a16="http://schemas.microsoft.com/office/drawing/2014/main" id="{8E7E44AF-724C-4CF6-9550-4570D9DBDE2C}"/>
                </a:ext>
              </a:extLst>
            </p:cNvPr>
            <p:cNvSpPr/>
            <p:nvPr/>
          </p:nvSpPr>
          <p:spPr>
            <a:xfrm>
              <a:off x="2668656" y="2544621"/>
              <a:ext cx="105355" cy="99892"/>
            </a:xfrm>
            <a:prstGeom prst="mathPlus">
              <a:avLst>
                <a:gd name="adj1" fmla="val 4300"/>
              </a:avLst>
            </a:prstGeom>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3" name="减号 142">
              <a:extLst>
                <a:ext uri="{FF2B5EF4-FFF2-40B4-BE49-F238E27FC236}">
                  <a16:creationId xmlns:a16="http://schemas.microsoft.com/office/drawing/2014/main" id="{17C5D402-C3A0-460B-84B1-AE078DC8C042}"/>
                </a:ext>
              </a:extLst>
            </p:cNvPr>
            <p:cNvSpPr/>
            <p:nvPr/>
          </p:nvSpPr>
          <p:spPr>
            <a:xfrm>
              <a:off x="2750820" y="2471727"/>
              <a:ext cx="76881" cy="72894"/>
            </a:xfrm>
            <a:prstGeom prst="mathMinus">
              <a:avLst>
                <a:gd name="adj1" fmla="val 6589"/>
              </a:avLst>
            </a:prstGeom>
            <a:ln w="127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4" name="加号 143">
              <a:extLst>
                <a:ext uri="{FF2B5EF4-FFF2-40B4-BE49-F238E27FC236}">
                  <a16:creationId xmlns:a16="http://schemas.microsoft.com/office/drawing/2014/main" id="{B960241C-0AB4-4E54-9843-C6A96C733BE2}"/>
                </a:ext>
              </a:extLst>
            </p:cNvPr>
            <p:cNvSpPr/>
            <p:nvPr/>
          </p:nvSpPr>
          <p:spPr>
            <a:xfrm>
              <a:off x="2736583" y="2620361"/>
              <a:ext cx="105355" cy="99892"/>
            </a:xfrm>
            <a:prstGeom prst="mathPlus">
              <a:avLst>
                <a:gd name="adj1" fmla="val 4300"/>
              </a:avLst>
            </a:prstGeom>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5" name="减号 144">
              <a:extLst>
                <a:ext uri="{FF2B5EF4-FFF2-40B4-BE49-F238E27FC236}">
                  <a16:creationId xmlns:a16="http://schemas.microsoft.com/office/drawing/2014/main" id="{D85E83D0-5B50-4F85-8045-B9F3102B108D}"/>
                </a:ext>
              </a:extLst>
            </p:cNvPr>
            <p:cNvSpPr/>
            <p:nvPr/>
          </p:nvSpPr>
          <p:spPr>
            <a:xfrm>
              <a:off x="2818748" y="2547467"/>
              <a:ext cx="76881" cy="72894"/>
            </a:xfrm>
            <a:prstGeom prst="mathMinus">
              <a:avLst>
                <a:gd name="adj1" fmla="val 6589"/>
              </a:avLst>
            </a:prstGeom>
            <a:ln w="127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6" name="加号 145">
              <a:extLst>
                <a:ext uri="{FF2B5EF4-FFF2-40B4-BE49-F238E27FC236}">
                  <a16:creationId xmlns:a16="http://schemas.microsoft.com/office/drawing/2014/main" id="{8A84A4AC-4450-4BB0-B50E-C6DF9628EAE7}"/>
                </a:ext>
              </a:extLst>
            </p:cNvPr>
            <p:cNvSpPr/>
            <p:nvPr/>
          </p:nvSpPr>
          <p:spPr>
            <a:xfrm>
              <a:off x="2804511" y="2695052"/>
              <a:ext cx="105355" cy="99892"/>
            </a:xfrm>
            <a:prstGeom prst="mathPlus">
              <a:avLst>
                <a:gd name="adj1" fmla="val 4300"/>
              </a:avLst>
            </a:prstGeom>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减号 146">
              <a:extLst>
                <a:ext uri="{FF2B5EF4-FFF2-40B4-BE49-F238E27FC236}">
                  <a16:creationId xmlns:a16="http://schemas.microsoft.com/office/drawing/2014/main" id="{2DDDA9CE-ADA7-459A-AF22-3E7B7B4C9022}"/>
                </a:ext>
              </a:extLst>
            </p:cNvPr>
            <p:cNvSpPr/>
            <p:nvPr/>
          </p:nvSpPr>
          <p:spPr>
            <a:xfrm>
              <a:off x="2886675" y="2622157"/>
              <a:ext cx="76881" cy="72894"/>
            </a:xfrm>
            <a:prstGeom prst="mathMinus">
              <a:avLst>
                <a:gd name="adj1" fmla="val 6589"/>
              </a:avLst>
            </a:prstGeom>
            <a:ln w="127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加号 147">
              <a:extLst>
                <a:ext uri="{FF2B5EF4-FFF2-40B4-BE49-F238E27FC236}">
                  <a16:creationId xmlns:a16="http://schemas.microsoft.com/office/drawing/2014/main" id="{A51F55AD-263E-4215-8FB9-3DB33FB557D4}"/>
                </a:ext>
              </a:extLst>
            </p:cNvPr>
            <p:cNvSpPr/>
            <p:nvPr/>
          </p:nvSpPr>
          <p:spPr>
            <a:xfrm>
              <a:off x="2867252" y="2765659"/>
              <a:ext cx="105355" cy="99892"/>
            </a:xfrm>
            <a:prstGeom prst="mathPlus">
              <a:avLst>
                <a:gd name="adj1" fmla="val 4300"/>
              </a:avLst>
            </a:prstGeom>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减号 148">
              <a:extLst>
                <a:ext uri="{FF2B5EF4-FFF2-40B4-BE49-F238E27FC236}">
                  <a16:creationId xmlns:a16="http://schemas.microsoft.com/office/drawing/2014/main" id="{912FE399-46F5-4CAE-87D0-05495FCDA3C1}"/>
                </a:ext>
              </a:extLst>
            </p:cNvPr>
            <p:cNvSpPr/>
            <p:nvPr/>
          </p:nvSpPr>
          <p:spPr>
            <a:xfrm>
              <a:off x="2949416" y="2692764"/>
              <a:ext cx="76881" cy="72894"/>
            </a:xfrm>
            <a:prstGeom prst="mathMinus">
              <a:avLst>
                <a:gd name="adj1" fmla="val 6589"/>
              </a:avLst>
            </a:prstGeom>
            <a:ln w="127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150" name="对象 149">
              <a:extLst>
                <a:ext uri="{FF2B5EF4-FFF2-40B4-BE49-F238E27FC236}">
                  <a16:creationId xmlns:a16="http://schemas.microsoft.com/office/drawing/2014/main" id="{FEB2AC86-720C-4C43-84CA-47FB7DF4E000}"/>
                </a:ext>
              </a:extLst>
            </p:cNvPr>
            <p:cNvGraphicFramePr>
              <a:graphicFrameLocks noChangeAspect="1"/>
            </p:cNvGraphicFramePr>
            <p:nvPr>
              <p:extLst>
                <p:ext uri="{D42A27DB-BD31-4B8C-83A1-F6EECF244321}">
                  <p14:modId xmlns:p14="http://schemas.microsoft.com/office/powerpoint/2010/main" val="3935563030"/>
                </p:ext>
              </p:extLst>
            </p:nvPr>
          </p:nvGraphicFramePr>
          <p:xfrm>
            <a:off x="2261863" y="1851913"/>
            <a:ext cx="219075" cy="166688"/>
          </p:xfrm>
          <a:graphic>
            <a:graphicData uri="http://schemas.openxmlformats.org/presentationml/2006/ole">
              <mc:AlternateContent xmlns:mc="http://schemas.openxmlformats.org/markup-compatibility/2006">
                <mc:Choice xmlns:v="urn:schemas-microsoft-com:vml" Requires="v">
                  <p:oleObj spid="_x0000_s478928" name="Equation" r:id="rId19" imgW="253800" imgH="203040" progId="Equation.DSMT4">
                    <p:embed/>
                  </p:oleObj>
                </mc:Choice>
                <mc:Fallback>
                  <p:oleObj name="Equation" r:id="rId19" imgW="253800" imgH="203040" progId="Equation.DSMT4">
                    <p:embed/>
                    <p:pic>
                      <p:nvPicPr>
                        <p:cNvPr id="149" name="对象 148">
                          <a:extLst>
                            <a:ext uri="{FF2B5EF4-FFF2-40B4-BE49-F238E27FC236}">
                              <a16:creationId xmlns:a16="http://schemas.microsoft.com/office/drawing/2014/main" id="{07EC020F-0FF3-41A7-A1A7-91D48FED109B}"/>
                            </a:ext>
                          </a:extLst>
                        </p:cNvPr>
                        <p:cNvPicPr/>
                        <p:nvPr/>
                      </p:nvPicPr>
                      <p:blipFill>
                        <a:blip r:embed="rId10"/>
                        <a:stretch>
                          <a:fillRect/>
                        </a:stretch>
                      </p:blipFill>
                      <p:spPr>
                        <a:xfrm>
                          <a:off x="2261863" y="1851913"/>
                          <a:ext cx="219075" cy="166688"/>
                        </a:xfrm>
                        <a:prstGeom prst="rect">
                          <a:avLst/>
                        </a:prstGeom>
                      </p:spPr>
                    </p:pic>
                  </p:oleObj>
                </mc:Fallback>
              </mc:AlternateContent>
            </a:graphicData>
          </a:graphic>
        </p:graphicFrame>
        <p:graphicFrame>
          <p:nvGraphicFramePr>
            <p:cNvPr id="151" name="对象 150">
              <a:extLst>
                <a:ext uri="{FF2B5EF4-FFF2-40B4-BE49-F238E27FC236}">
                  <a16:creationId xmlns:a16="http://schemas.microsoft.com/office/drawing/2014/main" id="{329D5B04-1752-40E5-80CB-0F64B424E79A}"/>
                </a:ext>
              </a:extLst>
            </p:cNvPr>
            <p:cNvGraphicFramePr>
              <a:graphicFrameLocks noChangeAspect="1"/>
            </p:cNvGraphicFramePr>
            <p:nvPr>
              <p:extLst>
                <p:ext uri="{D42A27DB-BD31-4B8C-83A1-F6EECF244321}">
                  <p14:modId xmlns:p14="http://schemas.microsoft.com/office/powerpoint/2010/main" val="1478492703"/>
                </p:ext>
              </p:extLst>
            </p:nvPr>
          </p:nvGraphicFramePr>
          <p:xfrm>
            <a:off x="3150863" y="2747263"/>
            <a:ext cx="133350" cy="114300"/>
          </p:xfrm>
          <a:graphic>
            <a:graphicData uri="http://schemas.openxmlformats.org/presentationml/2006/ole">
              <mc:AlternateContent xmlns:mc="http://schemas.openxmlformats.org/markup-compatibility/2006">
                <mc:Choice xmlns:v="urn:schemas-microsoft-com:vml" Requires="v">
                  <p:oleObj spid="_x0000_s478929" name="Equation" r:id="rId20" imgW="152280" imgH="139680" progId="Equation.DSMT4">
                    <p:embed/>
                  </p:oleObj>
                </mc:Choice>
                <mc:Fallback>
                  <p:oleObj name="Equation" r:id="rId20" imgW="152280" imgH="139680" progId="Equation.DSMT4">
                    <p:embed/>
                    <p:pic>
                      <p:nvPicPr>
                        <p:cNvPr id="150" name="对象 149">
                          <a:extLst>
                            <a:ext uri="{FF2B5EF4-FFF2-40B4-BE49-F238E27FC236}">
                              <a16:creationId xmlns:a16="http://schemas.microsoft.com/office/drawing/2014/main" id="{51D1234A-9818-443C-8694-4A51CE469BA5}"/>
                            </a:ext>
                          </a:extLst>
                        </p:cNvPr>
                        <p:cNvPicPr/>
                        <p:nvPr/>
                      </p:nvPicPr>
                      <p:blipFill>
                        <a:blip r:embed="rId12"/>
                        <a:stretch>
                          <a:fillRect/>
                        </a:stretch>
                      </p:blipFill>
                      <p:spPr>
                        <a:xfrm>
                          <a:off x="3150863" y="2747263"/>
                          <a:ext cx="133350" cy="114300"/>
                        </a:xfrm>
                        <a:prstGeom prst="rect">
                          <a:avLst/>
                        </a:prstGeom>
                      </p:spPr>
                    </p:pic>
                  </p:oleObj>
                </mc:Fallback>
              </mc:AlternateContent>
            </a:graphicData>
          </a:graphic>
        </p:graphicFrame>
      </p:grpSp>
      <p:sp>
        <p:nvSpPr>
          <p:cNvPr id="152" name="任意多边形 90">
            <a:extLst>
              <a:ext uri="{FF2B5EF4-FFF2-40B4-BE49-F238E27FC236}">
                <a16:creationId xmlns:a16="http://schemas.microsoft.com/office/drawing/2014/main" id="{F3A9B5F0-1313-4593-A3A4-9AB28129B279}"/>
              </a:ext>
            </a:extLst>
          </p:cNvPr>
          <p:cNvSpPr/>
          <p:nvPr/>
        </p:nvSpPr>
        <p:spPr>
          <a:xfrm>
            <a:off x="7610174" y="2514068"/>
            <a:ext cx="1019175" cy="1114425"/>
          </a:xfrm>
          <a:custGeom>
            <a:avLst/>
            <a:gdLst>
              <a:gd name="connsiteX0" fmla="*/ 1019175 w 1019175"/>
              <a:gd name="connsiteY0" fmla="*/ 0 h 1114425"/>
              <a:gd name="connsiteX1" fmla="*/ 904875 w 1019175"/>
              <a:gd name="connsiteY1" fmla="*/ 219075 h 1114425"/>
              <a:gd name="connsiteX2" fmla="*/ 542925 w 1019175"/>
              <a:gd name="connsiteY2" fmla="*/ 381000 h 1114425"/>
              <a:gd name="connsiteX3" fmla="*/ 323850 w 1019175"/>
              <a:gd name="connsiteY3" fmla="*/ 466725 h 1114425"/>
              <a:gd name="connsiteX4" fmla="*/ 219075 w 1019175"/>
              <a:gd name="connsiteY4" fmla="*/ 609600 h 1114425"/>
              <a:gd name="connsiteX5" fmla="*/ 171450 w 1019175"/>
              <a:gd name="connsiteY5" fmla="*/ 866775 h 1114425"/>
              <a:gd name="connsiteX6" fmla="*/ 76200 w 1019175"/>
              <a:gd name="connsiteY6" fmla="*/ 1038225 h 1114425"/>
              <a:gd name="connsiteX7" fmla="*/ 0 w 1019175"/>
              <a:gd name="connsiteY7" fmla="*/ 1114425 h 1114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9175" h="1114425">
                <a:moveTo>
                  <a:pt x="1019175" y="0"/>
                </a:moveTo>
                <a:lnTo>
                  <a:pt x="904875" y="219075"/>
                </a:lnTo>
                <a:lnTo>
                  <a:pt x="542925" y="381000"/>
                </a:lnTo>
                <a:lnTo>
                  <a:pt x="323850" y="466725"/>
                </a:lnTo>
                <a:lnTo>
                  <a:pt x="219075" y="609600"/>
                </a:lnTo>
                <a:lnTo>
                  <a:pt x="171450" y="866775"/>
                </a:lnTo>
                <a:lnTo>
                  <a:pt x="76200" y="1038225"/>
                </a:lnTo>
                <a:lnTo>
                  <a:pt x="0" y="1114425"/>
                </a:lnTo>
              </a:path>
            </a:pathLst>
          </a:custGeom>
          <a:noFill/>
          <a:ln w="762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任意多边形 91">
            <a:extLst>
              <a:ext uri="{FF2B5EF4-FFF2-40B4-BE49-F238E27FC236}">
                <a16:creationId xmlns:a16="http://schemas.microsoft.com/office/drawing/2014/main" id="{9456EF8B-BA6A-4449-979E-824F07E8E1FB}"/>
              </a:ext>
            </a:extLst>
          </p:cNvPr>
          <p:cNvSpPr/>
          <p:nvPr/>
        </p:nvSpPr>
        <p:spPr>
          <a:xfrm>
            <a:off x="6819599" y="3590393"/>
            <a:ext cx="838200" cy="590550"/>
          </a:xfrm>
          <a:custGeom>
            <a:avLst/>
            <a:gdLst>
              <a:gd name="connsiteX0" fmla="*/ 0 w 838200"/>
              <a:gd name="connsiteY0" fmla="*/ 590550 h 590550"/>
              <a:gd name="connsiteX1" fmla="*/ 190500 w 838200"/>
              <a:gd name="connsiteY1" fmla="*/ 466725 h 590550"/>
              <a:gd name="connsiteX2" fmla="*/ 342900 w 838200"/>
              <a:gd name="connsiteY2" fmla="*/ 133350 h 590550"/>
              <a:gd name="connsiteX3" fmla="*/ 523875 w 838200"/>
              <a:gd name="connsiteY3" fmla="*/ 19050 h 590550"/>
              <a:gd name="connsiteX4" fmla="*/ 704850 w 838200"/>
              <a:gd name="connsiteY4" fmla="*/ 38100 h 590550"/>
              <a:gd name="connsiteX5" fmla="*/ 838200 w 838200"/>
              <a:gd name="connsiteY5" fmla="*/ 0 h 590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8200" h="590550">
                <a:moveTo>
                  <a:pt x="0" y="590550"/>
                </a:moveTo>
                <a:lnTo>
                  <a:pt x="190500" y="466725"/>
                </a:lnTo>
                <a:lnTo>
                  <a:pt x="342900" y="133350"/>
                </a:lnTo>
                <a:lnTo>
                  <a:pt x="523875" y="19050"/>
                </a:lnTo>
                <a:lnTo>
                  <a:pt x="704850" y="38100"/>
                </a:lnTo>
                <a:lnTo>
                  <a:pt x="838200" y="0"/>
                </a:lnTo>
              </a:path>
            </a:pathLst>
          </a:custGeom>
          <a:noFill/>
          <a:ln w="76200">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54" name="组合 153">
            <a:extLst>
              <a:ext uri="{FF2B5EF4-FFF2-40B4-BE49-F238E27FC236}">
                <a16:creationId xmlns:a16="http://schemas.microsoft.com/office/drawing/2014/main" id="{9685D1C3-2C15-435D-82E1-984ED768B555}"/>
              </a:ext>
            </a:extLst>
          </p:cNvPr>
          <p:cNvGrpSpPr/>
          <p:nvPr/>
        </p:nvGrpSpPr>
        <p:grpSpPr>
          <a:xfrm>
            <a:off x="1174639" y="4971706"/>
            <a:ext cx="9740715" cy="1684244"/>
            <a:chOff x="1272595" y="4756020"/>
            <a:chExt cx="9740715" cy="1684244"/>
          </a:xfrm>
        </p:grpSpPr>
        <p:sp>
          <p:nvSpPr>
            <p:cNvPr id="155" name="Text Box 15">
              <a:extLst>
                <a:ext uri="{FF2B5EF4-FFF2-40B4-BE49-F238E27FC236}">
                  <a16:creationId xmlns:a16="http://schemas.microsoft.com/office/drawing/2014/main" id="{EDADBFDA-491A-4F5E-B586-8C95CE41D470}"/>
                </a:ext>
              </a:extLst>
            </p:cNvPr>
            <p:cNvSpPr txBox="1">
              <a:spLocks noChangeArrowheads="1"/>
            </p:cNvSpPr>
            <p:nvPr/>
          </p:nvSpPr>
          <p:spPr bwMode="auto">
            <a:xfrm>
              <a:off x="5807968" y="4756020"/>
              <a:ext cx="5205342" cy="1684244"/>
            </a:xfrm>
            <a:prstGeom prst="rect">
              <a:avLst/>
            </a:prstGeom>
            <a:noFill/>
            <a:ln w="9525">
              <a:solidFill>
                <a:srgbClr val="00CC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274638" indent="-274638" eaLnBrk="0" hangingPunct="0">
                <a:defRPr kumimoji="1">
                  <a:solidFill>
                    <a:schemeClr val="tx1"/>
                  </a:solidFill>
                  <a:latin typeface="Times New Roman" pitchFamily="18" charset="0"/>
                  <a:ea typeface="华文仿宋" pitchFamily="2" charset="-122"/>
                </a:defRPr>
              </a:lvl1pPr>
              <a:lvl2pPr marL="742950" indent="-285750" eaLnBrk="0" hangingPunct="0">
                <a:defRPr kumimoji="1">
                  <a:solidFill>
                    <a:schemeClr val="tx1"/>
                  </a:solidFill>
                  <a:latin typeface="Times New Roman" pitchFamily="18" charset="0"/>
                  <a:ea typeface="华文仿宋" pitchFamily="2" charset="-122"/>
                </a:defRPr>
              </a:lvl2pPr>
              <a:lvl3pPr marL="1143000" indent="-228600" eaLnBrk="0" hangingPunct="0">
                <a:defRPr kumimoji="1">
                  <a:solidFill>
                    <a:schemeClr val="tx1"/>
                  </a:solidFill>
                  <a:latin typeface="Times New Roman" pitchFamily="18" charset="0"/>
                  <a:ea typeface="华文仿宋" pitchFamily="2" charset="-122"/>
                </a:defRPr>
              </a:lvl3pPr>
              <a:lvl4pPr marL="1600200" indent="-228600" eaLnBrk="0" hangingPunct="0">
                <a:defRPr kumimoji="1">
                  <a:solidFill>
                    <a:schemeClr val="tx1"/>
                  </a:solidFill>
                  <a:latin typeface="Times New Roman" pitchFamily="18" charset="0"/>
                  <a:ea typeface="华文仿宋" pitchFamily="2" charset="-122"/>
                </a:defRPr>
              </a:lvl4pPr>
              <a:lvl5pPr marL="2057400" indent="-228600" eaLnBrk="0" hangingPunct="0">
                <a:defRPr kumimoji="1">
                  <a:solidFill>
                    <a:schemeClr val="tx1"/>
                  </a:solidFill>
                  <a:latin typeface="Times New Roman" pitchFamily="18" charset="0"/>
                  <a:ea typeface="华文仿宋" pitchFamily="2" charset="-122"/>
                </a:defRPr>
              </a:lvl5pPr>
              <a:lvl6pPr marL="2514600" indent="-228600" eaLnBrk="0" fontAlgn="base" hangingPunct="0">
                <a:spcBef>
                  <a:spcPct val="20000"/>
                </a:spcBef>
                <a:spcAft>
                  <a:spcPct val="0"/>
                </a:spcAft>
                <a:defRPr kumimoji="1">
                  <a:solidFill>
                    <a:schemeClr val="tx1"/>
                  </a:solidFill>
                  <a:latin typeface="Times New Roman" pitchFamily="18" charset="0"/>
                  <a:ea typeface="华文仿宋" pitchFamily="2" charset="-122"/>
                </a:defRPr>
              </a:lvl6pPr>
              <a:lvl7pPr marL="2971800" indent="-228600" eaLnBrk="0" fontAlgn="base" hangingPunct="0">
                <a:spcBef>
                  <a:spcPct val="20000"/>
                </a:spcBef>
                <a:spcAft>
                  <a:spcPct val="0"/>
                </a:spcAft>
                <a:defRPr kumimoji="1">
                  <a:solidFill>
                    <a:schemeClr val="tx1"/>
                  </a:solidFill>
                  <a:latin typeface="Times New Roman" pitchFamily="18" charset="0"/>
                  <a:ea typeface="华文仿宋" pitchFamily="2" charset="-122"/>
                </a:defRPr>
              </a:lvl7pPr>
              <a:lvl8pPr marL="3429000" indent="-228600" eaLnBrk="0" fontAlgn="base" hangingPunct="0">
                <a:spcBef>
                  <a:spcPct val="20000"/>
                </a:spcBef>
                <a:spcAft>
                  <a:spcPct val="0"/>
                </a:spcAft>
                <a:defRPr kumimoji="1">
                  <a:solidFill>
                    <a:schemeClr val="tx1"/>
                  </a:solidFill>
                  <a:latin typeface="Times New Roman" pitchFamily="18" charset="0"/>
                  <a:ea typeface="华文仿宋" pitchFamily="2" charset="-122"/>
                </a:defRPr>
              </a:lvl8pPr>
              <a:lvl9pPr marL="3886200" indent="-228600" eaLnBrk="0" fontAlgn="base" hangingPunct="0">
                <a:spcBef>
                  <a:spcPct val="20000"/>
                </a:spcBef>
                <a:spcAft>
                  <a:spcPct val="0"/>
                </a:spcAft>
                <a:defRPr kumimoji="1">
                  <a:solidFill>
                    <a:schemeClr val="tx1"/>
                  </a:solidFill>
                  <a:latin typeface="Times New Roman" pitchFamily="18" charset="0"/>
                  <a:ea typeface="华文仿宋" pitchFamily="2" charset="-122"/>
                </a:defRPr>
              </a:lvl9pPr>
            </a:lstStyle>
            <a:p>
              <a:pPr marL="457200" indent="-457200" algn="just" eaLnBrk="1" hangingPunct="1">
                <a:lnSpc>
                  <a:spcPct val="150000"/>
                </a:lnSpc>
                <a:buFont typeface="Arial" panose="020B0604020202020204" pitchFamily="34" charset="0"/>
                <a:buChar char="•"/>
              </a:pPr>
              <a:r>
                <a:rPr kumimoji="0" lang="el-GR" altLang="zh-CN" sz="2400" b="1" dirty="0">
                  <a:solidFill>
                    <a:srgbClr val="0000FF"/>
                  </a:solidFill>
                  <a:ea typeface="楷体" panose="02010609060101010101" pitchFamily="49" charset="-122"/>
                  <a:cs typeface="Times New Roman" panose="02020603050405020304" pitchFamily="18" charset="0"/>
                </a:rPr>
                <a:t>γ</a:t>
              </a:r>
              <a:r>
                <a:rPr kumimoji="0" lang="zh-CN" altLang="en-US" sz="2400" b="1" dirty="0">
                  <a:solidFill>
                    <a:srgbClr val="0000FF"/>
                  </a:solidFill>
                  <a:ea typeface="楷体" panose="02010609060101010101" pitchFamily="49" charset="-122"/>
                  <a:cs typeface="Times New Roman" panose="02020603050405020304" pitchFamily="18" charset="0"/>
                </a:rPr>
                <a:t>信号幅度较小</a:t>
              </a:r>
              <a:r>
                <a:rPr kumimoji="0" lang="en-US" altLang="zh-CN" sz="2400" b="1" dirty="0">
                  <a:solidFill>
                    <a:srgbClr val="0000FF"/>
                  </a:solidFill>
                  <a:ea typeface="楷体" panose="02010609060101010101" pitchFamily="49" charset="-122"/>
                  <a:cs typeface="Times New Roman" panose="02020603050405020304" pitchFamily="18" charset="0"/>
                </a:rPr>
                <a:t>(</a:t>
              </a:r>
              <a:r>
                <a:rPr kumimoji="0" lang="zh-CN" altLang="en-US" sz="2400" b="1" dirty="0">
                  <a:solidFill>
                    <a:srgbClr val="FF0000"/>
                  </a:solidFill>
                  <a:ea typeface="楷体" panose="02010609060101010101" pitchFamily="49" charset="-122"/>
                  <a:cs typeface="Times New Roman" panose="02020603050405020304" pitchFamily="18" charset="0"/>
                </a:rPr>
                <a:t>为什么？</a:t>
              </a:r>
              <a:r>
                <a:rPr kumimoji="0" lang="en-US" altLang="zh-CN" sz="2400" b="1" dirty="0">
                  <a:solidFill>
                    <a:srgbClr val="0000FF"/>
                  </a:solidFill>
                  <a:ea typeface="楷体" panose="02010609060101010101" pitchFamily="49" charset="-122"/>
                  <a:cs typeface="Times New Roman" panose="02020603050405020304" pitchFamily="18" charset="0"/>
                </a:rPr>
                <a:t>)</a:t>
              </a:r>
            </a:p>
            <a:p>
              <a:pPr marL="457200" indent="-457200" algn="just" eaLnBrk="1" hangingPunct="1">
                <a:lnSpc>
                  <a:spcPct val="150000"/>
                </a:lnSpc>
                <a:buFont typeface="Arial" panose="020B0604020202020204" pitchFamily="34" charset="0"/>
                <a:buChar char="•"/>
              </a:pPr>
              <a:r>
                <a:rPr kumimoji="0" lang="zh-CN" altLang="en-US" sz="2400" b="1" dirty="0">
                  <a:solidFill>
                    <a:srgbClr val="0000FF"/>
                  </a:solidFill>
                  <a:ea typeface="楷体" panose="02010609060101010101" pitchFamily="49" charset="-122"/>
                  <a:cs typeface="Times New Roman" panose="02020603050405020304" pitchFamily="18" charset="0"/>
                </a:rPr>
                <a:t>→甄别阈合适即可有效去除</a:t>
              </a:r>
              <a:r>
                <a:rPr kumimoji="0" lang="el-GR" altLang="zh-CN" sz="2400" b="1" dirty="0">
                  <a:solidFill>
                    <a:srgbClr val="0000FF"/>
                  </a:solidFill>
                  <a:ea typeface="楷体" panose="02010609060101010101" pitchFamily="49" charset="-122"/>
                  <a:cs typeface="Times New Roman" panose="02020603050405020304" pitchFamily="18" charset="0"/>
                </a:rPr>
                <a:t>γ</a:t>
              </a:r>
              <a:r>
                <a:rPr kumimoji="0" lang="zh-CN" altLang="en-US" sz="2400" b="1" dirty="0">
                  <a:solidFill>
                    <a:srgbClr val="0000FF"/>
                  </a:solidFill>
                  <a:ea typeface="楷体" panose="02010609060101010101" pitchFamily="49" charset="-122"/>
                  <a:cs typeface="Times New Roman" panose="02020603050405020304" pitchFamily="18" charset="0"/>
                </a:rPr>
                <a:t>本底</a:t>
              </a:r>
              <a:endParaRPr kumimoji="0" lang="en-US" altLang="zh-CN" sz="2400" b="1" dirty="0">
                <a:solidFill>
                  <a:srgbClr val="0000FF"/>
                </a:solidFill>
                <a:ea typeface="楷体" panose="02010609060101010101" pitchFamily="49" charset="-122"/>
                <a:cs typeface="Times New Roman" panose="02020603050405020304" pitchFamily="18" charset="0"/>
              </a:endParaRPr>
            </a:p>
            <a:p>
              <a:pPr marL="457200" indent="-457200" algn="just" eaLnBrk="1" hangingPunct="1">
                <a:lnSpc>
                  <a:spcPct val="150000"/>
                </a:lnSpc>
                <a:buFont typeface="Arial" panose="020B0604020202020204" pitchFamily="34" charset="0"/>
                <a:buChar char="•"/>
              </a:pPr>
              <a:r>
                <a:rPr kumimoji="0" lang="zh-CN" altLang="en-US" sz="2400" b="1" dirty="0">
                  <a:solidFill>
                    <a:srgbClr val="FF0000"/>
                  </a:solidFill>
                  <a:ea typeface="楷体" panose="02010609060101010101" pitchFamily="49" charset="-122"/>
                  <a:cs typeface="Times New Roman" panose="02020603050405020304" pitchFamily="18" charset="0"/>
                </a:rPr>
                <a:t>→具有良好的</a:t>
              </a:r>
              <a:r>
                <a:rPr kumimoji="0" lang="en-US" altLang="zh-CN" sz="2400" b="1" dirty="0">
                  <a:solidFill>
                    <a:srgbClr val="FF0000"/>
                  </a:solidFill>
                  <a:ea typeface="楷体" panose="02010609060101010101" pitchFamily="49" charset="-122"/>
                  <a:cs typeface="Times New Roman" panose="02020603050405020304" pitchFamily="18" charset="0"/>
                </a:rPr>
                <a:t>n/</a:t>
              </a:r>
              <a:r>
                <a:rPr kumimoji="0" lang="el-GR" altLang="zh-CN" sz="2400" b="1" dirty="0">
                  <a:solidFill>
                    <a:srgbClr val="FF0000"/>
                  </a:solidFill>
                  <a:ea typeface="楷体" panose="02010609060101010101" pitchFamily="49" charset="-122"/>
                  <a:cs typeface="Times New Roman" panose="02020603050405020304" pitchFamily="18" charset="0"/>
                </a:rPr>
                <a:t>γ</a:t>
              </a:r>
              <a:r>
                <a:rPr kumimoji="0" lang="zh-CN" altLang="en-US" sz="2400" b="1" dirty="0">
                  <a:solidFill>
                    <a:srgbClr val="FF0000"/>
                  </a:solidFill>
                  <a:ea typeface="楷体" panose="02010609060101010101" pitchFamily="49" charset="-122"/>
                  <a:cs typeface="Times New Roman" panose="02020603050405020304" pitchFamily="18" charset="0"/>
                </a:rPr>
                <a:t>分辨能力</a:t>
              </a:r>
            </a:p>
          </p:txBody>
        </p:sp>
        <p:sp>
          <p:nvSpPr>
            <p:cNvPr id="156" name="Text Box 15">
              <a:extLst>
                <a:ext uri="{FF2B5EF4-FFF2-40B4-BE49-F238E27FC236}">
                  <a16:creationId xmlns:a16="http://schemas.microsoft.com/office/drawing/2014/main" id="{259BA667-DD66-4FE3-981E-F31142A40D8D}"/>
                </a:ext>
              </a:extLst>
            </p:cNvPr>
            <p:cNvSpPr txBox="1">
              <a:spLocks noChangeArrowheads="1"/>
            </p:cNvSpPr>
            <p:nvPr/>
          </p:nvSpPr>
          <p:spPr bwMode="auto">
            <a:xfrm>
              <a:off x="1272595" y="4756020"/>
              <a:ext cx="4535373" cy="646331"/>
            </a:xfrm>
            <a:prstGeom prst="rect">
              <a:avLst/>
            </a:prstGeom>
            <a:noFill/>
            <a:ln w="9525">
              <a:solidFill>
                <a:srgbClr val="00CC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274638" indent="-274638" eaLnBrk="0" hangingPunct="0">
                <a:defRPr kumimoji="1">
                  <a:solidFill>
                    <a:schemeClr val="tx1"/>
                  </a:solidFill>
                  <a:latin typeface="Times New Roman" pitchFamily="18" charset="0"/>
                  <a:ea typeface="华文仿宋" pitchFamily="2" charset="-122"/>
                </a:defRPr>
              </a:lvl1pPr>
              <a:lvl2pPr marL="742950" indent="-285750" eaLnBrk="0" hangingPunct="0">
                <a:defRPr kumimoji="1">
                  <a:solidFill>
                    <a:schemeClr val="tx1"/>
                  </a:solidFill>
                  <a:latin typeface="Times New Roman" pitchFamily="18" charset="0"/>
                  <a:ea typeface="华文仿宋" pitchFamily="2" charset="-122"/>
                </a:defRPr>
              </a:lvl2pPr>
              <a:lvl3pPr marL="1143000" indent="-228600" eaLnBrk="0" hangingPunct="0">
                <a:defRPr kumimoji="1">
                  <a:solidFill>
                    <a:schemeClr val="tx1"/>
                  </a:solidFill>
                  <a:latin typeface="Times New Roman" pitchFamily="18" charset="0"/>
                  <a:ea typeface="华文仿宋" pitchFamily="2" charset="-122"/>
                </a:defRPr>
              </a:lvl3pPr>
              <a:lvl4pPr marL="1600200" indent="-228600" eaLnBrk="0" hangingPunct="0">
                <a:defRPr kumimoji="1">
                  <a:solidFill>
                    <a:schemeClr val="tx1"/>
                  </a:solidFill>
                  <a:latin typeface="Times New Roman" pitchFamily="18" charset="0"/>
                  <a:ea typeface="华文仿宋" pitchFamily="2" charset="-122"/>
                </a:defRPr>
              </a:lvl4pPr>
              <a:lvl5pPr marL="2057400" indent="-228600" eaLnBrk="0" hangingPunct="0">
                <a:defRPr kumimoji="1">
                  <a:solidFill>
                    <a:schemeClr val="tx1"/>
                  </a:solidFill>
                  <a:latin typeface="Times New Roman" pitchFamily="18" charset="0"/>
                  <a:ea typeface="华文仿宋" pitchFamily="2" charset="-122"/>
                </a:defRPr>
              </a:lvl5pPr>
              <a:lvl6pPr marL="2514600" indent="-228600" eaLnBrk="0" fontAlgn="base" hangingPunct="0">
                <a:spcBef>
                  <a:spcPct val="20000"/>
                </a:spcBef>
                <a:spcAft>
                  <a:spcPct val="0"/>
                </a:spcAft>
                <a:defRPr kumimoji="1">
                  <a:solidFill>
                    <a:schemeClr val="tx1"/>
                  </a:solidFill>
                  <a:latin typeface="Times New Roman" pitchFamily="18" charset="0"/>
                  <a:ea typeface="华文仿宋" pitchFamily="2" charset="-122"/>
                </a:defRPr>
              </a:lvl6pPr>
              <a:lvl7pPr marL="2971800" indent="-228600" eaLnBrk="0" fontAlgn="base" hangingPunct="0">
                <a:spcBef>
                  <a:spcPct val="20000"/>
                </a:spcBef>
                <a:spcAft>
                  <a:spcPct val="0"/>
                </a:spcAft>
                <a:defRPr kumimoji="1">
                  <a:solidFill>
                    <a:schemeClr val="tx1"/>
                  </a:solidFill>
                  <a:latin typeface="Times New Roman" pitchFamily="18" charset="0"/>
                  <a:ea typeface="华文仿宋" pitchFamily="2" charset="-122"/>
                </a:defRPr>
              </a:lvl7pPr>
              <a:lvl8pPr marL="3429000" indent="-228600" eaLnBrk="0" fontAlgn="base" hangingPunct="0">
                <a:spcBef>
                  <a:spcPct val="20000"/>
                </a:spcBef>
                <a:spcAft>
                  <a:spcPct val="0"/>
                </a:spcAft>
                <a:defRPr kumimoji="1">
                  <a:solidFill>
                    <a:schemeClr val="tx1"/>
                  </a:solidFill>
                  <a:latin typeface="Times New Roman" pitchFamily="18" charset="0"/>
                  <a:ea typeface="华文仿宋" pitchFamily="2" charset="-122"/>
                </a:defRPr>
              </a:lvl8pPr>
              <a:lvl9pPr marL="3886200" indent="-228600" eaLnBrk="0" fontAlgn="base" hangingPunct="0">
                <a:spcBef>
                  <a:spcPct val="20000"/>
                </a:spcBef>
                <a:spcAft>
                  <a:spcPct val="0"/>
                </a:spcAft>
                <a:defRPr kumimoji="1">
                  <a:solidFill>
                    <a:schemeClr val="tx1"/>
                  </a:solidFill>
                  <a:latin typeface="Times New Roman" pitchFamily="18" charset="0"/>
                  <a:ea typeface="华文仿宋" pitchFamily="2" charset="-122"/>
                </a:defRPr>
              </a:lvl9pPr>
            </a:lstStyle>
            <a:p>
              <a:pPr marL="0" indent="0" algn="just" eaLnBrk="1" hangingPunct="1">
                <a:lnSpc>
                  <a:spcPct val="150000"/>
                </a:lnSpc>
                <a:spcBef>
                  <a:spcPct val="50000"/>
                </a:spcBef>
              </a:pPr>
              <a:r>
                <a:rPr kumimoji="0" lang="zh-CN" altLang="en-US" sz="2400" b="1" dirty="0">
                  <a:solidFill>
                    <a:srgbClr val="0000FF"/>
                  </a:solidFill>
                  <a:latin typeface="黑体" panose="02010609060101010101" pitchFamily="49" charset="-122"/>
                  <a:ea typeface="黑体" panose="02010609060101010101" pitchFamily="49" charset="-122"/>
                  <a:cs typeface="Times New Roman" panose="02020603050405020304" pitchFamily="18" charset="0"/>
                </a:rPr>
                <a:t>气体中子探测器的一个重要特点</a:t>
              </a:r>
            </a:p>
          </p:txBody>
        </p:sp>
      </p:grpSp>
      <p:cxnSp>
        <p:nvCxnSpPr>
          <p:cNvPr id="157" name="直接箭头连接符 156">
            <a:extLst>
              <a:ext uri="{FF2B5EF4-FFF2-40B4-BE49-F238E27FC236}">
                <a16:creationId xmlns:a16="http://schemas.microsoft.com/office/drawing/2014/main" id="{E2205936-BEAB-47F1-9B98-8B4A541A41D7}"/>
              </a:ext>
            </a:extLst>
          </p:cNvPr>
          <p:cNvCxnSpPr/>
          <p:nvPr/>
        </p:nvCxnSpPr>
        <p:spPr>
          <a:xfrm flipH="1" flipV="1">
            <a:off x="6458288" y="3868134"/>
            <a:ext cx="14098" cy="128872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7185298"/>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8"/>
                                        </p:tgtEl>
                                        <p:attrNameLst>
                                          <p:attrName>style.visibility</p:attrName>
                                        </p:attrNameLst>
                                      </p:cBhvr>
                                      <p:to>
                                        <p:strVal val="visible"/>
                                      </p:to>
                                    </p:set>
                                    <p:animEffect transition="in" filter="wipe(left)">
                                      <p:cBhvr>
                                        <p:cTn id="7" dur="500"/>
                                        <p:tgtEl>
                                          <p:spTgt spid="6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72"/>
                                        </p:tgtEl>
                                        <p:attrNameLst>
                                          <p:attrName>style.visibility</p:attrName>
                                        </p:attrNameLst>
                                      </p:cBhvr>
                                      <p:to>
                                        <p:strVal val="visible"/>
                                      </p:to>
                                    </p:set>
                                    <p:animEffect transition="in" filter="wipe(up)">
                                      <p:cBhvr>
                                        <p:cTn id="12" dur="500"/>
                                        <p:tgtEl>
                                          <p:spTgt spid="7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nodeType="clickEffect">
                                  <p:stCondLst>
                                    <p:cond delay="0"/>
                                  </p:stCondLst>
                                  <p:childTnLst>
                                    <p:set>
                                      <p:cBhvr>
                                        <p:cTn id="16" dur="1" fill="hold">
                                          <p:stCondLst>
                                            <p:cond delay="0"/>
                                          </p:stCondLst>
                                        </p:cTn>
                                        <p:tgtEl>
                                          <p:spTgt spid="106"/>
                                        </p:tgtEl>
                                        <p:attrNameLst>
                                          <p:attrName>style.visibility</p:attrName>
                                        </p:attrNameLst>
                                      </p:cBhvr>
                                      <p:to>
                                        <p:strVal val="visible"/>
                                      </p:to>
                                    </p:set>
                                    <p:animEffect transition="in" filter="wipe(right)">
                                      <p:cBhvr>
                                        <p:cTn id="17" dur="500"/>
                                        <p:tgtEl>
                                          <p:spTgt spid="10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grpId="0" nodeType="clickEffect">
                                  <p:stCondLst>
                                    <p:cond delay="0"/>
                                  </p:stCondLst>
                                  <p:childTnLst>
                                    <p:set>
                                      <p:cBhvr>
                                        <p:cTn id="21" dur="1" fill="hold">
                                          <p:stCondLst>
                                            <p:cond delay="0"/>
                                          </p:stCondLst>
                                        </p:cTn>
                                        <p:tgtEl>
                                          <p:spTgt spid="152"/>
                                        </p:tgtEl>
                                        <p:attrNameLst>
                                          <p:attrName>style.visibility</p:attrName>
                                        </p:attrNameLst>
                                      </p:cBhvr>
                                      <p:to>
                                        <p:strVal val="visible"/>
                                      </p:to>
                                    </p:set>
                                    <p:animEffect transition="in" filter="wipe(right)">
                                      <p:cBhvr>
                                        <p:cTn id="22" dur="500"/>
                                        <p:tgtEl>
                                          <p:spTgt spid="15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2" fill="hold" nodeType="clickEffect">
                                  <p:stCondLst>
                                    <p:cond delay="0"/>
                                  </p:stCondLst>
                                  <p:childTnLst>
                                    <p:set>
                                      <p:cBhvr>
                                        <p:cTn id="26" dur="1" fill="hold">
                                          <p:stCondLst>
                                            <p:cond delay="0"/>
                                          </p:stCondLst>
                                        </p:cTn>
                                        <p:tgtEl>
                                          <p:spTgt spid="129"/>
                                        </p:tgtEl>
                                        <p:attrNameLst>
                                          <p:attrName>style.visibility</p:attrName>
                                        </p:attrNameLst>
                                      </p:cBhvr>
                                      <p:to>
                                        <p:strVal val="visible"/>
                                      </p:to>
                                    </p:set>
                                    <p:animEffect transition="in" filter="wipe(right)">
                                      <p:cBhvr>
                                        <p:cTn id="27" dur="500"/>
                                        <p:tgtEl>
                                          <p:spTgt spid="129"/>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2" fill="hold" grpId="0" nodeType="clickEffect">
                                  <p:stCondLst>
                                    <p:cond delay="0"/>
                                  </p:stCondLst>
                                  <p:childTnLst>
                                    <p:set>
                                      <p:cBhvr>
                                        <p:cTn id="31" dur="1" fill="hold">
                                          <p:stCondLst>
                                            <p:cond delay="0"/>
                                          </p:stCondLst>
                                        </p:cTn>
                                        <p:tgtEl>
                                          <p:spTgt spid="153"/>
                                        </p:tgtEl>
                                        <p:attrNameLst>
                                          <p:attrName>style.visibility</p:attrName>
                                        </p:attrNameLst>
                                      </p:cBhvr>
                                      <p:to>
                                        <p:strVal val="visible"/>
                                      </p:to>
                                    </p:set>
                                    <p:animEffect transition="in" filter="wipe(right)">
                                      <p:cBhvr>
                                        <p:cTn id="32" dur="500"/>
                                        <p:tgtEl>
                                          <p:spTgt spid="153"/>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154"/>
                                        </p:tgtEl>
                                        <p:attrNameLst>
                                          <p:attrName>style.visibility</p:attrName>
                                        </p:attrNameLst>
                                      </p:cBhvr>
                                      <p:to>
                                        <p:strVal val="visible"/>
                                      </p:to>
                                    </p:set>
                                    <p:animEffect transition="in" filter="wipe(left)">
                                      <p:cBhvr>
                                        <p:cTn id="37" dur="500"/>
                                        <p:tgtEl>
                                          <p:spTgt spid="154"/>
                                        </p:tgtEl>
                                      </p:cBhvr>
                                    </p:animEffect>
                                  </p:childTnLst>
                                </p:cTn>
                              </p:par>
                            </p:childTnLst>
                          </p:cTn>
                        </p:par>
                        <p:par>
                          <p:cTn id="38" fill="hold">
                            <p:stCondLst>
                              <p:cond delay="500"/>
                            </p:stCondLst>
                            <p:childTnLst>
                              <p:par>
                                <p:cTn id="39" presetID="22" presetClass="entr" presetSubtype="4" fill="hold" nodeType="afterEffect">
                                  <p:stCondLst>
                                    <p:cond delay="0"/>
                                  </p:stCondLst>
                                  <p:childTnLst>
                                    <p:set>
                                      <p:cBhvr>
                                        <p:cTn id="40" dur="1" fill="hold">
                                          <p:stCondLst>
                                            <p:cond delay="0"/>
                                          </p:stCondLst>
                                        </p:cTn>
                                        <p:tgtEl>
                                          <p:spTgt spid="157"/>
                                        </p:tgtEl>
                                        <p:attrNameLst>
                                          <p:attrName>style.visibility</p:attrName>
                                        </p:attrNameLst>
                                      </p:cBhvr>
                                      <p:to>
                                        <p:strVal val="visible"/>
                                      </p:to>
                                    </p:set>
                                    <p:animEffect transition="in" filter="wipe(down)">
                                      <p:cBhvr>
                                        <p:cTn id="41" dur="500"/>
                                        <p:tgtEl>
                                          <p:spTgt spid="1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2" grpId="0" animBg="1"/>
      <p:bldP spid="153"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6D3457FC-C129-4ADC-BFF7-D471A09643CB}"/>
              </a:ext>
            </a:extLst>
          </p:cNvPr>
          <p:cNvSpPr>
            <a:spLocks noGrp="1"/>
          </p:cNvSpPr>
          <p:nvPr>
            <p:ph idx="13"/>
          </p:nvPr>
        </p:nvSpPr>
        <p:spPr>
          <a:xfrm>
            <a:off x="1" y="1"/>
            <a:ext cx="2540482" cy="284671"/>
          </a:xfrm>
          <a:solidFill>
            <a:schemeClr val="bg1">
              <a:lumMod val="95000"/>
            </a:schemeClr>
          </a:solidFill>
        </p:spPr>
        <p:txBody>
          <a:bodyPr>
            <a:normAutofit fontScale="92500" lnSpcReduction="10000"/>
          </a:bodyPr>
          <a:lstStyle/>
          <a:p>
            <a:r>
              <a:rPr lang="zh-CN" altLang="en-US" dirty="0"/>
              <a:t>第十三章 中子及中子的探测</a:t>
            </a:r>
          </a:p>
        </p:txBody>
      </p:sp>
      <p:sp>
        <p:nvSpPr>
          <p:cNvPr id="4" name="内容占位符 3">
            <a:extLst>
              <a:ext uri="{FF2B5EF4-FFF2-40B4-BE49-F238E27FC236}">
                <a16:creationId xmlns:a16="http://schemas.microsoft.com/office/drawing/2014/main" id="{DC5E45C6-3C27-4CD6-87A4-686E0452789C}"/>
              </a:ext>
            </a:extLst>
          </p:cNvPr>
          <p:cNvSpPr>
            <a:spLocks noGrp="1"/>
          </p:cNvSpPr>
          <p:nvPr>
            <p:ph idx="15"/>
          </p:nvPr>
        </p:nvSpPr>
        <p:spPr>
          <a:xfrm>
            <a:off x="5170096" y="1"/>
            <a:ext cx="1651691" cy="284671"/>
          </a:xfrm>
          <a:solidFill>
            <a:schemeClr val="accent4">
              <a:lumMod val="20000"/>
              <a:lumOff val="80000"/>
            </a:schemeClr>
          </a:solidFill>
        </p:spPr>
        <p:txBody>
          <a:bodyPr>
            <a:normAutofit fontScale="92500" lnSpcReduction="10000"/>
          </a:bodyPr>
          <a:lstStyle/>
          <a:p>
            <a:r>
              <a:rPr lang="zh-CN" altLang="en-US" dirty="0"/>
              <a:t>二</a:t>
            </a:r>
            <a:r>
              <a:rPr lang="en-US" altLang="zh-CN" dirty="0"/>
              <a:t>. </a:t>
            </a:r>
            <a:r>
              <a:rPr lang="zh-CN" altLang="en-US" dirty="0"/>
              <a:t>中子探测器</a:t>
            </a:r>
          </a:p>
        </p:txBody>
      </p:sp>
      <p:sp>
        <p:nvSpPr>
          <p:cNvPr id="5" name="内容占位符 4">
            <a:extLst>
              <a:ext uri="{FF2B5EF4-FFF2-40B4-BE49-F238E27FC236}">
                <a16:creationId xmlns:a16="http://schemas.microsoft.com/office/drawing/2014/main" id="{76A525C7-698F-42F7-9977-03E53AEE0BC1}"/>
              </a:ext>
            </a:extLst>
          </p:cNvPr>
          <p:cNvSpPr>
            <a:spLocks noGrp="1"/>
          </p:cNvSpPr>
          <p:nvPr>
            <p:ph idx="16"/>
          </p:nvPr>
        </p:nvSpPr>
        <p:spPr>
          <a:solidFill>
            <a:srgbClr val="003366"/>
          </a:solidFill>
        </p:spPr>
        <p:txBody>
          <a:bodyPr>
            <a:normAutofit fontScale="92500" lnSpcReduction="10000"/>
          </a:bodyPr>
          <a:lstStyle/>
          <a:p>
            <a:r>
              <a:rPr lang="zh-CN" altLang="en-US" dirty="0">
                <a:solidFill>
                  <a:srgbClr val="FFFF00"/>
                </a:solidFill>
                <a:latin typeface="Times New Roman" panose="02020603050405020304" pitchFamily="18" charset="0"/>
                <a:cs typeface="Times New Roman" panose="02020603050405020304" pitchFamily="18" charset="0"/>
                <a:sym typeface="Symbol" pitchFamily="18" charset="2"/>
              </a:rPr>
              <a:t>中子灵敏度</a:t>
            </a:r>
            <a:r>
              <a:rPr lang="el-GR" altLang="zh-CN" dirty="0">
                <a:solidFill>
                  <a:srgbClr val="FFFF00"/>
                </a:solidFill>
                <a:latin typeface="Times New Roman" panose="02020603050405020304" pitchFamily="18" charset="0"/>
                <a:cs typeface="Times New Roman" panose="02020603050405020304" pitchFamily="18" charset="0"/>
                <a:sym typeface="Symbol" pitchFamily="18" charset="2"/>
              </a:rPr>
              <a:t>η</a:t>
            </a:r>
          </a:p>
        </p:txBody>
      </p:sp>
      <p:sp>
        <p:nvSpPr>
          <p:cNvPr id="19" name="内容占位符 18">
            <a:extLst>
              <a:ext uri="{FF2B5EF4-FFF2-40B4-BE49-F238E27FC236}">
                <a16:creationId xmlns:a16="http://schemas.microsoft.com/office/drawing/2014/main" id="{3DD6B0AC-1C2F-434F-874C-7924919B1171}"/>
              </a:ext>
            </a:extLst>
          </p:cNvPr>
          <p:cNvSpPr>
            <a:spLocks noGrp="1"/>
          </p:cNvSpPr>
          <p:nvPr>
            <p:ph idx="14"/>
          </p:nvPr>
        </p:nvSpPr>
        <p:spPr>
          <a:solidFill>
            <a:schemeClr val="accent6">
              <a:lumMod val="20000"/>
              <a:lumOff val="80000"/>
            </a:schemeClr>
          </a:solidFill>
        </p:spPr>
        <p:txBody>
          <a:bodyPr>
            <a:normAutofit fontScale="92500" lnSpcReduction="10000"/>
          </a:bodyPr>
          <a:lstStyle/>
          <a:p>
            <a:r>
              <a:rPr lang="en-US" altLang="zh-CN" dirty="0"/>
              <a:t>13.4 </a:t>
            </a:r>
            <a:r>
              <a:rPr lang="zh-CN" altLang="en-US" dirty="0"/>
              <a:t>中子的探测</a:t>
            </a:r>
          </a:p>
        </p:txBody>
      </p:sp>
      <p:sp>
        <p:nvSpPr>
          <p:cNvPr id="67" name="内容占位符 4">
            <a:extLst>
              <a:ext uri="{FF2B5EF4-FFF2-40B4-BE49-F238E27FC236}">
                <a16:creationId xmlns:a16="http://schemas.microsoft.com/office/drawing/2014/main" id="{0F7B6120-0FC9-4F34-A9D2-2D0EE0FE8A7C}"/>
              </a:ext>
            </a:extLst>
          </p:cNvPr>
          <p:cNvSpPr txBox="1">
            <a:spLocks/>
          </p:cNvSpPr>
          <p:nvPr/>
        </p:nvSpPr>
        <p:spPr>
          <a:xfrm>
            <a:off x="6821787" y="10264"/>
            <a:ext cx="2829730" cy="284671"/>
          </a:xfrm>
          <a:prstGeom prst="rect">
            <a:avLst/>
          </a:prstGeom>
          <a:solidFill>
            <a:srgbClr val="FFFF00"/>
          </a:solidFill>
          <a:ln>
            <a:solidFill>
              <a:schemeClr val="bg1"/>
            </a:solidFill>
          </a:ln>
          <a:effectLst>
            <a:outerShdw blurRad="50800" dist="38100" dir="5400000" algn="t" rotWithShape="0">
              <a:prstClr val="black">
                <a:alpha val="40000"/>
              </a:prstClr>
            </a:outerShdw>
          </a:effectLst>
        </p:spPr>
        <p:txBody>
          <a:bodyPr vert="horz" lIns="91440" tIns="45720" rIns="91440" bIns="45720" rtlCol="0">
            <a:normAutofit fontScale="92500" lnSpcReduction="10000"/>
          </a:bodyPr>
          <a:lstStyle>
            <a:lvl1pPr marL="0" indent="0" algn="l" defTabSz="914400" rtl="0" eaLnBrk="1" latinLnBrk="0" hangingPunct="1">
              <a:lnSpc>
                <a:spcPct val="90000"/>
              </a:lnSpc>
              <a:spcBef>
                <a:spcPts val="1000"/>
              </a:spcBef>
              <a:buFontTx/>
              <a:buNone/>
              <a:defRPr sz="1600" kern="1200">
                <a:solidFill>
                  <a:schemeClr val="tx1"/>
                </a:solidFill>
                <a:latin typeface="华文楷体" panose="02010600040101010101" pitchFamily="2" charset="-122"/>
                <a:ea typeface="华文楷体" panose="02010600040101010101" pitchFamily="2" charset="-122"/>
                <a:cs typeface="+mn-cs"/>
              </a:defRPr>
            </a:lvl1pPr>
            <a:lvl2pPr marL="457200" indent="0" algn="l" defTabSz="914400" rtl="0" eaLnBrk="1" latinLnBrk="0" hangingPunct="1">
              <a:lnSpc>
                <a:spcPct val="90000"/>
              </a:lnSpc>
              <a:spcBef>
                <a:spcPts val="500"/>
              </a:spcBef>
              <a:buFontTx/>
              <a:buNone/>
              <a:defRPr sz="2400" kern="1200">
                <a:solidFill>
                  <a:schemeClr val="tx1"/>
                </a:solidFill>
                <a:latin typeface="华文宋体" panose="02010600040101010101" pitchFamily="2" charset="-122"/>
                <a:ea typeface="华文宋体" panose="02010600040101010101" pitchFamily="2" charset="-122"/>
                <a:cs typeface="+mn-cs"/>
              </a:defRPr>
            </a:lvl2pPr>
            <a:lvl3pPr marL="914400" indent="0" algn="l" defTabSz="914400" rtl="0" eaLnBrk="1" latinLnBrk="0" hangingPunct="1">
              <a:lnSpc>
                <a:spcPct val="90000"/>
              </a:lnSpc>
              <a:spcBef>
                <a:spcPts val="500"/>
              </a:spcBef>
              <a:buFontTx/>
              <a:buNone/>
              <a:defRPr sz="2000" kern="1200">
                <a:solidFill>
                  <a:schemeClr val="tx1"/>
                </a:solidFill>
                <a:latin typeface="华文宋体" panose="02010600040101010101" pitchFamily="2" charset="-122"/>
                <a:ea typeface="华文宋体" panose="02010600040101010101" pitchFamily="2" charset="-122"/>
                <a:cs typeface="+mn-cs"/>
              </a:defRPr>
            </a:lvl3pPr>
            <a:lvl4pPr marL="1371600" indent="0" algn="l" defTabSz="914400" rtl="0" eaLnBrk="1" latinLnBrk="0" hangingPunct="1">
              <a:lnSpc>
                <a:spcPct val="90000"/>
              </a:lnSpc>
              <a:spcBef>
                <a:spcPts val="500"/>
              </a:spcBef>
              <a:buFontTx/>
              <a:buNone/>
              <a:defRPr sz="1800" kern="1200">
                <a:solidFill>
                  <a:schemeClr val="tx1"/>
                </a:solidFill>
                <a:latin typeface="华文宋体" panose="02010600040101010101" pitchFamily="2" charset="-122"/>
                <a:ea typeface="华文宋体" panose="02010600040101010101" pitchFamily="2" charset="-122"/>
                <a:cs typeface="+mn-cs"/>
              </a:defRPr>
            </a:lvl4pPr>
            <a:lvl5pPr marL="1828800" indent="0" algn="l" defTabSz="914400" rtl="0" eaLnBrk="1" latinLnBrk="0" hangingPunct="1">
              <a:lnSpc>
                <a:spcPct val="90000"/>
              </a:lnSpc>
              <a:spcBef>
                <a:spcPts val="500"/>
              </a:spcBef>
              <a:buFontTx/>
              <a:buNone/>
              <a:defRPr sz="1800" kern="1200">
                <a:solidFill>
                  <a:schemeClr val="tx1"/>
                </a:solidFill>
                <a:latin typeface="华文宋体" panose="02010600040101010101" pitchFamily="2" charset="-122"/>
                <a:ea typeface="华文宋体" panose="0201060004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b="1" dirty="0">
                <a:solidFill>
                  <a:srgbClr val="FF0000"/>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1. </a:t>
            </a:r>
            <a:r>
              <a:rPr lang="zh-CN" altLang="en-US" b="1" dirty="0">
                <a:solidFill>
                  <a:srgbClr val="FF0000"/>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气体探测器</a:t>
            </a:r>
            <a:endParaRPr lang="zh-CN" altLang="zh-CN" b="1" dirty="0">
              <a:solidFill>
                <a:srgbClr val="FF0000"/>
              </a:solidFill>
              <a:latin typeface="Times New Roman" panose="02020603050405020304" pitchFamily="18" charset="0"/>
              <a:cs typeface="Times New Roman" panose="02020603050405020304" pitchFamily="18" charset="0"/>
              <a:sym typeface="Symbol" pitchFamily="18" charset="2"/>
            </a:endParaRPr>
          </a:p>
        </p:txBody>
      </p:sp>
      <p:graphicFrame>
        <p:nvGraphicFramePr>
          <p:cNvPr id="158" name="Object 4">
            <a:extLst>
              <a:ext uri="{FF2B5EF4-FFF2-40B4-BE49-F238E27FC236}">
                <a16:creationId xmlns:a16="http://schemas.microsoft.com/office/drawing/2014/main" id="{9D66BDF1-203D-48D8-B64A-E283B2416BAB}"/>
              </a:ext>
            </a:extLst>
          </p:cNvPr>
          <p:cNvGraphicFramePr>
            <a:graphicFrameLocks noChangeAspect="1"/>
          </p:cNvGraphicFramePr>
          <p:nvPr>
            <p:extLst>
              <p:ext uri="{D42A27DB-BD31-4B8C-83A1-F6EECF244321}">
                <p14:modId xmlns:p14="http://schemas.microsoft.com/office/powerpoint/2010/main" val="4105728955"/>
              </p:ext>
            </p:extLst>
          </p:nvPr>
        </p:nvGraphicFramePr>
        <p:xfrm>
          <a:off x="3691161" y="551679"/>
          <a:ext cx="1028700" cy="938212"/>
        </p:xfrm>
        <a:graphic>
          <a:graphicData uri="http://schemas.openxmlformats.org/presentationml/2006/ole">
            <mc:AlternateContent xmlns:mc="http://schemas.openxmlformats.org/markup-compatibility/2006">
              <mc:Choice xmlns:v="urn:schemas-microsoft-com:vml" Requires="v">
                <p:oleObj spid="_x0000_s479954" name="Equation" r:id="rId3" imgW="431613" imgH="393529" progId="Equation.DSMT4">
                  <p:embed/>
                </p:oleObj>
              </mc:Choice>
              <mc:Fallback>
                <p:oleObj name="Equation" r:id="rId3" imgW="431613" imgH="393529" progId="Equation.DSMT4">
                  <p:embed/>
                  <p:pic>
                    <p:nvPicPr>
                      <p:cNvPr id="8"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91161" y="551679"/>
                        <a:ext cx="1028700" cy="938212"/>
                      </a:xfrm>
                      <a:prstGeom prst="rect">
                        <a:avLst/>
                      </a:prstGeom>
                      <a:solidFill>
                        <a:srgbClr val="FFFF00"/>
                      </a:solidFill>
                      <a:ln w="57150">
                        <a:solidFill>
                          <a:srgbClr val="FF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59" name="Group 54">
            <a:extLst>
              <a:ext uri="{FF2B5EF4-FFF2-40B4-BE49-F238E27FC236}">
                <a16:creationId xmlns:a16="http://schemas.microsoft.com/office/drawing/2014/main" id="{9D585EB3-D603-4DA7-B72F-4576B7515A27}"/>
              </a:ext>
            </a:extLst>
          </p:cNvPr>
          <p:cNvGrpSpPr>
            <a:grpSpLocks/>
          </p:cNvGrpSpPr>
          <p:nvPr/>
        </p:nvGrpSpPr>
        <p:grpSpPr bwMode="auto">
          <a:xfrm>
            <a:off x="4280129" y="545761"/>
            <a:ext cx="4121156" cy="474663"/>
            <a:chOff x="1900" y="1277"/>
            <a:chExt cx="2596" cy="299"/>
          </a:xfrm>
        </p:grpSpPr>
        <p:sp>
          <p:nvSpPr>
            <p:cNvPr id="160" name="Text Box 6">
              <a:extLst>
                <a:ext uri="{FF2B5EF4-FFF2-40B4-BE49-F238E27FC236}">
                  <a16:creationId xmlns:a16="http://schemas.microsoft.com/office/drawing/2014/main" id="{B009E851-8E05-49EC-9DD5-DF7ABACD67D5}"/>
                </a:ext>
              </a:extLst>
            </p:cNvPr>
            <p:cNvSpPr txBox="1">
              <a:spLocks noChangeArrowheads="1"/>
            </p:cNvSpPr>
            <p:nvPr/>
          </p:nvSpPr>
          <p:spPr bwMode="auto">
            <a:xfrm>
              <a:off x="2527" y="1277"/>
              <a:ext cx="1969" cy="291"/>
            </a:xfrm>
            <a:prstGeom prst="rect">
              <a:avLst/>
            </a:prstGeom>
            <a:noFill/>
            <a:ln w="38100" cmpd="dbl">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spcBef>
                  <a:spcPct val="0"/>
                </a:spcBef>
                <a:defRPr/>
              </a:pPr>
              <a:r>
                <a:rPr kumimoji="0" lang="zh-CN" altLang="en-US" sz="2400" dirty="0">
                  <a:solidFill>
                    <a:srgbClr val="0000FF"/>
                  </a:solidFill>
                  <a:latin typeface="楷体" panose="02010609060101010101" pitchFamily="49" charset="-122"/>
                  <a:ea typeface="楷体" panose="02010609060101010101" pitchFamily="49" charset="-122"/>
                </a:rPr>
                <a:t>反应的发生率（</a:t>
              </a:r>
              <a:r>
                <a:rPr kumimoji="0" lang="en-US" altLang="zh-CN" sz="2400" dirty="0">
                  <a:solidFill>
                    <a:srgbClr val="0000FF"/>
                  </a:solidFill>
                  <a:latin typeface="楷体" panose="02010609060101010101" pitchFamily="49" charset="-122"/>
                  <a:ea typeface="楷体" panose="02010609060101010101" pitchFamily="49" charset="-122"/>
                </a:rPr>
                <a:t>1/s</a:t>
              </a:r>
              <a:r>
                <a:rPr kumimoji="0" lang="zh-CN" altLang="en-US" sz="2400" dirty="0">
                  <a:solidFill>
                    <a:srgbClr val="0000FF"/>
                  </a:solidFill>
                  <a:latin typeface="楷体" panose="02010609060101010101" pitchFamily="49" charset="-122"/>
                  <a:ea typeface="楷体" panose="02010609060101010101" pitchFamily="49" charset="-122"/>
                </a:rPr>
                <a:t>）</a:t>
              </a:r>
            </a:p>
          </p:txBody>
        </p:sp>
        <p:sp>
          <p:nvSpPr>
            <p:cNvPr id="161" name="Oval 7">
              <a:extLst>
                <a:ext uri="{FF2B5EF4-FFF2-40B4-BE49-F238E27FC236}">
                  <a16:creationId xmlns:a16="http://schemas.microsoft.com/office/drawing/2014/main" id="{B282ECA3-4DD0-4760-9206-13D34BCD72B9}"/>
                </a:ext>
              </a:extLst>
            </p:cNvPr>
            <p:cNvSpPr>
              <a:spLocks noChangeArrowheads="1"/>
            </p:cNvSpPr>
            <p:nvPr/>
          </p:nvSpPr>
          <p:spPr bwMode="auto">
            <a:xfrm>
              <a:off x="1900" y="1304"/>
              <a:ext cx="240" cy="272"/>
            </a:xfrm>
            <a:prstGeom prst="ellipse">
              <a:avLst/>
            </a:prstGeom>
            <a:noFill/>
            <a:ln w="9525">
              <a:solidFill>
                <a:srgbClr val="00CC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162" name="AutoShape 8">
              <a:extLst>
                <a:ext uri="{FF2B5EF4-FFF2-40B4-BE49-F238E27FC236}">
                  <a16:creationId xmlns:a16="http://schemas.microsoft.com/office/drawing/2014/main" id="{645775DB-DC97-4F03-A901-357B29144CDC}"/>
                </a:ext>
              </a:extLst>
            </p:cNvPr>
            <p:cNvCxnSpPr>
              <a:cxnSpLocks noChangeShapeType="1"/>
              <a:stCxn id="160" idx="1"/>
              <a:endCxn id="161" idx="6"/>
            </p:cNvCxnSpPr>
            <p:nvPr/>
          </p:nvCxnSpPr>
          <p:spPr bwMode="auto">
            <a:xfrm rot="10800000" flipV="1">
              <a:off x="2140" y="1422"/>
              <a:ext cx="387" cy="17"/>
            </a:xfrm>
            <a:prstGeom prst="curvedConnector3">
              <a:avLst>
                <a:gd name="adj1" fmla="val 50000"/>
              </a:avLst>
            </a:prstGeom>
            <a:noFill/>
            <a:ln w="9525">
              <a:solidFill>
                <a:srgbClr val="00CC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163" name="Group 55">
            <a:extLst>
              <a:ext uri="{FF2B5EF4-FFF2-40B4-BE49-F238E27FC236}">
                <a16:creationId xmlns:a16="http://schemas.microsoft.com/office/drawing/2014/main" id="{6F9AFED4-0CF6-490A-8B45-9B91A341A716}"/>
              </a:ext>
            </a:extLst>
          </p:cNvPr>
          <p:cNvGrpSpPr>
            <a:grpSpLocks/>
          </p:cNvGrpSpPr>
          <p:nvPr/>
        </p:nvGrpSpPr>
        <p:grpSpPr bwMode="auto">
          <a:xfrm>
            <a:off x="4279416" y="1093372"/>
            <a:ext cx="4089408" cy="544513"/>
            <a:chOff x="8324" y="-38"/>
            <a:chExt cx="2576" cy="343"/>
          </a:xfrm>
        </p:grpSpPr>
        <p:sp>
          <p:nvSpPr>
            <p:cNvPr id="164" name="Text Box 10">
              <a:extLst>
                <a:ext uri="{FF2B5EF4-FFF2-40B4-BE49-F238E27FC236}">
                  <a16:creationId xmlns:a16="http://schemas.microsoft.com/office/drawing/2014/main" id="{A15D1E84-F0A5-44A8-8517-83E58037EDBC}"/>
                </a:ext>
              </a:extLst>
            </p:cNvPr>
            <p:cNvSpPr txBox="1">
              <a:spLocks noChangeArrowheads="1"/>
            </p:cNvSpPr>
            <p:nvPr/>
          </p:nvSpPr>
          <p:spPr bwMode="auto">
            <a:xfrm>
              <a:off x="8974" y="14"/>
              <a:ext cx="1926" cy="291"/>
            </a:xfrm>
            <a:prstGeom prst="rect">
              <a:avLst/>
            </a:prstGeom>
            <a:noFill/>
            <a:ln w="38100" cmpd="dbl">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spcBef>
                  <a:spcPct val="0"/>
                </a:spcBef>
                <a:defRPr/>
              </a:pPr>
              <a:r>
                <a:rPr kumimoji="0" lang="zh-CN" altLang="en-US" sz="2400" dirty="0">
                  <a:solidFill>
                    <a:srgbClr val="0000FF"/>
                  </a:solidFill>
                  <a:latin typeface="楷体" panose="02010609060101010101" pitchFamily="49" charset="-122"/>
                  <a:ea typeface="楷体" panose="02010609060101010101" pitchFamily="49" charset="-122"/>
                </a:rPr>
                <a:t>中子注量率</a:t>
              </a:r>
              <a:r>
                <a:rPr lang="en-US" altLang="zh-CN" sz="2400" dirty="0">
                  <a:solidFill>
                    <a:srgbClr val="0000FF"/>
                  </a:solidFill>
                  <a:latin typeface="楷体" panose="02010609060101010101" pitchFamily="49" charset="-122"/>
                  <a:ea typeface="楷体" panose="02010609060101010101" pitchFamily="49" charset="-122"/>
                </a:rPr>
                <a:t>(1/cm</a:t>
              </a:r>
              <a:r>
                <a:rPr lang="en-US" altLang="zh-CN" sz="2400" baseline="30000" dirty="0">
                  <a:solidFill>
                    <a:srgbClr val="0000FF"/>
                  </a:solidFill>
                  <a:latin typeface="楷体" panose="02010609060101010101" pitchFamily="49" charset="-122"/>
                  <a:ea typeface="楷体" panose="02010609060101010101" pitchFamily="49" charset="-122"/>
                </a:rPr>
                <a:t>2</a:t>
              </a:r>
              <a:r>
                <a:rPr lang="en-US" altLang="zh-CN" sz="2400" dirty="0">
                  <a:solidFill>
                    <a:srgbClr val="0000FF"/>
                  </a:solidFill>
                  <a:latin typeface="楷体" panose="02010609060101010101" pitchFamily="49" charset="-122"/>
                  <a:ea typeface="楷体" panose="02010609060101010101" pitchFamily="49" charset="-122"/>
                </a:rPr>
                <a:t>/s)</a:t>
              </a:r>
              <a:endParaRPr kumimoji="0" lang="zh-CN" altLang="en-US" sz="2400" dirty="0">
                <a:solidFill>
                  <a:srgbClr val="0000FF"/>
                </a:solidFill>
                <a:latin typeface="楷体" panose="02010609060101010101" pitchFamily="49" charset="-122"/>
                <a:ea typeface="楷体" panose="02010609060101010101" pitchFamily="49" charset="-122"/>
              </a:endParaRPr>
            </a:p>
          </p:txBody>
        </p:sp>
        <p:sp>
          <p:nvSpPr>
            <p:cNvPr id="165" name="Oval 11">
              <a:extLst>
                <a:ext uri="{FF2B5EF4-FFF2-40B4-BE49-F238E27FC236}">
                  <a16:creationId xmlns:a16="http://schemas.microsoft.com/office/drawing/2014/main" id="{6C769610-4424-4930-98B9-564DC22F28E2}"/>
                </a:ext>
              </a:extLst>
            </p:cNvPr>
            <p:cNvSpPr>
              <a:spLocks noChangeArrowheads="1"/>
            </p:cNvSpPr>
            <p:nvPr/>
          </p:nvSpPr>
          <p:spPr bwMode="auto">
            <a:xfrm>
              <a:off x="8324" y="-38"/>
              <a:ext cx="240" cy="272"/>
            </a:xfrm>
            <a:prstGeom prst="ellipse">
              <a:avLst/>
            </a:prstGeom>
            <a:noFill/>
            <a:ln w="9525">
              <a:solidFill>
                <a:srgbClr val="00CC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166" name="AutoShape 12">
              <a:extLst>
                <a:ext uri="{FF2B5EF4-FFF2-40B4-BE49-F238E27FC236}">
                  <a16:creationId xmlns:a16="http://schemas.microsoft.com/office/drawing/2014/main" id="{7B0379E6-DC70-455F-B91B-67BF0CF87429}"/>
                </a:ext>
              </a:extLst>
            </p:cNvPr>
            <p:cNvCxnSpPr>
              <a:cxnSpLocks noChangeShapeType="1"/>
              <a:stCxn id="164" idx="1"/>
            </p:cNvCxnSpPr>
            <p:nvPr/>
          </p:nvCxnSpPr>
          <p:spPr bwMode="auto">
            <a:xfrm rot="10800000">
              <a:off x="8564" y="98"/>
              <a:ext cx="410" cy="61"/>
            </a:xfrm>
            <a:prstGeom prst="curvedConnector3">
              <a:avLst>
                <a:gd name="adj1" fmla="val 50000"/>
              </a:avLst>
            </a:prstGeom>
            <a:noFill/>
            <a:ln w="9525">
              <a:solidFill>
                <a:srgbClr val="00CC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aphicFrame>
        <p:nvGraphicFramePr>
          <p:cNvPr id="167" name="Object 13">
            <a:extLst>
              <a:ext uri="{FF2B5EF4-FFF2-40B4-BE49-F238E27FC236}">
                <a16:creationId xmlns:a16="http://schemas.microsoft.com/office/drawing/2014/main" id="{A94E6987-F8E0-4587-B786-35E4A52FEBF9}"/>
              </a:ext>
            </a:extLst>
          </p:cNvPr>
          <p:cNvGraphicFramePr>
            <a:graphicFrameLocks noChangeAspect="1"/>
          </p:cNvGraphicFramePr>
          <p:nvPr>
            <p:extLst>
              <p:ext uri="{D42A27DB-BD31-4B8C-83A1-F6EECF244321}">
                <p14:modId xmlns:p14="http://schemas.microsoft.com/office/powerpoint/2010/main" val="4121877815"/>
              </p:ext>
            </p:extLst>
          </p:nvPr>
        </p:nvGraphicFramePr>
        <p:xfrm>
          <a:off x="779289" y="1660007"/>
          <a:ext cx="3192463" cy="1012825"/>
        </p:xfrm>
        <a:graphic>
          <a:graphicData uri="http://schemas.openxmlformats.org/presentationml/2006/ole">
            <mc:AlternateContent xmlns:mc="http://schemas.openxmlformats.org/markup-compatibility/2006">
              <mc:Choice xmlns:v="urn:schemas-microsoft-com:vml" Requires="v">
                <p:oleObj spid="_x0000_s479955" name="Equation" r:id="rId5" imgW="1485720" imgH="469800" progId="Equation.DSMT4">
                  <p:embed/>
                </p:oleObj>
              </mc:Choice>
              <mc:Fallback>
                <p:oleObj name="Equation" r:id="rId5" imgW="1485720" imgH="469800" progId="Equation.DSMT4">
                  <p:embed/>
                  <p:pic>
                    <p:nvPicPr>
                      <p:cNvPr id="17" name="Object 13"/>
                      <p:cNvPicPr>
                        <a:picLocks noChangeAspect="1" noChangeArrowheads="1"/>
                      </p:cNvPicPr>
                      <p:nvPr/>
                    </p:nvPicPr>
                    <p:blipFill>
                      <a:blip r:embed="rId6"/>
                      <a:srcRect/>
                      <a:stretch>
                        <a:fillRect/>
                      </a:stretch>
                    </p:blipFill>
                    <p:spPr bwMode="auto">
                      <a:xfrm>
                        <a:off x="779289" y="1660007"/>
                        <a:ext cx="3192463" cy="1012825"/>
                      </a:xfrm>
                      <a:prstGeom prst="rect">
                        <a:avLst/>
                      </a:prstGeom>
                      <a:noFill/>
                      <a:ln w="38100" cmpd="dbl">
                        <a:solidFill>
                          <a:schemeClr val="bg2"/>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68" name="Object 13">
            <a:extLst>
              <a:ext uri="{FF2B5EF4-FFF2-40B4-BE49-F238E27FC236}">
                <a16:creationId xmlns:a16="http://schemas.microsoft.com/office/drawing/2014/main" id="{9DB81CDD-C22E-42CE-ABE8-269CA3E2EA19}"/>
              </a:ext>
            </a:extLst>
          </p:cNvPr>
          <p:cNvGraphicFramePr>
            <a:graphicFrameLocks noChangeAspect="1"/>
          </p:cNvGraphicFramePr>
          <p:nvPr>
            <p:extLst>
              <p:ext uri="{D42A27DB-BD31-4B8C-83A1-F6EECF244321}">
                <p14:modId xmlns:p14="http://schemas.microsoft.com/office/powerpoint/2010/main" val="2360733758"/>
              </p:ext>
            </p:extLst>
          </p:nvPr>
        </p:nvGraphicFramePr>
        <p:xfrm>
          <a:off x="4856884" y="1843892"/>
          <a:ext cx="2673350" cy="547687"/>
        </p:xfrm>
        <a:graphic>
          <a:graphicData uri="http://schemas.openxmlformats.org/presentationml/2006/ole">
            <mc:AlternateContent xmlns:mc="http://schemas.openxmlformats.org/markup-compatibility/2006">
              <mc:Choice xmlns:v="urn:schemas-microsoft-com:vml" Requires="v">
                <p:oleObj spid="_x0000_s479956" name="Equation" r:id="rId7" imgW="1244520" imgH="253800" progId="Equation.DSMT4">
                  <p:embed/>
                </p:oleObj>
              </mc:Choice>
              <mc:Fallback>
                <p:oleObj name="Equation" r:id="rId7" imgW="1244520" imgH="253800" progId="Equation.DSMT4">
                  <p:embed/>
                  <p:pic>
                    <p:nvPicPr>
                      <p:cNvPr id="49" name="Object 13"/>
                      <p:cNvPicPr>
                        <a:picLocks noChangeAspect="1" noChangeArrowheads="1"/>
                      </p:cNvPicPr>
                      <p:nvPr/>
                    </p:nvPicPr>
                    <p:blipFill>
                      <a:blip r:embed="rId8"/>
                      <a:srcRect/>
                      <a:stretch>
                        <a:fillRect/>
                      </a:stretch>
                    </p:blipFill>
                    <p:spPr bwMode="auto">
                      <a:xfrm>
                        <a:off x="4856884" y="1843892"/>
                        <a:ext cx="2673350" cy="547687"/>
                      </a:xfrm>
                      <a:prstGeom prst="rect">
                        <a:avLst/>
                      </a:prstGeom>
                      <a:noFill/>
                      <a:ln w="38100" cmpd="dbl">
                        <a:solidFill>
                          <a:schemeClr val="bg2"/>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69" name="Object 13">
            <a:extLst>
              <a:ext uri="{FF2B5EF4-FFF2-40B4-BE49-F238E27FC236}">
                <a16:creationId xmlns:a16="http://schemas.microsoft.com/office/drawing/2014/main" id="{7DAA746C-A69C-4D05-BEC1-8A88E116682F}"/>
              </a:ext>
            </a:extLst>
          </p:cNvPr>
          <p:cNvGraphicFramePr>
            <a:graphicFrameLocks noChangeAspect="1"/>
          </p:cNvGraphicFramePr>
          <p:nvPr>
            <p:extLst>
              <p:ext uri="{D42A27DB-BD31-4B8C-83A1-F6EECF244321}">
                <p14:modId xmlns:p14="http://schemas.microsoft.com/office/powerpoint/2010/main" val="1009129006"/>
              </p:ext>
            </p:extLst>
          </p:nvPr>
        </p:nvGraphicFramePr>
        <p:xfrm>
          <a:off x="779289" y="2882900"/>
          <a:ext cx="4064000" cy="1012825"/>
        </p:xfrm>
        <a:graphic>
          <a:graphicData uri="http://schemas.openxmlformats.org/presentationml/2006/ole">
            <mc:AlternateContent xmlns:mc="http://schemas.openxmlformats.org/markup-compatibility/2006">
              <mc:Choice xmlns:v="urn:schemas-microsoft-com:vml" Requires="v">
                <p:oleObj spid="_x0000_s479957" name="Equation" r:id="rId9" imgW="1892160" imgH="469800" progId="Equation.DSMT4">
                  <p:embed/>
                </p:oleObj>
              </mc:Choice>
              <mc:Fallback>
                <p:oleObj name="Equation" r:id="rId9" imgW="1892160" imgH="469800" progId="Equation.DSMT4">
                  <p:embed/>
                  <p:pic>
                    <p:nvPicPr>
                      <p:cNvPr id="50" name="Object 13"/>
                      <p:cNvPicPr>
                        <a:picLocks noChangeAspect="1" noChangeArrowheads="1"/>
                      </p:cNvPicPr>
                      <p:nvPr/>
                    </p:nvPicPr>
                    <p:blipFill>
                      <a:blip r:embed="rId10"/>
                      <a:srcRect/>
                      <a:stretch>
                        <a:fillRect/>
                      </a:stretch>
                    </p:blipFill>
                    <p:spPr bwMode="auto">
                      <a:xfrm>
                        <a:off x="779289" y="2882900"/>
                        <a:ext cx="4064000" cy="1012825"/>
                      </a:xfrm>
                      <a:prstGeom prst="rect">
                        <a:avLst/>
                      </a:prstGeom>
                      <a:noFill/>
                      <a:ln w="38100" cmpd="dbl">
                        <a:solidFill>
                          <a:schemeClr val="bg2"/>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70" name="Text Box 22">
            <a:extLst>
              <a:ext uri="{FF2B5EF4-FFF2-40B4-BE49-F238E27FC236}">
                <a16:creationId xmlns:a16="http://schemas.microsoft.com/office/drawing/2014/main" id="{04C311E5-2380-4E08-98C3-9369CE7DC060}"/>
              </a:ext>
            </a:extLst>
          </p:cNvPr>
          <p:cNvSpPr txBox="1">
            <a:spLocks noChangeArrowheads="1"/>
          </p:cNvSpPr>
          <p:nvPr/>
        </p:nvSpPr>
        <p:spPr bwMode="auto">
          <a:xfrm>
            <a:off x="4983495" y="2757450"/>
            <a:ext cx="5620434" cy="400110"/>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kumimoji="1">
                <a:solidFill>
                  <a:schemeClr val="tx1"/>
                </a:solidFill>
                <a:latin typeface="Times New Roman" pitchFamily="18" charset="0"/>
                <a:ea typeface="华文仿宋" pitchFamily="2" charset="-122"/>
              </a:defRPr>
            </a:lvl1pPr>
            <a:lvl2pPr marL="742950" indent="-285750" eaLnBrk="0" hangingPunct="0">
              <a:defRPr kumimoji="1">
                <a:solidFill>
                  <a:schemeClr val="tx1"/>
                </a:solidFill>
                <a:latin typeface="Times New Roman" pitchFamily="18" charset="0"/>
                <a:ea typeface="华文仿宋" pitchFamily="2" charset="-122"/>
              </a:defRPr>
            </a:lvl2pPr>
            <a:lvl3pPr marL="1143000" indent="-228600" eaLnBrk="0" hangingPunct="0">
              <a:defRPr kumimoji="1">
                <a:solidFill>
                  <a:schemeClr val="tx1"/>
                </a:solidFill>
                <a:latin typeface="Times New Roman" pitchFamily="18" charset="0"/>
                <a:ea typeface="华文仿宋" pitchFamily="2" charset="-122"/>
              </a:defRPr>
            </a:lvl3pPr>
            <a:lvl4pPr marL="1600200" indent="-228600" eaLnBrk="0" hangingPunct="0">
              <a:defRPr kumimoji="1">
                <a:solidFill>
                  <a:schemeClr val="tx1"/>
                </a:solidFill>
                <a:latin typeface="Times New Roman" pitchFamily="18" charset="0"/>
                <a:ea typeface="华文仿宋" pitchFamily="2" charset="-122"/>
              </a:defRPr>
            </a:lvl4pPr>
            <a:lvl5pPr marL="2057400" indent="-228600" eaLnBrk="0" hangingPunct="0">
              <a:defRPr kumimoji="1">
                <a:solidFill>
                  <a:schemeClr val="tx1"/>
                </a:solidFill>
                <a:latin typeface="Times New Roman" pitchFamily="18" charset="0"/>
                <a:ea typeface="华文仿宋" pitchFamily="2" charset="-122"/>
              </a:defRPr>
            </a:lvl5pPr>
            <a:lvl6pPr marL="2514600" indent="-228600" eaLnBrk="0" fontAlgn="base" hangingPunct="0">
              <a:spcBef>
                <a:spcPct val="20000"/>
              </a:spcBef>
              <a:spcAft>
                <a:spcPct val="0"/>
              </a:spcAft>
              <a:defRPr kumimoji="1">
                <a:solidFill>
                  <a:schemeClr val="tx1"/>
                </a:solidFill>
                <a:latin typeface="Times New Roman" pitchFamily="18" charset="0"/>
                <a:ea typeface="华文仿宋" pitchFamily="2" charset="-122"/>
              </a:defRPr>
            </a:lvl6pPr>
            <a:lvl7pPr marL="2971800" indent="-228600" eaLnBrk="0" fontAlgn="base" hangingPunct="0">
              <a:spcBef>
                <a:spcPct val="20000"/>
              </a:spcBef>
              <a:spcAft>
                <a:spcPct val="0"/>
              </a:spcAft>
              <a:defRPr kumimoji="1">
                <a:solidFill>
                  <a:schemeClr val="tx1"/>
                </a:solidFill>
                <a:latin typeface="Times New Roman" pitchFamily="18" charset="0"/>
                <a:ea typeface="华文仿宋" pitchFamily="2" charset="-122"/>
              </a:defRPr>
            </a:lvl7pPr>
            <a:lvl8pPr marL="3429000" indent="-228600" eaLnBrk="0" fontAlgn="base" hangingPunct="0">
              <a:spcBef>
                <a:spcPct val="20000"/>
              </a:spcBef>
              <a:spcAft>
                <a:spcPct val="0"/>
              </a:spcAft>
              <a:defRPr kumimoji="1">
                <a:solidFill>
                  <a:schemeClr val="tx1"/>
                </a:solidFill>
                <a:latin typeface="Times New Roman" pitchFamily="18" charset="0"/>
                <a:ea typeface="华文仿宋" pitchFamily="2" charset="-122"/>
              </a:defRPr>
            </a:lvl8pPr>
            <a:lvl9pPr marL="3886200" indent="-228600" eaLnBrk="0" fontAlgn="base" hangingPunct="0">
              <a:spcBef>
                <a:spcPct val="20000"/>
              </a:spcBef>
              <a:spcAft>
                <a:spcPct val="0"/>
              </a:spcAft>
              <a:defRPr kumimoji="1">
                <a:solidFill>
                  <a:schemeClr val="tx1"/>
                </a:solidFill>
                <a:latin typeface="Times New Roman" pitchFamily="18" charset="0"/>
                <a:ea typeface="华文仿宋" pitchFamily="2" charset="-122"/>
              </a:defRPr>
            </a:lvl9pPr>
          </a:lstStyle>
          <a:p>
            <a:pPr eaLnBrk="1" hangingPunct="1">
              <a:spcBef>
                <a:spcPct val="0"/>
              </a:spcBef>
            </a:pPr>
            <a:r>
              <a:rPr kumimoji="0" lang="zh-CN" altLang="en-US" sz="2000" b="1" dirty="0">
                <a:solidFill>
                  <a:srgbClr val="006600"/>
                </a:solidFill>
                <a:ea typeface="华文楷体" panose="02010600040101010101" pitchFamily="2" charset="-122"/>
                <a:cs typeface="Times New Roman" panose="02020603050405020304" pitchFamily="18" charset="0"/>
              </a:rPr>
              <a:t>只有</a:t>
            </a:r>
            <a:r>
              <a:rPr kumimoji="0" lang="en-US" altLang="zh-CN" sz="2000" b="1" dirty="0">
                <a:solidFill>
                  <a:srgbClr val="006600"/>
                </a:solidFill>
                <a:ea typeface="华文楷体" panose="02010600040101010101" pitchFamily="2" charset="-122"/>
                <a:cs typeface="Times New Roman" panose="02020603050405020304" pitchFamily="18" charset="0"/>
              </a:rPr>
              <a:t>1/v</a:t>
            </a:r>
            <a:r>
              <a:rPr kumimoji="0" lang="zh-CN" altLang="en-US" sz="2000" b="1" dirty="0">
                <a:solidFill>
                  <a:srgbClr val="006600"/>
                </a:solidFill>
                <a:ea typeface="华文楷体" panose="02010600040101010101" pitchFamily="2" charset="-122"/>
                <a:cs typeface="Times New Roman" panose="02020603050405020304" pitchFamily="18" charset="0"/>
              </a:rPr>
              <a:t>区的吸收是重要的</a:t>
            </a:r>
            <a:r>
              <a:rPr kumimoji="0" lang="en-US" altLang="zh-CN" sz="2000" b="1" dirty="0">
                <a:solidFill>
                  <a:srgbClr val="006600"/>
                </a:solidFill>
                <a:ea typeface="华文楷体" panose="02010600040101010101" pitchFamily="2" charset="-122"/>
                <a:cs typeface="Times New Roman" panose="02020603050405020304" pitchFamily="18" charset="0"/>
              </a:rPr>
              <a:t>,</a:t>
            </a:r>
            <a:r>
              <a:rPr lang="zh-CN" altLang="en-US" sz="2000" b="1" dirty="0">
                <a:solidFill>
                  <a:srgbClr val="006600"/>
                </a:solidFill>
                <a:ea typeface="华文楷体" panose="02010600040101010101" pitchFamily="2" charset="-122"/>
                <a:cs typeface="Times New Roman" panose="02020603050405020304" pitchFamily="18" charset="0"/>
              </a:rPr>
              <a:t>只关心</a:t>
            </a:r>
            <a:r>
              <a:rPr lang="en-US" altLang="zh-CN" sz="2000" b="1" dirty="0" err="1">
                <a:solidFill>
                  <a:srgbClr val="006600"/>
                </a:solidFill>
                <a:ea typeface="华文楷体" panose="02010600040101010101" pitchFamily="2" charset="-122"/>
                <a:cs typeface="Times New Roman" panose="02020603050405020304" pitchFamily="18" charset="0"/>
              </a:rPr>
              <a:t>E</a:t>
            </a:r>
            <a:r>
              <a:rPr lang="en-US" altLang="zh-CN" sz="2000" b="1" baseline="-25000" dirty="0" err="1">
                <a:solidFill>
                  <a:srgbClr val="006600"/>
                </a:solidFill>
                <a:ea typeface="华文楷体" panose="02010600040101010101" pitchFamily="2" charset="-122"/>
                <a:cs typeface="Times New Roman" panose="02020603050405020304" pitchFamily="18" charset="0"/>
              </a:rPr>
              <a:t>n</a:t>
            </a:r>
            <a:r>
              <a:rPr lang="en-US" altLang="zh-CN" sz="2000" b="1" dirty="0">
                <a:solidFill>
                  <a:srgbClr val="006600"/>
                </a:solidFill>
                <a:ea typeface="华文楷体" panose="02010600040101010101" pitchFamily="2" charset="-122"/>
                <a:cs typeface="Times New Roman" panose="02020603050405020304" pitchFamily="18" charset="0"/>
              </a:rPr>
              <a:t>&lt;30keV</a:t>
            </a:r>
            <a:r>
              <a:rPr lang="zh-CN" altLang="en-US" sz="2000" b="1" dirty="0">
                <a:solidFill>
                  <a:srgbClr val="006600"/>
                </a:solidFill>
                <a:ea typeface="华文楷体" panose="02010600040101010101" pitchFamily="2" charset="-122"/>
                <a:cs typeface="Times New Roman" panose="02020603050405020304" pitchFamily="18" charset="0"/>
              </a:rPr>
              <a:t>中子</a:t>
            </a:r>
            <a:endParaRPr lang="zh-CN" altLang="en-US" sz="2000" dirty="0">
              <a:ea typeface="华文楷体" panose="02010600040101010101" pitchFamily="2" charset="-122"/>
              <a:cs typeface="Times New Roman" panose="02020603050405020304" pitchFamily="18" charset="0"/>
            </a:endParaRPr>
          </a:p>
        </p:txBody>
      </p:sp>
      <p:graphicFrame>
        <p:nvGraphicFramePr>
          <p:cNvPr id="171" name="Object 13">
            <a:extLst>
              <a:ext uri="{FF2B5EF4-FFF2-40B4-BE49-F238E27FC236}">
                <a16:creationId xmlns:a16="http://schemas.microsoft.com/office/drawing/2014/main" id="{658AD2E3-8463-48D5-9B77-B85EF786E57B}"/>
              </a:ext>
            </a:extLst>
          </p:cNvPr>
          <p:cNvGraphicFramePr>
            <a:graphicFrameLocks noChangeAspect="1"/>
          </p:cNvGraphicFramePr>
          <p:nvPr>
            <p:extLst>
              <p:ext uri="{D42A27DB-BD31-4B8C-83A1-F6EECF244321}">
                <p14:modId xmlns:p14="http://schemas.microsoft.com/office/powerpoint/2010/main" val="278386565"/>
              </p:ext>
            </p:extLst>
          </p:nvPr>
        </p:nvGraphicFramePr>
        <p:xfrm>
          <a:off x="5366870" y="3826700"/>
          <a:ext cx="1336675" cy="493712"/>
        </p:xfrm>
        <a:graphic>
          <a:graphicData uri="http://schemas.openxmlformats.org/presentationml/2006/ole">
            <mc:AlternateContent xmlns:mc="http://schemas.openxmlformats.org/markup-compatibility/2006">
              <mc:Choice xmlns:v="urn:schemas-microsoft-com:vml" Requires="v">
                <p:oleObj spid="_x0000_s479958" name="Equation" r:id="rId11" imgW="622080" imgH="228600" progId="Equation.DSMT4">
                  <p:embed/>
                </p:oleObj>
              </mc:Choice>
              <mc:Fallback>
                <p:oleObj name="Equation" r:id="rId11" imgW="622080" imgH="228600" progId="Equation.DSMT4">
                  <p:embed/>
                  <p:pic>
                    <p:nvPicPr>
                      <p:cNvPr id="52" name="Object 13"/>
                      <p:cNvPicPr>
                        <a:picLocks noChangeAspect="1" noChangeArrowheads="1"/>
                      </p:cNvPicPr>
                      <p:nvPr/>
                    </p:nvPicPr>
                    <p:blipFill>
                      <a:blip r:embed="rId12"/>
                      <a:srcRect/>
                      <a:stretch>
                        <a:fillRect/>
                      </a:stretch>
                    </p:blipFill>
                    <p:spPr bwMode="auto">
                      <a:xfrm>
                        <a:off x="5366870" y="3826700"/>
                        <a:ext cx="1336675" cy="493712"/>
                      </a:xfrm>
                      <a:prstGeom prst="rect">
                        <a:avLst/>
                      </a:prstGeom>
                      <a:noFill/>
                      <a:ln w="38100" cmpd="dbl">
                        <a:solidFill>
                          <a:schemeClr val="bg2"/>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72" name="Object 13">
            <a:extLst>
              <a:ext uri="{FF2B5EF4-FFF2-40B4-BE49-F238E27FC236}">
                <a16:creationId xmlns:a16="http://schemas.microsoft.com/office/drawing/2014/main" id="{AFDDD960-8611-4FD9-9E52-DB0423D3B99A}"/>
              </a:ext>
            </a:extLst>
          </p:cNvPr>
          <p:cNvGraphicFramePr>
            <a:graphicFrameLocks noChangeAspect="1"/>
          </p:cNvGraphicFramePr>
          <p:nvPr>
            <p:extLst>
              <p:ext uri="{D42A27DB-BD31-4B8C-83A1-F6EECF244321}">
                <p14:modId xmlns:p14="http://schemas.microsoft.com/office/powerpoint/2010/main" val="2216187215"/>
              </p:ext>
            </p:extLst>
          </p:nvPr>
        </p:nvGraphicFramePr>
        <p:xfrm>
          <a:off x="6966164" y="3851394"/>
          <a:ext cx="2563813" cy="987425"/>
        </p:xfrm>
        <a:graphic>
          <a:graphicData uri="http://schemas.openxmlformats.org/presentationml/2006/ole">
            <mc:AlternateContent xmlns:mc="http://schemas.openxmlformats.org/markup-compatibility/2006">
              <mc:Choice xmlns:v="urn:schemas-microsoft-com:vml" Requires="v">
                <p:oleObj spid="_x0000_s479959" name="Equation" r:id="rId13" imgW="1193760" imgH="457200" progId="Equation.DSMT4">
                  <p:embed/>
                </p:oleObj>
              </mc:Choice>
              <mc:Fallback>
                <p:oleObj name="Equation" r:id="rId13" imgW="1193760" imgH="457200" progId="Equation.DSMT4">
                  <p:embed/>
                  <p:pic>
                    <p:nvPicPr>
                      <p:cNvPr id="53" name="Object 13"/>
                      <p:cNvPicPr>
                        <a:picLocks noChangeAspect="1" noChangeArrowheads="1"/>
                      </p:cNvPicPr>
                      <p:nvPr/>
                    </p:nvPicPr>
                    <p:blipFill>
                      <a:blip r:embed="rId14"/>
                      <a:srcRect/>
                      <a:stretch>
                        <a:fillRect/>
                      </a:stretch>
                    </p:blipFill>
                    <p:spPr bwMode="auto">
                      <a:xfrm>
                        <a:off x="6966164" y="3851394"/>
                        <a:ext cx="2563813" cy="987425"/>
                      </a:xfrm>
                      <a:prstGeom prst="rect">
                        <a:avLst/>
                      </a:prstGeom>
                      <a:noFill/>
                      <a:ln w="38100" cmpd="dbl">
                        <a:solidFill>
                          <a:schemeClr val="bg2"/>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73" name="Object 13">
            <a:extLst>
              <a:ext uri="{FF2B5EF4-FFF2-40B4-BE49-F238E27FC236}">
                <a16:creationId xmlns:a16="http://schemas.microsoft.com/office/drawing/2014/main" id="{ADB3C320-5833-46DE-ACD3-EE6484C929FC}"/>
              </a:ext>
            </a:extLst>
          </p:cNvPr>
          <p:cNvGraphicFramePr>
            <a:graphicFrameLocks noChangeAspect="1"/>
          </p:cNvGraphicFramePr>
          <p:nvPr>
            <p:extLst>
              <p:ext uri="{D42A27DB-BD31-4B8C-83A1-F6EECF244321}">
                <p14:modId xmlns:p14="http://schemas.microsoft.com/office/powerpoint/2010/main" val="3252534093"/>
              </p:ext>
            </p:extLst>
          </p:nvPr>
        </p:nvGraphicFramePr>
        <p:xfrm>
          <a:off x="779289" y="4039741"/>
          <a:ext cx="3244850" cy="1012825"/>
        </p:xfrm>
        <a:graphic>
          <a:graphicData uri="http://schemas.openxmlformats.org/presentationml/2006/ole">
            <mc:AlternateContent xmlns:mc="http://schemas.openxmlformats.org/markup-compatibility/2006">
              <mc:Choice xmlns:v="urn:schemas-microsoft-com:vml" Requires="v">
                <p:oleObj spid="_x0000_s479960" name="Equation" r:id="rId15" imgW="1511280" imgH="469800" progId="Equation.DSMT4">
                  <p:embed/>
                </p:oleObj>
              </mc:Choice>
              <mc:Fallback>
                <p:oleObj name="Equation" r:id="rId15" imgW="1511280" imgH="469800" progId="Equation.DSMT4">
                  <p:embed/>
                  <p:pic>
                    <p:nvPicPr>
                      <p:cNvPr id="54" name="Object 13"/>
                      <p:cNvPicPr>
                        <a:picLocks noChangeAspect="1" noChangeArrowheads="1"/>
                      </p:cNvPicPr>
                      <p:nvPr/>
                    </p:nvPicPr>
                    <p:blipFill>
                      <a:blip r:embed="rId16"/>
                      <a:srcRect/>
                      <a:stretch>
                        <a:fillRect/>
                      </a:stretch>
                    </p:blipFill>
                    <p:spPr bwMode="auto">
                      <a:xfrm>
                        <a:off x="779289" y="4039741"/>
                        <a:ext cx="3244850" cy="1012825"/>
                      </a:xfrm>
                      <a:prstGeom prst="rect">
                        <a:avLst/>
                      </a:prstGeom>
                      <a:noFill/>
                      <a:ln w="38100" cmpd="dbl">
                        <a:solidFill>
                          <a:schemeClr val="bg2"/>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74" name="Object 13">
            <a:extLst>
              <a:ext uri="{FF2B5EF4-FFF2-40B4-BE49-F238E27FC236}">
                <a16:creationId xmlns:a16="http://schemas.microsoft.com/office/drawing/2014/main" id="{EB9665BC-A5B5-4DEC-AD1B-4EF152C10EB2}"/>
              </a:ext>
            </a:extLst>
          </p:cNvPr>
          <p:cNvGraphicFramePr>
            <a:graphicFrameLocks noChangeAspect="1"/>
          </p:cNvGraphicFramePr>
          <p:nvPr>
            <p:extLst>
              <p:ext uri="{D42A27DB-BD31-4B8C-83A1-F6EECF244321}">
                <p14:modId xmlns:p14="http://schemas.microsoft.com/office/powerpoint/2010/main" val="4267598504"/>
              </p:ext>
            </p:extLst>
          </p:nvPr>
        </p:nvGraphicFramePr>
        <p:xfrm>
          <a:off x="793750" y="5321300"/>
          <a:ext cx="2481263" cy="520700"/>
        </p:xfrm>
        <a:graphic>
          <a:graphicData uri="http://schemas.openxmlformats.org/presentationml/2006/ole">
            <mc:AlternateContent xmlns:mc="http://schemas.openxmlformats.org/markup-compatibility/2006">
              <mc:Choice xmlns:v="urn:schemas-microsoft-com:vml" Requires="v">
                <p:oleObj spid="_x0000_s479961" name="Equation" r:id="rId17" imgW="1155600" imgH="241200" progId="Equation.DSMT4">
                  <p:embed/>
                </p:oleObj>
              </mc:Choice>
              <mc:Fallback>
                <p:oleObj name="Equation" r:id="rId17" imgW="1155600" imgH="241200" progId="Equation.DSMT4">
                  <p:embed/>
                  <p:pic>
                    <p:nvPicPr>
                      <p:cNvPr id="56" name="Object 13"/>
                      <p:cNvPicPr>
                        <a:picLocks noChangeAspect="1" noChangeArrowheads="1"/>
                      </p:cNvPicPr>
                      <p:nvPr/>
                    </p:nvPicPr>
                    <p:blipFill>
                      <a:blip r:embed="rId18"/>
                      <a:srcRect/>
                      <a:stretch>
                        <a:fillRect/>
                      </a:stretch>
                    </p:blipFill>
                    <p:spPr bwMode="auto">
                      <a:xfrm>
                        <a:off x="793750" y="5321300"/>
                        <a:ext cx="2481263" cy="520700"/>
                      </a:xfrm>
                      <a:prstGeom prst="rect">
                        <a:avLst/>
                      </a:prstGeom>
                      <a:noFill/>
                      <a:ln w="38100" cmpd="dbl">
                        <a:solidFill>
                          <a:schemeClr val="bg2"/>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75" name="Object 50">
            <a:extLst>
              <a:ext uri="{FF2B5EF4-FFF2-40B4-BE49-F238E27FC236}">
                <a16:creationId xmlns:a16="http://schemas.microsoft.com/office/drawing/2014/main" id="{475A5794-EDAD-4DD7-BE3F-C4ACB9FDBBBB}"/>
              </a:ext>
            </a:extLst>
          </p:cNvPr>
          <p:cNvGraphicFramePr>
            <a:graphicFrameLocks noChangeAspect="1"/>
          </p:cNvGraphicFramePr>
          <p:nvPr>
            <p:extLst>
              <p:ext uri="{D42A27DB-BD31-4B8C-83A1-F6EECF244321}">
                <p14:modId xmlns:p14="http://schemas.microsoft.com/office/powerpoint/2010/main" val="168359472"/>
              </p:ext>
            </p:extLst>
          </p:nvPr>
        </p:nvGraphicFramePr>
        <p:xfrm>
          <a:off x="779463" y="6118225"/>
          <a:ext cx="2589212" cy="519113"/>
        </p:xfrm>
        <a:graphic>
          <a:graphicData uri="http://schemas.openxmlformats.org/presentationml/2006/ole">
            <mc:AlternateContent xmlns:mc="http://schemas.openxmlformats.org/markup-compatibility/2006">
              <mc:Choice xmlns:v="urn:schemas-microsoft-com:vml" Requires="v">
                <p:oleObj spid="_x0000_s479962" name="Equation" r:id="rId19" imgW="1206360" imgH="241200" progId="Equation.DSMT4">
                  <p:embed/>
                </p:oleObj>
              </mc:Choice>
              <mc:Fallback>
                <p:oleObj name="Equation" r:id="rId19" imgW="1206360" imgH="241200" progId="Equation.DSMT4">
                  <p:embed/>
                  <p:pic>
                    <p:nvPicPr>
                      <p:cNvPr id="57" name="Object 50"/>
                      <p:cNvPicPr>
                        <a:picLocks noChangeAspect="1" noChangeArrowheads="1"/>
                      </p:cNvPicPr>
                      <p:nvPr/>
                    </p:nvPicPr>
                    <p:blipFill>
                      <a:blip r:embed="rId20"/>
                      <a:srcRect/>
                      <a:stretch>
                        <a:fillRect/>
                      </a:stretch>
                    </p:blipFill>
                    <p:spPr bwMode="auto">
                      <a:xfrm>
                        <a:off x="779463" y="6118225"/>
                        <a:ext cx="2589212" cy="519113"/>
                      </a:xfrm>
                      <a:prstGeom prst="rect">
                        <a:avLst/>
                      </a:prstGeom>
                      <a:noFill/>
                      <a:ln w="38100" cmpd="dbl" algn="ctr">
                        <a:solidFill>
                          <a:schemeClr val="bg2"/>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76" name="Object 46">
            <a:extLst>
              <a:ext uri="{FF2B5EF4-FFF2-40B4-BE49-F238E27FC236}">
                <a16:creationId xmlns:a16="http://schemas.microsoft.com/office/drawing/2014/main" id="{F853A380-A49E-4809-82E4-FDFC1DB71360}"/>
              </a:ext>
            </a:extLst>
          </p:cNvPr>
          <p:cNvGraphicFramePr>
            <a:graphicFrameLocks noChangeAspect="1"/>
          </p:cNvGraphicFramePr>
          <p:nvPr>
            <p:extLst>
              <p:ext uri="{D42A27DB-BD31-4B8C-83A1-F6EECF244321}">
                <p14:modId xmlns:p14="http://schemas.microsoft.com/office/powerpoint/2010/main" val="1953399560"/>
              </p:ext>
            </p:extLst>
          </p:nvPr>
        </p:nvGraphicFramePr>
        <p:xfrm>
          <a:off x="9703847" y="621796"/>
          <a:ext cx="1800163" cy="1019140"/>
        </p:xfrm>
        <a:graphic>
          <a:graphicData uri="http://schemas.openxmlformats.org/presentationml/2006/ole">
            <mc:AlternateContent xmlns:mc="http://schemas.openxmlformats.org/markup-compatibility/2006">
              <mc:Choice xmlns:v="urn:schemas-microsoft-com:vml" Requires="v">
                <p:oleObj spid="_x0000_s479963" name="Equation" r:id="rId21" imgW="698197" imgH="393529" progId="Equation.DSMT4">
                  <p:embed/>
                </p:oleObj>
              </mc:Choice>
              <mc:Fallback>
                <p:oleObj name="Equation" r:id="rId21" imgW="698197" imgH="393529" progId="Equation.DSMT4">
                  <p:embed/>
                  <p:pic>
                    <p:nvPicPr>
                      <p:cNvPr id="59" name="Object 46"/>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9703847" y="621796"/>
                        <a:ext cx="1800163" cy="1019140"/>
                      </a:xfrm>
                      <a:prstGeom prst="rect">
                        <a:avLst/>
                      </a:prstGeom>
                      <a:solidFill>
                        <a:srgbClr val="FFFF00"/>
                      </a:solidFill>
                      <a:ln w="57150" algn="ctr">
                        <a:solidFill>
                          <a:srgbClr val="FF0000"/>
                        </a:solidFill>
                        <a:miter lim="800000"/>
                        <a:headEnd/>
                        <a:tailEnd/>
                      </a:ln>
                      <a:effectLst/>
                    </p:spPr>
                  </p:pic>
                </p:oleObj>
              </mc:Fallback>
            </mc:AlternateContent>
          </a:graphicData>
        </a:graphic>
      </p:graphicFrame>
      <p:graphicFrame>
        <p:nvGraphicFramePr>
          <p:cNvPr id="177" name="Object 46">
            <a:extLst>
              <a:ext uri="{FF2B5EF4-FFF2-40B4-BE49-F238E27FC236}">
                <a16:creationId xmlns:a16="http://schemas.microsoft.com/office/drawing/2014/main" id="{089C8B3D-5045-4C24-8539-C5F0941347D0}"/>
              </a:ext>
            </a:extLst>
          </p:cNvPr>
          <p:cNvGraphicFramePr>
            <a:graphicFrameLocks noChangeAspect="1"/>
          </p:cNvGraphicFramePr>
          <p:nvPr>
            <p:extLst>
              <p:ext uri="{D42A27DB-BD31-4B8C-83A1-F6EECF244321}">
                <p14:modId xmlns:p14="http://schemas.microsoft.com/office/powerpoint/2010/main" val="3717846598"/>
              </p:ext>
            </p:extLst>
          </p:nvPr>
        </p:nvGraphicFramePr>
        <p:xfrm>
          <a:off x="6539924" y="5386045"/>
          <a:ext cx="3517214" cy="1269396"/>
        </p:xfrm>
        <a:graphic>
          <a:graphicData uri="http://schemas.openxmlformats.org/presentationml/2006/ole">
            <mc:AlternateContent xmlns:mc="http://schemas.openxmlformats.org/markup-compatibility/2006">
              <mc:Choice xmlns:v="urn:schemas-microsoft-com:vml" Requires="v">
                <p:oleObj spid="_x0000_s479964" name="Equation" r:id="rId23" imgW="812520" imgH="291960" progId="Equation.DSMT4">
                  <p:embed/>
                </p:oleObj>
              </mc:Choice>
              <mc:Fallback>
                <p:oleObj name="Equation" r:id="rId23" imgW="812520" imgH="291960" progId="Equation.DSMT4">
                  <p:embed/>
                  <p:pic>
                    <p:nvPicPr>
                      <p:cNvPr id="67" name="Object 46"/>
                      <p:cNvPicPr>
                        <a:picLocks noChangeAspect="1" noChangeArrowheads="1"/>
                      </p:cNvPicPr>
                      <p:nvPr/>
                    </p:nvPicPr>
                    <p:blipFill>
                      <a:blip r:embed="rId24"/>
                      <a:srcRect/>
                      <a:stretch>
                        <a:fillRect/>
                      </a:stretch>
                    </p:blipFill>
                    <p:spPr bwMode="auto">
                      <a:xfrm>
                        <a:off x="6539924" y="5386045"/>
                        <a:ext cx="3517214" cy="1269396"/>
                      </a:xfrm>
                      <a:prstGeom prst="rect">
                        <a:avLst/>
                      </a:prstGeom>
                      <a:noFill/>
                      <a:ln w="57150" algn="ctr">
                        <a:noFill/>
                        <a:miter lim="800000"/>
                        <a:headEnd/>
                        <a:tailEnd/>
                      </a:ln>
                      <a:effectLst/>
                    </p:spPr>
                  </p:pic>
                </p:oleObj>
              </mc:Fallback>
            </mc:AlternateContent>
          </a:graphicData>
        </a:graphic>
      </p:graphicFrame>
      <p:sp>
        <p:nvSpPr>
          <p:cNvPr id="178" name="圆角右箭头 68">
            <a:extLst>
              <a:ext uri="{FF2B5EF4-FFF2-40B4-BE49-F238E27FC236}">
                <a16:creationId xmlns:a16="http://schemas.microsoft.com/office/drawing/2014/main" id="{DDBF9743-84B5-4159-B89C-A4498A4E1ABD}"/>
              </a:ext>
            </a:extLst>
          </p:cNvPr>
          <p:cNvSpPr/>
          <p:nvPr/>
        </p:nvSpPr>
        <p:spPr>
          <a:xfrm rot="16200000" flipV="1">
            <a:off x="8121609" y="3429627"/>
            <a:ext cx="4490088" cy="906604"/>
          </a:xfrm>
          <a:prstGeom prst="bentArrow">
            <a:avLst>
              <a:gd name="adj1" fmla="val 18187"/>
              <a:gd name="adj2" fmla="val 13946"/>
              <a:gd name="adj3" fmla="val 50000"/>
              <a:gd name="adj4" fmla="val 4375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79" name="Text Box 22">
            <a:extLst>
              <a:ext uri="{FF2B5EF4-FFF2-40B4-BE49-F238E27FC236}">
                <a16:creationId xmlns:a16="http://schemas.microsoft.com/office/drawing/2014/main" id="{5CBDAB6C-7C82-4C00-B894-765021D16AC4}"/>
              </a:ext>
            </a:extLst>
          </p:cNvPr>
          <p:cNvSpPr txBox="1">
            <a:spLocks noChangeArrowheads="1"/>
          </p:cNvSpPr>
          <p:nvPr/>
        </p:nvSpPr>
        <p:spPr bwMode="auto">
          <a:xfrm>
            <a:off x="4983495" y="3375007"/>
            <a:ext cx="3457337" cy="400110"/>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kumimoji="1">
                <a:solidFill>
                  <a:schemeClr val="tx1"/>
                </a:solidFill>
                <a:latin typeface="Times New Roman" pitchFamily="18" charset="0"/>
                <a:ea typeface="华文仿宋" pitchFamily="2" charset="-122"/>
              </a:defRPr>
            </a:lvl1pPr>
            <a:lvl2pPr marL="742950" indent="-285750" eaLnBrk="0" hangingPunct="0">
              <a:defRPr kumimoji="1">
                <a:solidFill>
                  <a:schemeClr val="tx1"/>
                </a:solidFill>
                <a:latin typeface="Times New Roman" pitchFamily="18" charset="0"/>
                <a:ea typeface="华文仿宋" pitchFamily="2" charset="-122"/>
              </a:defRPr>
            </a:lvl2pPr>
            <a:lvl3pPr marL="1143000" indent="-228600" eaLnBrk="0" hangingPunct="0">
              <a:defRPr kumimoji="1">
                <a:solidFill>
                  <a:schemeClr val="tx1"/>
                </a:solidFill>
                <a:latin typeface="Times New Roman" pitchFamily="18" charset="0"/>
                <a:ea typeface="华文仿宋" pitchFamily="2" charset="-122"/>
              </a:defRPr>
            </a:lvl3pPr>
            <a:lvl4pPr marL="1600200" indent="-228600" eaLnBrk="0" hangingPunct="0">
              <a:defRPr kumimoji="1">
                <a:solidFill>
                  <a:schemeClr val="tx1"/>
                </a:solidFill>
                <a:latin typeface="Times New Roman" pitchFamily="18" charset="0"/>
                <a:ea typeface="华文仿宋" pitchFamily="2" charset="-122"/>
              </a:defRPr>
            </a:lvl4pPr>
            <a:lvl5pPr marL="2057400" indent="-228600" eaLnBrk="0" hangingPunct="0">
              <a:defRPr kumimoji="1">
                <a:solidFill>
                  <a:schemeClr val="tx1"/>
                </a:solidFill>
                <a:latin typeface="Times New Roman" pitchFamily="18" charset="0"/>
                <a:ea typeface="华文仿宋" pitchFamily="2" charset="-122"/>
              </a:defRPr>
            </a:lvl5pPr>
            <a:lvl6pPr marL="2514600" indent="-228600" eaLnBrk="0" fontAlgn="base" hangingPunct="0">
              <a:spcBef>
                <a:spcPct val="20000"/>
              </a:spcBef>
              <a:spcAft>
                <a:spcPct val="0"/>
              </a:spcAft>
              <a:defRPr kumimoji="1">
                <a:solidFill>
                  <a:schemeClr val="tx1"/>
                </a:solidFill>
                <a:latin typeface="Times New Roman" pitchFamily="18" charset="0"/>
                <a:ea typeface="华文仿宋" pitchFamily="2" charset="-122"/>
              </a:defRPr>
            </a:lvl6pPr>
            <a:lvl7pPr marL="2971800" indent="-228600" eaLnBrk="0" fontAlgn="base" hangingPunct="0">
              <a:spcBef>
                <a:spcPct val="20000"/>
              </a:spcBef>
              <a:spcAft>
                <a:spcPct val="0"/>
              </a:spcAft>
              <a:defRPr kumimoji="1">
                <a:solidFill>
                  <a:schemeClr val="tx1"/>
                </a:solidFill>
                <a:latin typeface="Times New Roman" pitchFamily="18" charset="0"/>
                <a:ea typeface="华文仿宋" pitchFamily="2" charset="-122"/>
              </a:defRPr>
            </a:lvl7pPr>
            <a:lvl8pPr marL="3429000" indent="-228600" eaLnBrk="0" fontAlgn="base" hangingPunct="0">
              <a:spcBef>
                <a:spcPct val="20000"/>
              </a:spcBef>
              <a:spcAft>
                <a:spcPct val="0"/>
              </a:spcAft>
              <a:defRPr kumimoji="1">
                <a:solidFill>
                  <a:schemeClr val="tx1"/>
                </a:solidFill>
                <a:latin typeface="Times New Roman" pitchFamily="18" charset="0"/>
                <a:ea typeface="华文仿宋" pitchFamily="2" charset="-122"/>
              </a:defRPr>
            </a:lvl8pPr>
            <a:lvl9pPr marL="3886200" indent="-228600" eaLnBrk="0" fontAlgn="base" hangingPunct="0">
              <a:spcBef>
                <a:spcPct val="20000"/>
              </a:spcBef>
              <a:spcAft>
                <a:spcPct val="0"/>
              </a:spcAft>
              <a:defRPr kumimoji="1">
                <a:solidFill>
                  <a:schemeClr val="tx1"/>
                </a:solidFill>
                <a:latin typeface="Times New Roman" pitchFamily="18" charset="0"/>
                <a:ea typeface="华文仿宋" pitchFamily="2" charset="-122"/>
              </a:defRPr>
            </a:lvl9pPr>
          </a:lstStyle>
          <a:p>
            <a:pPr algn="ctr" eaLnBrk="1" hangingPunct="1">
              <a:spcBef>
                <a:spcPct val="0"/>
              </a:spcBef>
            </a:pPr>
            <a:r>
              <a:rPr kumimoji="0" lang="zh-CN" altLang="en-US" sz="2000" b="1" dirty="0">
                <a:solidFill>
                  <a:srgbClr val="006600"/>
                </a:solidFill>
                <a:ea typeface="华文楷体" panose="02010600040101010101" pitchFamily="2" charset="-122"/>
                <a:cs typeface="Times New Roman" panose="02020603050405020304" pitchFamily="18" charset="0"/>
              </a:rPr>
              <a:t>在</a:t>
            </a:r>
            <a:r>
              <a:rPr kumimoji="0" lang="en-US" altLang="zh-CN" sz="2000" b="1" dirty="0">
                <a:solidFill>
                  <a:srgbClr val="006600"/>
                </a:solidFill>
                <a:ea typeface="华文楷体" panose="02010600040101010101" pitchFamily="2" charset="-122"/>
                <a:cs typeface="Times New Roman" panose="02020603050405020304" pitchFamily="18" charset="0"/>
              </a:rPr>
              <a:t>1/v</a:t>
            </a:r>
            <a:r>
              <a:rPr kumimoji="0" lang="zh-CN" altLang="en-US" sz="2000" b="1" dirty="0">
                <a:solidFill>
                  <a:srgbClr val="006600"/>
                </a:solidFill>
                <a:ea typeface="华文楷体" panose="02010600040101010101" pitchFamily="2" charset="-122"/>
                <a:cs typeface="Times New Roman" panose="02020603050405020304" pitchFamily="18" charset="0"/>
              </a:rPr>
              <a:t>区，截面有如下规律：</a:t>
            </a:r>
          </a:p>
        </p:txBody>
      </p:sp>
      <p:grpSp>
        <p:nvGrpSpPr>
          <p:cNvPr id="180" name="组合 179">
            <a:extLst>
              <a:ext uri="{FF2B5EF4-FFF2-40B4-BE49-F238E27FC236}">
                <a16:creationId xmlns:a16="http://schemas.microsoft.com/office/drawing/2014/main" id="{5D7CD9EF-FA1F-4607-B1A1-2C4C004C935F}"/>
              </a:ext>
            </a:extLst>
          </p:cNvPr>
          <p:cNvGrpSpPr/>
          <p:nvPr/>
        </p:nvGrpSpPr>
        <p:grpSpPr>
          <a:xfrm>
            <a:off x="3482441" y="5440363"/>
            <a:ext cx="3037422" cy="1058862"/>
            <a:chOff x="3511016" y="4973638"/>
            <a:chExt cx="3037422" cy="1058862"/>
          </a:xfrm>
        </p:grpSpPr>
        <p:graphicFrame>
          <p:nvGraphicFramePr>
            <p:cNvPr id="181" name="Object 4">
              <a:extLst>
                <a:ext uri="{FF2B5EF4-FFF2-40B4-BE49-F238E27FC236}">
                  <a16:creationId xmlns:a16="http://schemas.microsoft.com/office/drawing/2014/main" id="{420A2B13-0D06-47CA-A971-A8AEF3CC0ED4}"/>
                </a:ext>
              </a:extLst>
            </p:cNvPr>
            <p:cNvGraphicFramePr>
              <a:graphicFrameLocks noChangeAspect="1"/>
            </p:cNvGraphicFramePr>
            <p:nvPr>
              <p:extLst>
                <p:ext uri="{D42A27DB-BD31-4B8C-83A1-F6EECF244321}">
                  <p14:modId xmlns:p14="http://schemas.microsoft.com/office/powerpoint/2010/main" val="610355730"/>
                </p:ext>
              </p:extLst>
            </p:nvPr>
          </p:nvGraphicFramePr>
          <p:xfrm>
            <a:off x="4038600" y="4973638"/>
            <a:ext cx="2509838" cy="1058862"/>
          </p:xfrm>
          <a:graphic>
            <a:graphicData uri="http://schemas.openxmlformats.org/presentationml/2006/ole">
              <mc:AlternateContent xmlns:mc="http://schemas.openxmlformats.org/markup-compatibility/2006">
                <mc:Choice xmlns:v="urn:schemas-microsoft-com:vml" Requires="v">
                  <p:oleObj spid="_x0000_s479965" name="Equation" r:id="rId25" imgW="1054080" imgH="444240" progId="Equation.DSMT4">
                    <p:embed/>
                  </p:oleObj>
                </mc:Choice>
                <mc:Fallback>
                  <p:oleObj name="Equation" r:id="rId25" imgW="1054080" imgH="444240" progId="Equation.DSMT4">
                    <p:embed/>
                    <p:pic>
                      <p:nvPicPr>
                        <p:cNvPr id="58" name="Object 4"/>
                        <p:cNvPicPr>
                          <a:picLocks noChangeAspect="1" noChangeArrowheads="1"/>
                        </p:cNvPicPr>
                        <p:nvPr/>
                      </p:nvPicPr>
                      <p:blipFill>
                        <a:blip r:embed="rId26"/>
                        <a:srcRect/>
                        <a:stretch>
                          <a:fillRect/>
                        </a:stretch>
                      </p:blipFill>
                      <p:spPr bwMode="auto">
                        <a:xfrm>
                          <a:off x="4038600" y="4973638"/>
                          <a:ext cx="2509838" cy="1058862"/>
                        </a:xfrm>
                        <a:prstGeom prst="rect">
                          <a:avLst/>
                        </a:prstGeom>
                        <a:solidFill>
                          <a:srgbClr val="FFFF00"/>
                        </a:solidFill>
                        <a:ln w="57150">
                          <a:solidFill>
                            <a:srgbClr val="FF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82" name="右大括号 181">
              <a:extLst>
                <a:ext uri="{FF2B5EF4-FFF2-40B4-BE49-F238E27FC236}">
                  <a16:creationId xmlns:a16="http://schemas.microsoft.com/office/drawing/2014/main" id="{683D1601-FDBD-429A-B913-0F983A1D0A1F}"/>
                </a:ext>
              </a:extLst>
            </p:cNvPr>
            <p:cNvSpPr/>
            <p:nvPr/>
          </p:nvSpPr>
          <p:spPr>
            <a:xfrm>
              <a:off x="3511016" y="4973674"/>
              <a:ext cx="332978" cy="1028700"/>
            </a:xfrm>
            <a:prstGeom prst="rightBrace">
              <a:avLst>
                <a:gd name="adj1" fmla="val 47476"/>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spTree>
    <p:extLst>
      <p:ext uri="{BB962C8B-B14F-4D97-AF65-F5344CB8AC3E}">
        <p14:creationId xmlns:p14="http://schemas.microsoft.com/office/powerpoint/2010/main" val="3837388521"/>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59"/>
                                        </p:tgtEl>
                                        <p:attrNameLst>
                                          <p:attrName>style.visibility</p:attrName>
                                        </p:attrNameLst>
                                      </p:cBhvr>
                                      <p:to>
                                        <p:strVal val="visible"/>
                                      </p:to>
                                    </p:set>
                                    <p:animEffect transition="in" filter="wipe(left)">
                                      <p:cBhvr>
                                        <p:cTn id="7" dur="500"/>
                                        <p:tgtEl>
                                          <p:spTgt spid="15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63"/>
                                        </p:tgtEl>
                                        <p:attrNameLst>
                                          <p:attrName>style.visibility</p:attrName>
                                        </p:attrNameLst>
                                      </p:cBhvr>
                                      <p:to>
                                        <p:strVal val="visible"/>
                                      </p:to>
                                    </p:set>
                                    <p:animEffect transition="in" filter="wipe(left)">
                                      <p:cBhvr>
                                        <p:cTn id="12" dur="500"/>
                                        <p:tgtEl>
                                          <p:spTgt spid="16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67"/>
                                        </p:tgtEl>
                                        <p:attrNameLst>
                                          <p:attrName>style.visibility</p:attrName>
                                        </p:attrNameLst>
                                      </p:cBhvr>
                                      <p:to>
                                        <p:strVal val="visible"/>
                                      </p:to>
                                    </p:set>
                                    <p:animEffect transition="in" filter="wipe(left)">
                                      <p:cBhvr>
                                        <p:cTn id="17" dur="500"/>
                                        <p:tgtEl>
                                          <p:spTgt spid="16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68"/>
                                        </p:tgtEl>
                                        <p:attrNameLst>
                                          <p:attrName>style.visibility</p:attrName>
                                        </p:attrNameLst>
                                      </p:cBhvr>
                                      <p:to>
                                        <p:strVal val="visible"/>
                                      </p:to>
                                    </p:set>
                                    <p:animEffect transition="in" filter="wipe(left)">
                                      <p:cBhvr>
                                        <p:cTn id="22" dur="500"/>
                                        <p:tgtEl>
                                          <p:spTgt spid="16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70"/>
                                        </p:tgtEl>
                                        <p:attrNameLst>
                                          <p:attrName>style.visibility</p:attrName>
                                        </p:attrNameLst>
                                      </p:cBhvr>
                                      <p:to>
                                        <p:strVal val="visible"/>
                                      </p:to>
                                    </p:set>
                                    <p:animEffect transition="in" filter="wipe(left)">
                                      <p:cBhvr>
                                        <p:cTn id="27" dur="500"/>
                                        <p:tgtEl>
                                          <p:spTgt spid="170"/>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169"/>
                                        </p:tgtEl>
                                        <p:attrNameLst>
                                          <p:attrName>style.visibility</p:attrName>
                                        </p:attrNameLst>
                                      </p:cBhvr>
                                      <p:to>
                                        <p:strVal val="visible"/>
                                      </p:to>
                                    </p:set>
                                    <p:animEffect transition="in" filter="wipe(left)">
                                      <p:cBhvr>
                                        <p:cTn id="32" dur="500"/>
                                        <p:tgtEl>
                                          <p:spTgt spid="169"/>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79"/>
                                        </p:tgtEl>
                                        <p:attrNameLst>
                                          <p:attrName>style.visibility</p:attrName>
                                        </p:attrNameLst>
                                      </p:cBhvr>
                                      <p:to>
                                        <p:strVal val="visible"/>
                                      </p:to>
                                    </p:set>
                                    <p:animEffect transition="in" filter="wipe(left)">
                                      <p:cBhvr>
                                        <p:cTn id="37" dur="500"/>
                                        <p:tgtEl>
                                          <p:spTgt spid="179"/>
                                        </p:tgtEl>
                                      </p:cBhvr>
                                    </p:animEffect>
                                  </p:childTnLst>
                                </p:cTn>
                              </p:par>
                            </p:childTnLst>
                          </p:cTn>
                        </p:par>
                        <p:par>
                          <p:cTn id="38" fill="hold">
                            <p:stCondLst>
                              <p:cond delay="500"/>
                            </p:stCondLst>
                            <p:childTnLst>
                              <p:par>
                                <p:cTn id="39" presetID="22" presetClass="entr" presetSubtype="8" fill="hold" nodeType="afterEffect">
                                  <p:stCondLst>
                                    <p:cond delay="0"/>
                                  </p:stCondLst>
                                  <p:childTnLst>
                                    <p:set>
                                      <p:cBhvr>
                                        <p:cTn id="40" dur="1" fill="hold">
                                          <p:stCondLst>
                                            <p:cond delay="0"/>
                                          </p:stCondLst>
                                        </p:cTn>
                                        <p:tgtEl>
                                          <p:spTgt spid="171"/>
                                        </p:tgtEl>
                                        <p:attrNameLst>
                                          <p:attrName>style.visibility</p:attrName>
                                        </p:attrNameLst>
                                      </p:cBhvr>
                                      <p:to>
                                        <p:strVal val="visible"/>
                                      </p:to>
                                    </p:set>
                                    <p:animEffect transition="in" filter="wipe(left)">
                                      <p:cBhvr>
                                        <p:cTn id="41" dur="500"/>
                                        <p:tgtEl>
                                          <p:spTgt spid="171"/>
                                        </p:tgtEl>
                                      </p:cBhvr>
                                    </p:animEffect>
                                  </p:childTnLst>
                                </p:cTn>
                              </p:par>
                            </p:childTnLst>
                          </p:cTn>
                        </p:par>
                        <p:par>
                          <p:cTn id="42" fill="hold">
                            <p:stCondLst>
                              <p:cond delay="1000"/>
                            </p:stCondLst>
                            <p:childTnLst>
                              <p:par>
                                <p:cTn id="43" presetID="22" presetClass="entr" presetSubtype="8" fill="hold" nodeType="afterEffect">
                                  <p:stCondLst>
                                    <p:cond delay="0"/>
                                  </p:stCondLst>
                                  <p:childTnLst>
                                    <p:set>
                                      <p:cBhvr>
                                        <p:cTn id="44" dur="1" fill="hold">
                                          <p:stCondLst>
                                            <p:cond delay="0"/>
                                          </p:stCondLst>
                                        </p:cTn>
                                        <p:tgtEl>
                                          <p:spTgt spid="172"/>
                                        </p:tgtEl>
                                        <p:attrNameLst>
                                          <p:attrName>style.visibility</p:attrName>
                                        </p:attrNameLst>
                                      </p:cBhvr>
                                      <p:to>
                                        <p:strVal val="visible"/>
                                      </p:to>
                                    </p:set>
                                    <p:animEffect transition="in" filter="wipe(left)">
                                      <p:cBhvr>
                                        <p:cTn id="45" dur="500"/>
                                        <p:tgtEl>
                                          <p:spTgt spid="172"/>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nodeType="clickEffect">
                                  <p:stCondLst>
                                    <p:cond delay="0"/>
                                  </p:stCondLst>
                                  <p:childTnLst>
                                    <p:set>
                                      <p:cBhvr>
                                        <p:cTn id="49" dur="1" fill="hold">
                                          <p:stCondLst>
                                            <p:cond delay="0"/>
                                          </p:stCondLst>
                                        </p:cTn>
                                        <p:tgtEl>
                                          <p:spTgt spid="173"/>
                                        </p:tgtEl>
                                        <p:attrNameLst>
                                          <p:attrName>style.visibility</p:attrName>
                                        </p:attrNameLst>
                                      </p:cBhvr>
                                      <p:to>
                                        <p:strVal val="visible"/>
                                      </p:to>
                                    </p:set>
                                    <p:animEffect transition="in" filter="wipe(left)">
                                      <p:cBhvr>
                                        <p:cTn id="50" dur="500"/>
                                        <p:tgtEl>
                                          <p:spTgt spid="173"/>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8" fill="hold" nodeType="clickEffect">
                                  <p:stCondLst>
                                    <p:cond delay="0"/>
                                  </p:stCondLst>
                                  <p:childTnLst>
                                    <p:set>
                                      <p:cBhvr>
                                        <p:cTn id="54" dur="1" fill="hold">
                                          <p:stCondLst>
                                            <p:cond delay="0"/>
                                          </p:stCondLst>
                                        </p:cTn>
                                        <p:tgtEl>
                                          <p:spTgt spid="174"/>
                                        </p:tgtEl>
                                        <p:attrNameLst>
                                          <p:attrName>style.visibility</p:attrName>
                                        </p:attrNameLst>
                                      </p:cBhvr>
                                      <p:to>
                                        <p:strVal val="visible"/>
                                      </p:to>
                                    </p:set>
                                    <p:animEffect transition="in" filter="wipe(left)">
                                      <p:cBhvr>
                                        <p:cTn id="55" dur="500"/>
                                        <p:tgtEl>
                                          <p:spTgt spid="174"/>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8" fill="hold" nodeType="clickEffect">
                                  <p:stCondLst>
                                    <p:cond delay="0"/>
                                  </p:stCondLst>
                                  <p:childTnLst>
                                    <p:set>
                                      <p:cBhvr>
                                        <p:cTn id="59" dur="1" fill="hold">
                                          <p:stCondLst>
                                            <p:cond delay="0"/>
                                          </p:stCondLst>
                                        </p:cTn>
                                        <p:tgtEl>
                                          <p:spTgt spid="175"/>
                                        </p:tgtEl>
                                        <p:attrNameLst>
                                          <p:attrName>style.visibility</p:attrName>
                                        </p:attrNameLst>
                                      </p:cBhvr>
                                      <p:to>
                                        <p:strVal val="visible"/>
                                      </p:to>
                                    </p:set>
                                    <p:animEffect transition="in" filter="wipe(left)">
                                      <p:cBhvr>
                                        <p:cTn id="60" dur="500"/>
                                        <p:tgtEl>
                                          <p:spTgt spid="175"/>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8" fill="hold" nodeType="clickEffect">
                                  <p:stCondLst>
                                    <p:cond delay="0"/>
                                  </p:stCondLst>
                                  <p:childTnLst>
                                    <p:set>
                                      <p:cBhvr>
                                        <p:cTn id="64" dur="1" fill="hold">
                                          <p:stCondLst>
                                            <p:cond delay="0"/>
                                          </p:stCondLst>
                                        </p:cTn>
                                        <p:tgtEl>
                                          <p:spTgt spid="180"/>
                                        </p:tgtEl>
                                        <p:attrNameLst>
                                          <p:attrName>style.visibility</p:attrName>
                                        </p:attrNameLst>
                                      </p:cBhvr>
                                      <p:to>
                                        <p:strVal val="visible"/>
                                      </p:to>
                                    </p:set>
                                    <p:animEffect transition="in" filter="wipe(left)">
                                      <p:cBhvr>
                                        <p:cTn id="65" dur="500"/>
                                        <p:tgtEl>
                                          <p:spTgt spid="180"/>
                                        </p:tgtEl>
                                      </p:cBhvr>
                                    </p:animEffect>
                                  </p:childTnLst>
                                </p:cTn>
                              </p:par>
                            </p:childTnLst>
                          </p:cTn>
                        </p:par>
                        <p:par>
                          <p:cTn id="66" fill="hold">
                            <p:stCondLst>
                              <p:cond delay="500"/>
                            </p:stCondLst>
                            <p:childTnLst>
                              <p:par>
                                <p:cTn id="67" presetID="22" presetClass="entr" presetSubtype="4" fill="hold" nodeType="afterEffect">
                                  <p:stCondLst>
                                    <p:cond delay="0"/>
                                  </p:stCondLst>
                                  <p:childTnLst>
                                    <p:set>
                                      <p:cBhvr>
                                        <p:cTn id="68" dur="1" fill="hold">
                                          <p:stCondLst>
                                            <p:cond delay="0"/>
                                          </p:stCondLst>
                                        </p:cTn>
                                        <p:tgtEl>
                                          <p:spTgt spid="177"/>
                                        </p:tgtEl>
                                        <p:attrNameLst>
                                          <p:attrName>style.visibility</p:attrName>
                                        </p:attrNameLst>
                                      </p:cBhvr>
                                      <p:to>
                                        <p:strVal val="visible"/>
                                      </p:to>
                                    </p:set>
                                    <p:animEffect transition="in" filter="wipe(down)">
                                      <p:cBhvr>
                                        <p:cTn id="69" dur="500"/>
                                        <p:tgtEl>
                                          <p:spTgt spid="177"/>
                                        </p:tgtEl>
                                      </p:cBhvr>
                                    </p:animEffect>
                                  </p:childTnLst>
                                </p:cTn>
                              </p:par>
                              <p:par>
                                <p:cTn id="70" presetID="22" presetClass="entr" presetSubtype="8" fill="hold" grpId="0" nodeType="withEffect">
                                  <p:stCondLst>
                                    <p:cond delay="0"/>
                                  </p:stCondLst>
                                  <p:childTnLst>
                                    <p:set>
                                      <p:cBhvr>
                                        <p:cTn id="71" dur="1" fill="hold">
                                          <p:stCondLst>
                                            <p:cond delay="0"/>
                                          </p:stCondLst>
                                        </p:cTn>
                                        <p:tgtEl>
                                          <p:spTgt spid="178"/>
                                        </p:tgtEl>
                                        <p:attrNameLst>
                                          <p:attrName>style.visibility</p:attrName>
                                        </p:attrNameLst>
                                      </p:cBhvr>
                                      <p:to>
                                        <p:strVal val="visible"/>
                                      </p:to>
                                    </p:set>
                                    <p:animEffect transition="in" filter="wipe(left)">
                                      <p:cBhvr>
                                        <p:cTn id="72" dur="500"/>
                                        <p:tgtEl>
                                          <p:spTgt spid="178"/>
                                        </p:tgtEl>
                                      </p:cBhvr>
                                    </p:animEffect>
                                  </p:childTnLst>
                                </p:cTn>
                              </p:par>
                            </p:childTnLst>
                          </p:cTn>
                        </p:par>
                        <p:par>
                          <p:cTn id="73" fill="hold">
                            <p:stCondLst>
                              <p:cond delay="1000"/>
                            </p:stCondLst>
                            <p:childTnLst>
                              <p:par>
                                <p:cTn id="74" presetID="22" presetClass="entr" presetSubtype="4" fill="hold" nodeType="afterEffect">
                                  <p:stCondLst>
                                    <p:cond delay="0"/>
                                  </p:stCondLst>
                                  <p:childTnLst>
                                    <p:set>
                                      <p:cBhvr>
                                        <p:cTn id="75" dur="1" fill="hold">
                                          <p:stCondLst>
                                            <p:cond delay="0"/>
                                          </p:stCondLst>
                                        </p:cTn>
                                        <p:tgtEl>
                                          <p:spTgt spid="176"/>
                                        </p:tgtEl>
                                        <p:attrNameLst>
                                          <p:attrName>style.visibility</p:attrName>
                                        </p:attrNameLst>
                                      </p:cBhvr>
                                      <p:to>
                                        <p:strVal val="visible"/>
                                      </p:to>
                                    </p:set>
                                    <p:animEffect transition="in" filter="wipe(down)">
                                      <p:cBhvr>
                                        <p:cTn id="76" dur="500"/>
                                        <p:tgtEl>
                                          <p:spTgt spid="1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0" grpId="0" animBg="1"/>
      <p:bldP spid="178" grpId="0" animBg="1"/>
      <p:bldP spid="179" grpId="0" animBg="1"/>
    </p:bldLst>
  </p:timing>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6D3457FC-C129-4ADC-BFF7-D471A09643CB}"/>
              </a:ext>
            </a:extLst>
          </p:cNvPr>
          <p:cNvSpPr>
            <a:spLocks noGrp="1"/>
          </p:cNvSpPr>
          <p:nvPr>
            <p:ph idx="13"/>
          </p:nvPr>
        </p:nvSpPr>
        <p:spPr>
          <a:xfrm>
            <a:off x="1" y="1"/>
            <a:ext cx="2540482" cy="284671"/>
          </a:xfrm>
          <a:solidFill>
            <a:schemeClr val="bg1">
              <a:lumMod val="95000"/>
            </a:schemeClr>
          </a:solidFill>
        </p:spPr>
        <p:txBody>
          <a:bodyPr>
            <a:normAutofit fontScale="92500" lnSpcReduction="10000"/>
          </a:bodyPr>
          <a:lstStyle/>
          <a:p>
            <a:r>
              <a:rPr lang="zh-CN" altLang="en-US" dirty="0"/>
              <a:t>第十三章 中子及中子的探测</a:t>
            </a:r>
          </a:p>
        </p:txBody>
      </p:sp>
      <p:sp>
        <p:nvSpPr>
          <p:cNvPr id="4" name="内容占位符 3">
            <a:extLst>
              <a:ext uri="{FF2B5EF4-FFF2-40B4-BE49-F238E27FC236}">
                <a16:creationId xmlns:a16="http://schemas.microsoft.com/office/drawing/2014/main" id="{DC5E45C6-3C27-4CD6-87A4-686E0452789C}"/>
              </a:ext>
            </a:extLst>
          </p:cNvPr>
          <p:cNvSpPr>
            <a:spLocks noGrp="1"/>
          </p:cNvSpPr>
          <p:nvPr>
            <p:ph idx="15"/>
          </p:nvPr>
        </p:nvSpPr>
        <p:spPr>
          <a:xfrm>
            <a:off x="5170096" y="1"/>
            <a:ext cx="1651691" cy="284671"/>
          </a:xfrm>
          <a:solidFill>
            <a:schemeClr val="accent4">
              <a:lumMod val="20000"/>
              <a:lumOff val="80000"/>
            </a:schemeClr>
          </a:solidFill>
        </p:spPr>
        <p:txBody>
          <a:bodyPr>
            <a:normAutofit fontScale="92500" lnSpcReduction="10000"/>
          </a:bodyPr>
          <a:lstStyle/>
          <a:p>
            <a:r>
              <a:rPr lang="zh-CN" altLang="en-US" dirty="0"/>
              <a:t>二</a:t>
            </a:r>
            <a:r>
              <a:rPr lang="en-US" altLang="zh-CN" dirty="0"/>
              <a:t>. </a:t>
            </a:r>
            <a:r>
              <a:rPr lang="zh-CN" altLang="en-US" dirty="0"/>
              <a:t>中子探测器</a:t>
            </a:r>
          </a:p>
        </p:txBody>
      </p:sp>
      <p:sp>
        <p:nvSpPr>
          <p:cNvPr id="5" name="内容占位符 4">
            <a:extLst>
              <a:ext uri="{FF2B5EF4-FFF2-40B4-BE49-F238E27FC236}">
                <a16:creationId xmlns:a16="http://schemas.microsoft.com/office/drawing/2014/main" id="{76A525C7-698F-42F7-9977-03E53AEE0BC1}"/>
              </a:ext>
            </a:extLst>
          </p:cNvPr>
          <p:cNvSpPr>
            <a:spLocks noGrp="1"/>
          </p:cNvSpPr>
          <p:nvPr>
            <p:ph idx="16"/>
          </p:nvPr>
        </p:nvSpPr>
        <p:spPr>
          <a:solidFill>
            <a:srgbClr val="003366"/>
          </a:solidFill>
        </p:spPr>
        <p:txBody>
          <a:bodyPr>
            <a:normAutofit fontScale="92500" lnSpcReduction="10000"/>
          </a:bodyPr>
          <a:lstStyle/>
          <a:p>
            <a:r>
              <a:rPr lang="en-US" altLang="zh-CN" dirty="0">
                <a:solidFill>
                  <a:srgbClr val="FFFF00"/>
                </a:solidFill>
                <a:latin typeface="Times New Roman" panose="02020603050405020304" pitchFamily="18" charset="0"/>
                <a:cs typeface="Times New Roman" panose="02020603050405020304" pitchFamily="18" charset="0"/>
                <a:sym typeface="Symbol" pitchFamily="18" charset="2"/>
              </a:rPr>
              <a:t>n/</a:t>
            </a:r>
            <a:r>
              <a:rPr lang="el-GR" altLang="zh-CN" dirty="0">
                <a:solidFill>
                  <a:srgbClr val="FFFF00"/>
                </a:solidFill>
                <a:latin typeface="Times New Roman" panose="02020603050405020304" pitchFamily="18" charset="0"/>
                <a:cs typeface="Times New Roman" panose="02020603050405020304" pitchFamily="18" charset="0"/>
                <a:sym typeface="Symbol" pitchFamily="18" charset="2"/>
              </a:rPr>
              <a:t>γ</a:t>
            </a:r>
            <a:r>
              <a:rPr lang="zh-CN" altLang="en-US" dirty="0">
                <a:solidFill>
                  <a:srgbClr val="FFFF00"/>
                </a:solidFill>
                <a:latin typeface="Times New Roman" panose="02020603050405020304" pitchFamily="18" charset="0"/>
                <a:cs typeface="Times New Roman" panose="02020603050405020304" pitchFamily="18" charset="0"/>
                <a:sym typeface="Symbol" pitchFamily="18" charset="2"/>
              </a:rPr>
              <a:t>甄别</a:t>
            </a:r>
          </a:p>
        </p:txBody>
      </p:sp>
      <p:sp>
        <p:nvSpPr>
          <p:cNvPr id="19" name="内容占位符 18">
            <a:extLst>
              <a:ext uri="{FF2B5EF4-FFF2-40B4-BE49-F238E27FC236}">
                <a16:creationId xmlns:a16="http://schemas.microsoft.com/office/drawing/2014/main" id="{3DD6B0AC-1C2F-434F-874C-7924919B1171}"/>
              </a:ext>
            </a:extLst>
          </p:cNvPr>
          <p:cNvSpPr>
            <a:spLocks noGrp="1"/>
          </p:cNvSpPr>
          <p:nvPr>
            <p:ph idx="14"/>
          </p:nvPr>
        </p:nvSpPr>
        <p:spPr>
          <a:solidFill>
            <a:schemeClr val="accent6">
              <a:lumMod val="20000"/>
              <a:lumOff val="80000"/>
            </a:schemeClr>
          </a:solidFill>
        </p:spPr>
        <p:txBody>
          <a:bodyPr>
            <a:normAutofit fontScale="92500" lnSpcReduction="10000"/>
          </a:bodyPr>
          <a:lstStyle/>
          <a:p>
            <a:r>
              <a:rPr lang="en-US" altLang="zh-CN" dirty="0"/>
              <a:t>13.4 </a:t>
            </a:r>
            <a:r>
              <a:rPr lang="zh-CN" altLang="en-US" dirty="0"/>
              <a:t>中子的探测</a:t>
            </a:r>
          </a:p>
        </p:txBody>
      </p:sp>
      <p:sp>
        <p:nvSpPr>
          <p:cNvPr id="67" name="内容占位符 4">
            <a:extLst>
              <a:ext uri="{FF2B5EF4-FFF2-40B4-BE49-F238E27FC236}">
                <a16:creationId xmlns:a16="http://schemas.microsoft.com/office/drawing/2014/main" id="{0F7B6120-0FC9-4F34-A9D2-2D0EE0FE8A7C}"/>
              </a:ext>
            </a:extLst>
          </p:cNvPr>
          <p:cNvSpPr txBox="1">
            <a:spLocks/>
          </p:cNvSpPr>
          <p:nvPr/>
        </p:nvSpPr>
        <p:spPr>
          <a:xfrm>
            <a:off x="6821787" y="10264"/>
            <a:ext cx="2829730" cy="284671"/>
          </a:xfrm>
          <a:prstGeom prst="rect">
            <a:avLst/>
          </a:prstGeom>
          <a:solidFill>
            <a:srgbClr val="FFFF00"/>
          </a:solidFill>
          <a:ln>
            <a:solidFill>
              <a:schemeClr val="bg1"/>
            </a:solidFill>
          </a:ln>
          <a:effectLst>
            <a:outerShdw blurRad="50800" dist="38100" dir="5400000" algn="t" rotWithShape="0">
              <a:prstClr val="black">
                <a:alpha val="40000"/>
              </a:prstClr>
            </a:outerShdw>
          </a:effectLst>
        </p:spPr>
        <p:txBody>
          <a:bodyPr vert="horz" lIns="91440" tIns="45720" rIns="91440" bIns="45720" rtlCol="0">
            <a:normAutofit fontScale="92500" lnSpcReduction="10000"/>
          </a:bodyPr>
          <a:lstStyle>
            <a:lvl1pPr marL="0" indent="0" algn="l" defTabSz="914400" rtl="0" eaLnBrk="1" latinLnBrk="0" hangingPunct="1">
              <a:lnSpc>
                <a:spcPct val="90000"/>
              </a:lnSpc>
              <a:spcBef>
                <a:spcPts val="1000"/>
              </a:spcBef>
              <a:buFontTx/>
              <a:buNone/>
              <a:defRPr sz="1600" kern="1200">
                <a:solidFill>
                  <a:schemeClr val="tx1"/>
                </a:solidFill>
                <a:latin typeface="华文楷体" panose="02010600040101010101" pitchFamily="2" charset="-122"/>
                <a:ea typeface="华文楷体" panose="02010600040101010101" pitchFamily="2" charset="-122"/>
                <a:cs typeface="+mn-cs"/>
              </a:defRPr>
            </a:lvl1pPr>
            <a:lvl2pPr marL="457200" indent="0" algn="l" defTabSz="914400" rtl="0" eaLnBrk="1" latinLnBrk="0" hangingPunct="1">
              <a:lnSpc>
                <a:spcPct val="90000"/>
              </a:lnSpc>
              <a:spcBef>
                <a:spcPts val="500"/>
              </a:spcBef>
              <a:buFontTx/>
              <a:buNone/>
              <a:defRPr sz="2400" kern="1200">
                <a:solidFill>
                  <a:schemeClr val="tx1"/>
                </a:solidFill>
                <a:latin typeface="华文宋体" panose="02010600040101010101" pitchFamily="2" charset="-122"/>
                <a:ea typeface="华文宋体" panose="02010600040101010101" pitchFamily="2" charset="-122"/>
                <a:cs typeface="+mn-cs"/>
              </a:defRPr>
            </a:lvl2pPr>
            <a:lvl3pPr marL="914400" indent="0" algn="l" defTabSz="914400" rtl="0" eaLnBrk="1" latinLnBrk="0" hangingPunct="1">
              <a:lnSpc>
                <a:spcPct val="90000"/>
              </a:lnSpc>
              <a:spcBef>
                <a:spcPts val="500"/>
              </a:spcBef>
              <a:buFontTx/>
              <a:buNone/>
              <a:defRPr sz="2000" kern="1200">
                <a:solidFill>
                  <a:schemeClr val="tx1"/>
                </a:solidFill>
                <a:latin typeface="华文宋体" panose="02010600040101010101" pitchFamily="2" charset="-122"/>
                <a:ea typeface="华文宋体" panose="02010600040101010101" pitchFamily="2" charset="-122"/>
                <a:cs typeface="+mn-cs"/>
              </a:defRPr>
            </a:lvl3pPr>
            <a:lvl4pPr marL="1371600" indent="0" algn="l" defTabSz="914400" rtl="0" eaLnBrk="1" latinLnBrk="0" hangingPunct="1">
              <a:lnSpc>
                <a:spcPct val="90000"/>
              </a:lnSpc>
              <a:spcBef>
                <a:spcPts val="500"/>
              </a:spcBef>
              <a:buFontTx/>
              <a:buNone/>
              <a:defRPr sz="1800" kern="1200">
                <a:solidFill>
                  <a:schemeClr val="tx1"/>
                </a:solidFill>
                <a:latin typeface="华文宋体" panose="02010600040101010101" pitchFamily="2" charset="-122"/>
                <a:ea typeface="华文宋体" panose="02010600040101010101" pitchFamily="2" charset="-122"/>
                <a:cs typeface="+mn-cs"/>
              </a:defRPr>
            </a:lvl4pPr>
            <a:lvl5pPr marL="1828800" indent="0" algn="l" defTabSz="914400" rtl="0" eaLnBrk="1" latinLnBrk="0" hangingPunct="1">
              <a:lnSpc>
                <a:spcPct val="90000"/>
              </a:lnSpc>
              <a:spcBef>
                <a:spcPts val="500"/>
              </a:spcBef>
              <a:buFontTx/>
              <a:buNone/>
              <a:defRPr sz="1800" kern="1200">
                <a:solidFill>
                  <a:schemeClr val="tx1"/>
                </a:solidFill>
                <a:latin typeface="华文宋体" panose="02010600040101010101" pitchFamily="2" charset="-122"/>
                <a:ea typeface="华文宋体" panose="0201060004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b="1" dirty="0">
                <a:solidFill>
                  <a:srgbClr val="FF0000"/>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1. </a:t>
            </a:r>
            <a:r>
              <a:rPr lang="zh-CN" altLang="en-US" b="1" dirty="0">
                <a:solidFill>
                  <a:srgbClr val="FF0000"/>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气体探测器</a:t>
            </a:r>
            <a:endParaRPr lang="zh-CN" altLang="zh-CN" b="1" dirty="0">
              <a:solidFill>
                <a:srgbClr val="FF0000"/>
              </a:solidFill>
              <a:latin typeface="Times New Roman" panose="02020603050405020304" pitchFamily="18" charset="0"/>
              <a:cs typeface="Times New Roman" panose="02020603050405020304" pitchFamily="18" charset="0"/>
              <a:sym typeface="Symbol" pitchFamily="18" charset="2"/>
            </a:endParaRPr>
          </a:p>
        </p:txBody>
      </p:sp>
      <p:grpSp>
        <p:nvGrpSpPr>
          <p:cNvPr id="32" name="组合 31">
            <a:extLst>
              <a:ext uri="{FF2B5EF4-FFF2-40B4-BE49-F238E27FC236}">
                <a16:creationId xmlns:a16="http://schemas.microsoft.com/office/drawing/2014/main" id="{B7A77FA7-DB35-43C9-8D8C-46AFDEA22663}"/>
              </a:ext>
            </a:extLst>
          </p:cNvPr>
          <p:cNvGrpSpPr>
            <a:grpSpLocks/>
          </p:cNvGrpSpPr>
          <p:nvPr/>
        </p:nvGrpSpPr>
        <p:grpSpPr bwMode="auto">
          <a:xfrm>
            <a:off x="3231305" y="5249692"/>
            <a:ext cx="3979863" cy="1530350"/>
            <a:chOff x="374944" y="5003884"/>
            <a:chExt cx="3979291" cy="1530752"/>
          </a:xfrm>
        </p:grpSpPr>
        <p:cxnSp>
          <p:nvCxnSpPr>
            <p:cNvPr id="33" name="直接箭头连接符 32">
              <a:extLst>
                <a:ext uri="{FF2B5EF4-FFF2-40B4-BE49-F238E27FC236}">
                  <a16:creationId xmlns:a16="http://schemas.microsoft.com/office/drawing/2014/main" id="{2F2EEEB4-DB16-498F-B30F-28E4F93B8904}"/>
                </a:ext>
              </a:extLst>
            </p:cNvPr>
            <p:cNvCxnSpPr/>
            <p:nvPr/>
          </p:nvCxnSpPr>
          <p:spPr>
            <a:xfrm>
              <a:off x="611448" y="6164652"/>
              <a:ext cx="3512632" cy="0"/>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4" name="直接箭头连接符 33">
              <a:extLst>
                <a:ext uri="{FF2B5EF4-FFF2-40B4-BE49-F238E27FC236}">
                  <a16:creationId xmlns:a16="http://schemas.microsoft.com/office/drawing/2014/main" id="{49C187B1-234D-42BF-A97C-DD1F9B99AE66}"/>
                </a:ext>
              </a:extLst>
            </p:cNvPr>
            <p:cNvCxnSpPr/>
            <p:nvPr/>
          </p:nvCxnSpPr>
          <p:spPr>
            <a:xfrm flipV="1">
              <a:off x="611448" y="5373869"/>
              <a:ext cx="0" cy="790783"/>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5" name="矩形 34">
              <a:extLst>
                <a:ext uri="{FF2B5EF4-FFF2-40B4-BE49-F238E27FC236}">
                  <a16:creationId xmlns:a16="http://schemas.microsoft.com/office/drawing/2014/main" id="{610510B0-498C-4726-9DA1-A541E911FB3F}"/>
                </a:ext>
              </a:extLst>
            </p:cNvPr>
            <p:cNvSpPr/>
            <p:nvPr/>
          </p:nvSpPr>
          <p:spPr>
            <a:xfrm>
              <a:off x="1187627" y="5840717"/>
              <a:ext cx="184124" cy="3239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6" name="矩形 35">
              <a:extLst>
                <a:ext uri="{FF2B5EF4-FFF2-40B4-BE49-F238E27FC236}">
                  <a16:creationId xmlns:a16="http://schemas.microsoft.com/office/drawing/2014/main" id="{5A88F554-9A5F-4387-AF5B-8A71EADFCE15}"/>
                </a:ext>
              </a:extLst>
            </p:cNvPr>
            <p:cNvSpPr/>
            <p:nvPr/>
          </p:nvSpPr>
          <p:spPr>
            <a:xfrm>
              <a:off x="1614604" y="5661282"/>
              <a:ext cx="184124" cy="503370"/>
            </a:xfrm>
            <a:prstGeom prst="rect">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7" name="矩形 36">
              <a:extLst>
                <a:ext uri="{FF2B5EF4-FFF2-40B4-BE49-F238E27FC236}">
                  <a16:creationId xmlns:a16="http://schemas.microsoft.com/office/drawing/2014/main" id="{41CD326D-5DE2-404C-9009-ACD5A7861AEB}"/>
                </a:ext>
              </a:extLst>
            </p:cNvPr>
            <p:cNvSpPr/>
            <p:nvPr/>
          </p:nvSpPr>
          <p:spPr>
            <a:xfrm>
              <a:off x="1908249" y="5661282"/>
              <a:ext cx="182537" cy="503370"/>
            </a:xfrm>
            <a:prstGeom prst="rect">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8" name="矩形 37">
              <a:extLst>
                <a:ext uri="{FF2B5EF4-FFF2-40B4-BE49-F238E27FC236}">
                  <a16:creationId xmlns:a16="http://schemas.microsoft.com/office/drawing/2014/main" id="{AFED054B-6D5C-43EB-84A2-C21212684C62}"/>
                </a:ext>
              </a:extLst>
            </p:cNvPr>
            <p:cNvSpPr/>
            <p:nvPr/>
          </p:nvSpPr>
          <p:spPr>
            <a:xfrm>
              <a:off x="2514586" y="5661282"/>
              <a:ext cx="182537" cy="503370"/>
            </a:xfrm>
            <a:prstGeom prst="rect">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9" name="矩形 38">
              <a:extLst>
                <a:ext uri="{FF2B5EF4-FFF2-40B4-BE49-F238E27FC236}">
                  <a16:creationId xmlns:a16="http://schemas.microsoft.com/office/drawing/2014/main" id="{8A59EB74-405B-4D1B-9A50-4804E1424CA7}"/>
                </a:ext>
              </a:extLst>
            </p:cNvPr>
            <p:cNvSpPr/>
            <p:nvPr/>
          </p:nvSpPr>
          <p:spPr>
            <a:xfrm>
              <a:off x="3016164" y="5661282"/>
              <a:ext cx="182537" cy="503370"/>
            </a:xfrm>
            <a:prstGeom prst="rect">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0" name="矩形 39">
              <a:extLst>
                <a:ext uri="{FF2B5EF4-FFF2-40B4-BE49-F238E27FC236}">
                  <a16:creationId xmlns:a16="http://schemas.microsoft.com/office/drawing/2014/main" id="{DDE03F5C-4F9F-48DE-9B87-D0BAD786D949}"/>
                </a:ext>
              </a:extLst>
            </p:cNvPr>
            <p:cNvSpPr/>
            <p:nvPr/>
          </p:nvSpPr>
          <p:spPr>
            <a:xfrm>
              <a:off x="827317" y="5661282"/>
              <a:ext cx="184124" cy="503370"/>
            </a:xfrm>
            <a:prstGeom prst="rect">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1" name="矩形 40">
              <a:extLst>
                <a:ext uri="{FF2B5EF4-FFF2-40B4-BE49-F238E27FC236}">
                  <a16:creationId xmlns:a16="http://schemas.microsoft.com/office/drawing/2014/main" id="{D5C2752D-53C6-4B09-885E-DF2E15191C53}"/>
                </a:ext>
              </a:extLst>
            </p:cNvPr>
            <p:cNvSpPr/>
            <p:nvPr/>
          </p:nvSpPr>
          <p:spPr>
            <a:xfrm>
              <a:off x="2195545" y="5961398"/>
              <a:ext cx="173012" cy="20166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2" name="TextBox 14">
              <a:extLst>
                <a:ext uri="{FF2B5EF4-FFF2-40B4-BE49-F238E27FC236}">
                  <a16:creationId xmlns:a16="http://schemas.microsoft.com/office/drawing/2014/main" id="{CB47B0D9-261E-4260-B326-F1B2054E3844}"/>
                </a:ext>
              </a:extLst>
            </p:cNvPr>
            <p:cNvSpPr txBox="1">
              <a:spLocks noChangeArrowheads="1"/>
            </p:cNvSpPr>
            <p:nvPr/>
          </p:nvSpPr>
          <p:spPr bwMode="auto">
            <a:xfrm>
              <a:off x="3707904" y="6165304"/>
              <a:ext cx="6463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Times New Roman" pitchFamily="18" charset="0"/>
                  <a:ea typeface="华文仿宋" pitchFamily="2" charset="-122"/>
                </a:defRPr>
              </a:lvl1pPr>
              <a:lvl2pPr marL="742950" indent="-285750" eaLnBrk="0" hangingPunct="0">
                <a:defRPr kumimoji="1">
                  <a:solidFill>
                    <a:schemeClr val="tx1"/>
                  </a:solidFill>
                  <a:latin typeface="Times New Roman" pitchFamily="18" charset="0"/>
                  <a:ea typeface="华文仿宋" pitchFamily="2" charset="-122"/>
                </a:defRPr>
              </a:lvl2pPr>
              <a:lvl3pPr marL="1143000" indent="-228600" eaLnBrk="0" hangingPunct="0">
                <a:defRPr kumimoji="1">
                  <a:solidFill>
                    <a:schemeClr val="tx1"/>
                  </a:solidFill>
                  <a:latin typeface="Times New Roman" pitchFamily="18" charset="0"/>
                  <a:ea typeface="华文仿宋" pitchFamily="2" charset="-122"/>
                </a:defRPr>
              </a:lvl3pPr>
              <a:lvl4pPr marL="1600200" indent="-228600" eaLnBrk="0" hangingPunct="0">
                <a:defRPr kumimoji="1">
                  <a:solidFill>
                    <a:schemeClr val="tx1"/>
                  </a:solidFill>
                  <a:latin typeface="Times New Roman" pitchFamily="18" charset="0"/>
                  <a:ea typeface="华文仿宋" pitchFamily="2" charset="-122"/>
                </a:defRPr>
              </a:lvl4pPr>
              <a:lvl5pPr marL="2057400" indent="-228600" eaLnBrk="0" hangingPunct="0">
                <a:defRPr kumimoji="1">
                  <a:solidFill>
                    <a:schemeClr val="tx1"/>
                  </a:solidFill>
                  <a:latin typeface="Times New Roman" pitchFamily="18" charset="0"/>
                  <a:ea typeface="华文仿宋" pitchFamily="2" charset="-122"/>
                </a:defRPr>
              </a:lvl5pPr>
              <a:lvl6pPr marL="2514600" indent="-228600" eaLnBrk="0" fontAlgn="base" hangingPunct="0">
                <a:spcBef>
                  <a:spcPct val="20000"/>
                </a:spcBef>
                <a:spcAft>
                  <a:spcPct val="0"/>
                </a:spcAft>
                <a:defRPr kumimoji="1">
                  <a:solidFill>
                    <a:schemeClr val="tx1"/>
                  </a:solidFill>
                  <a:latin typeface="Times New Roman" pitchFamily="18" charset="0"/>
                  <a:ea typeface="华文仿宋" pitchFamily="2" charset="-122"/>
                </a:defRPr>
              </a:lvl6pPr>
              <a:lvl7pPr marL="2971800" indent="-228600" eaLnBrk="0" fontAlgn="base" hangingPunct="0">
                <a:spcBef>
                  <a:spcPct val="20000"/>
                </a:spcBef>
                <a:spcAft>
                  <a:spcPct val="0"/>
                </a:spcAft>
                <a:defRPr kumimoji="1">
                  <a:solidFill>
                    <a:schemeClr val="tx1"/>
                  </a:solidFill>
                  <a:latin typeface="Times New Roman" pitchFamily="18" charset="0"/>
                  <a:ea typeface="华文仿宋" pitchFamily="2" charset="-122"/>
                </a:defRPr>
              </a:lvl7pPr>
              <a:lvl8pPr marL="3429000" indent="-228600" eaLnBrk="0" fontAlgn="base" hangingPunct="0">
                <a:spcBef>
                  <a:spcPct val="20000"/>
                </a:spcBef>
                <a:spcAft>
                  <a:spcPct val="0"/>
                </a:spcAft>
                <a:defRPr kumimoji="1">
                  <a:solidFill>
                    <a:schemeClr val="tx1"/>
                  </a:solidFill>
                  <a:latin typeface="Times New Roman" pitchFamily="18" charset="0"/>
                  <a:ea typeface="华文仿宋" pitchFamily="2" charset="-122"/>
                </a:defRPr>
              </a:lvl8pPr>
              <a:lvl9pPr marL="3886200" indent="-228600" eaLnBrk="0" fontAlgn="base" hangingPunct="0">
                <a:spcBef>
                  <a:spcPct val="20000"/>
                </a:spcBef>
                <a:spcAft>
                  <a:spcPct val="0"/>
                </a:spcAft>
                <a:defRPr kumimoji="1">
                  <a:solidFill>
                    <a:schemeClr val="tx1"/>
                  </a:solidFill>
                  <a:latin typeface="Times New Roman" pitchFamily="18" charset="0"/>
                  <a:ea typeface="华文仿宋" pitchFamily="2" charset="-122"/>
                </a:defRPr>
              </a:lvl9pPr>
            </a:lstStyle>
            <a:p>
              <a:pPr eaLnBrk="1" hangingPunct="1"/>
              <a:r>
                <a:rPr lang="zh-CN" altLang="en-US"/>
                <a:t>时间</a:t>
              </a:r>
            </a:p>
          </p:txBody>
        </p:sp>
        <p:sp>
          <p:nvSpPr>
            <p:cNvPr id="43" name="TextBox 15">
              <a:extLst>
                <a:ext uri="{FF2B5EF4-FFF2-40B4-BE49-F238E27FC236}">
                  <a16:creationId xmlns:a16="http://schemas.microsoft.com/office/drawing/2014/main" id="{DB6B7E6F-DB20-4AF1-9D73-72149BF018CD}"/>
                </a:ext>
              </a:extLst>
            </p:cNvPr>
            <p:cNvSpPr txBox="1">
              <a:spLocks noChangeArrowheads="1"/>
            </p:cNvSpPr>
            <p:nvPr/>
          </p:nvSpPr>
          <p:spPr bwMode="auto">
            <a:xfrm>
              <a:off x="374944" y="5003884"/>
              <a:ext cx="6463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Times New Roman" pitchFamily="18" charset="0"/>
                  <a:ea typeface="华文仿宋" pitchFamily="2" charset="-122"/>
                </a:defRPr>
              </a:lvl1pPr>
              <a:lvl2pPr marL="742950" indent="-285750" eaLnBrk="0" hangingPunct="0">
                <a:defRPr kumimoji="1">
                  <a:solidFill>
                    <a:schemeClr val="tx1"/>
                  </a:solidFill>
                  <a:latin typeface="Times New Roman" pitchFamily="18" charset="0"/>
                  <a:ea typeface="华文仿宋" pitchFamily="2" charset="-122"/>
                </a:defRPr>
              </a:lvl2pPr>
              <a:lvl3pPr marL="1143000" indent="-228600" eaLnBrk="0" hangingPunct="0">
                <a:defRPr kumimoji="1">
                  <a:solidFill>
                    <a:schemeClr val="tx1"/>
                  </a:solidFill>
                  <a:latin typeface="Times New Roman" pitchFamily="18" charset="0"/>
                  <a:ea typeface="华文仿宋" pitchFamily="2" charset="-122"/>
                </a:defRPr>
              </a:lvl3pPr>
              <a:lvl4pPr marL="1600200" indent="-228600" eaLnBrk="0" hangingPunct="0">
                <a:defRPr kumimoji="1">
                  <a:solidFill>
                    <a:schemeClr val="tx1"/>
                  </a:solidFill>
                  <a:latin typeface="Times New Roman" pitchFamily="18" charset="0"/>
                  <a:ea typeface="华文仿宋" pitchFamily="2" charset="-122"/>
                </a:defRPr>
              </a:lvl4pPr>
              <a:lvl5pPr marL="2057400" indent="-228600" eaLnBrk="0" hangingPunct="0">
                <a:defRPr kumimoji="1">
                  <a:solidFill>
                    <a:schemeClr val="tx1"/>
                  </a:solidFill>
                  <a:latin typeface="Times New Roman" pitchFamily="18" charset="0"/>
                  <a:ea typeface="华文仿宋" pitchFamily="2" charset="-122"/>
                </a:defRPr>
              </a:lvl5pPr>
              <a:lvl6pPr marL="2514600" indent="-228600" eaLnBrk="0" fontAlgn="base" hangingPunct="0">
                <a:spcBef>
                  <a:spcPct val="20000"/>
                </a:spcBef>
                <a:spcAft>
                  <a:spcPct val="0"/>
                </a:spcAft>
                <a:defRPr kumimoji="1">
                  <a:solidFill>
                    <a:schemeClr val="tx1"/>
                  </a:solidFill>
                  <a:latin typeface="Times New Roman" pitchFamily="18" charset="0"/>
                  <a:ea typeface="华文仿宋" pitchFamily="2" charset="-122"/>
                </a:defRPr>
              </a:lvl6pPr>
              <a:lvl7pPr marL="2971800" indent="-228600" eaLnBrk="0" fontAlgn="base" hangingPunct="0">
                <a:spcBef>
                  <a:spcPct val="20000"/>
                </a:spcBef>
                <a:spcAft>
                  <a:spcPct val="0"/>
                </a:spcAft>
                <a:defRPr kumimoji="1">
                  <a:solidFill>
                    <a:schemeClr val="tx1"/>
                  </a:solidFill>
                  <a:latin typeface="Times New Roman" pitchFamily="18" charset="0"/>
                  <a:ea typeface="华文仿宋" pitchFamily="2" charset="-122"/>
                </a:defRPr>
              </a:lvl7pPr>
              <a:lvl8pPr marL="3429000" indent="-228600" eaLnBrk="0" fontAlgn="base" hangingPunct="0">
                <a:spcBef>
                  <a:spcPct val="20000"/>
                </a:spcBef>
                <a:spcAft>
                  <a:spcPct val="0"/>
                </a:spcAft>
                <a:defRPr kumimoji="1">
                  <a:solidFill>
                    <a:schemeClr val="tx1"/>
                  </a:solidFill>
                  <a:latin typeface="Times New Roman" pitchFamily="18" charset="0"/>
                  <a:ea typeface="华文仿宋" pitchFamily="2" charset="-122"/>
                </a:defRPr>
              </a:lvl8pPr>
              <a:lvl9pPr marL="3886200" indent="-228600" eaLnBrk="0" fontAlgn="base" hangingPunct="0">
                <a:spcBef>
                  <a:spcPct val="20000"/>
                </a:spcBef>
                <a:spcAft>
                  <a:spcPct val="0"/>
                </a:spcAft>
                <a:defRPr kumimoji="1">
                  <a:solidFill>
                    <a:schemeClr val="tx1"/>
                  </a:solidFill>
                  <a:latin typeface="Times New Roman" pitchFamily="18" charset="0"/>
                  <a:ea typeface="华文仿宋" pitchFamily="2" charset="-122"/>
                </a:defRPr>
              </a:lvl9pPr>
            </a:lstStyle>
            <a:p>
              <a:pPr eaLnBrk="1" hangingPunct="1"/>
              <a:r>
                <a:rPr lang="zh-CN" altLang="en-US"/>
                <a:t>幅度</a:t>
              </a:r>
            </a:p>
          </p:txBody>
        </p:sp>
      </p:grpSp>
      <p:grpSp>
        <p:nvGrpSpPr>
          <p:cNvPr id="44" name="组合 43">
            <a:extLst>
              <a:ext uri="{FF2B5EF4-FFF2-40B4-BE49-F238E27FC236}">
                <a16:creationId xmlns:a16="http://schemas.microsoft.com/office/drawing/2014/main" id="{0B5BA4B8-7263-469C-B501-138F28887052}"/>
              </a:ext>
            </a:extLst>
          </p:cNvPr>
          <p:cNvGrpSpPr>
            <a:grpSpLocks/>
          </p:cNvGrpSpPr>
          <p:nvPr/>
        </p:nvGrpSpPr>
        <p:grpSpPr bwMode="auto">
          <a:xfrm>
            <a:off x="7356647" y="5121105"/>
            <a:ext cx="3933825" cy="1703387"/>
            <a:chOff x="4811514" y="4875237"/>
            <a:chExt cx="3934470" cy="1703318"/>
          </a:xfrm>
        </p:grpSpPr>
        <p:sp>
          <p:nvSpPr>
            <p:cNvPr id="45" name="TextBox 17">
              <a:extLst>
                <a:ext uri="{FF2B5EF4-FFF2-40B4-BE49-F238E27FC236}">
                  <a16:creationId xmlns:a16="http://schemas.microsoft.com/office/drawing/2014/main" id="{1974C7BC-7A4A-4ABB-8775-0099D31D9647}"/>
                </a:ext>
              </a:extLst>
            </p:cNvPr>
            <p:cNvSpPr txBox="1">
              <a:spLocks noChangeArrowheads="1"/>
            </p:cNvSpPr>
            <p:nvPr/>
          </p:nvSpPr>
          <p:spPr bwMode="auto">
            <a:xfrm>
              <a:off x="8099653" y="6209223"/>
              <a:ext cx="6463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Times New Roman" pitchFamily="18" charset="0"/>
                  <a:ea typeface="华文仿宋" pitchFamily="2" charset="-122"/>
                </a:defRPr>
              </a:lvl1pPr>
              <a:lvl2pPr marL="742950" indent="-285750" eaLnBrk="0" hangingPunct="0">
                <a:defRPr kumimoji="1">
                  <a:solidFill>
                    <a:schemeClr val="tx1"/>
                  </a:solidFill>
                  <a:latin typeface="Times New Roman" pitchFamily="18" charset="0"/>
                  <a:ea typeface="华文仿宋" pitchFamily="2" charset="-122"/>
                </a:defRPr>
              </a:lvl2pPr>
              <a:lvl3pPr marL="1143000" indent="-228600" eaLnBrk="0" hangingPunct="0">
                <a:defRPr kumimoji="1">
                  <a:solidFill>
                    <a:schemeClr val="tx1"/>
                  </a:solidFill>
                  <a:latin typeface="Times New Roman" pitchFamily="18" charset="0"/>
                  <a:ea typeface="华文仿宋" pitchFamily="2" charset="-122"/>
                </a:defRPr>
              </a:lvl3pPr>
              <a:lvl4pPr marL="1600200" indent="-228600" eaLnBrk="0" hangingPunct="0">
                <a:defRPr kumimoji="1">
                  <a:solidFill>
                    <a:schemeClr val="tx1"/>
                  </a:solidFill>
                  <a:latin typeface="Times New Roman" pitchFamily="18" charset="0"/>
                  <a:ea typeface="华文仿宋" pitchFamily="2" charset="-122"/>
                </a:defRPr>
              </a:lvl4pPr>
              <a:lvl5pPr marL="2057400" indent="-228600" eaLnBrk="0" hangingPunct="0">
                <a:defRPr kumimoji="1">
                  <a:solidFill>
                    <a:schemeClr val="tx1"/>
                  </a:solidFill>
                  <a:latin typeface="Times New Roman" pitchFamily="18" charset="0"/>
                  <a:ea typeface="华文仿宋" pitchFamily="2" charset="-122"/>
                </a:defRPr>
              </a:lvl5pPr>
              <a:lvl6pPr marL="2514600" indent="-228600" eaLnBrk="0" fontAlgn="base" hangingPunct="0">
                <a:spcBef>
                  <a:spcPct val="20000"/>
                </a:spcBef>
                <a:spcAft>
                  <a:spcPct val="0"/>
                </a:spcAft>
                <a:defRPr kumimoji="1">
                  <a:solidFill>
                    <a:schemeClr val="tx1"/>
                  </a:solidFill>
                  <a:latin typeface="Times New Roman" pitchFamily="18" charset="0"/>
                  <a:ea typeface="华文仿宋" pitchFamily="2" charset="-122"/>
                </a:defRPr>
              </a:lvl6pPr>
              <a:lvl7pPr marL="2971800" indent="-228600" eaLnBrk="0" fontAlgn="base" hangingPunct="0">
                <a:spcBef>
                  <a:spcPct val="20000"/>
                </a:spcBef>
                <a:spcAft>
                  <a:spcPct val="0"/>
                </a:spcAft>
                <a:defRPr kumimoji="1">
                  <a:solidFill>
                    <a:schemeClr val="tx1"/>
                  </a:solidFill>
                  <a:latin typeface="Times New Roman" pitchFamily="18" charset="0"/>
                  <a:ea typeface="华文仿宋" pitchFamily="2" charset="-122"/>
                </a:defRPr>
              </a:lvl7pPr>
              <a:lvl8pPr marL="3429000" indent="-228600" eaLnBrk="0" fontAlgn="base" hangingPunct="0">
                <a:spcBef>
                  <a:spcPct val="20000"/>
                </a:spcBef>
                <a:spcAft>
                  <a:spcPct val="0"/>
                </a:spcAft>
                <a:defRPr kumimoji="1">
                  <a:solidFill>
                    <a:schemeClr val="tx1"/>
                  </a:solidFill>
                  <a:latin typeface="Times New Roman" pitchFamily="18" charset="0"/>
                  <a:ea typeface="华文仿宋" pitchFamily="2" charset="-122"/>
                </a:defRPr>
              </a:lvl8pPr>
              <a:lvl9pPr marL="3886200" indent="-228600" eaLnBrk="0" fontAlgn="base" hangingPunct="0">
                <a:spcBef>
                  <a:spcPct val="20000"/>
                </a:spcBef>
                <a:spcAft>
                  <a:spcPct val="0"/>
                </a:spcAft>
                <a:defRPr kumimoji="1">
                  <a:solidFill>
                    <a:schemeClr val="tx1"/>
                  </a:solidFill>
                  <a:latin typeface="Times New Roman" pitchFamily="18" charset="0"/>
                  <a:ea typeface="华文仿宋" pitchFamily="2" charset="-122"/>
                </a:defRPr>
              </a:lvl9pPr>
            </a:lstStyle>
            <a:p>
              <a:pPr eaLnBrk="1" hangingPunct="1"/>
              <a:r>
                <a:rPr lang="zh-CN" altLang="en-US"/>
                <a:t>幅度</a:t>
              </a:r>
            </a:p>
          </p:txBody>
        </p:sp>
        <p:cxnSp>
          <p:nvCxnSpPr>
            <p:cNvPr id="46" name="直接箭头连接符 45">
              <a:extLst>
                <a:ext uri="{FF2B5EF4-FFF2-40B4-BE49-F238E27FC236}">
                  <a16:creationId xmlns:a16="http://schemas.microsoft.com/office/drawing/2014/main" id="{A9FA7D33-B17A-4ADA-B1A8-371B34F878B6}"/>
                </a:ext>
              </a:extLst>
            </p:cNvPr>
            <p:cNvCxnSpPr/>
            <p:nvPr/>
          </p:nvCxnSpPr>
          <p:spPr>
            <a:xfrm>
              <a:off x="5203690" y="6237257"/>
              <a:ext cx="3512126" cy="0"/>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7" name="直接箭头连接符 46">
              <a:extLst>
                <a:ext uri="{FF2B5EF4-FFF2-40B4-BE49-F238E27FC236}">
                  <a16:creationId xmlns:a16="http://schemas.microsoft.com/office/drawing/2014/main" id="{0C1B7256-EDF6-43E6-9777-8A472180226A}"/>
                </a:ext>
              </a:extLst>
            </p:cNvPr>
            <p:cNvCxnSpPr/>
            <p:nvPr/>
          </p:nvCxnSpPr>
          <p:spPr>
            <a:xfrm flipV="1">
              <a:off x="5219568" y="5445126"/>
              <a:ext cx="0" cy="792131"/>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8" name="任意多边形 22">
              <a:extLst>
                <a:ext uri="{FF2B5EF4-FFF2-40B4-BE49-F238E27FC236}">
                  <a16:creationId xmlns:a16="http://schemas.microsoft.com/office/drawing/2014/main" id="{E06496FF-9816-4CC1-9701-77ACBB884F13}"/>
                </a:ext>
              </a:extLst>
            </p:cNvPr>
            <p:cNvSpPr/>
            <p:nvPr/>
          </p:nvSpPr>
          <p:spPr>
            <a:xfrm>
              <a:off x="5219568" y="5684829"/>
              <a:ext cx="428695" cy="552428"/>
            </a:xfrm>
            <a:custGeom>
              <a:avLst/>
              <a:gdLst>
                <a:gd name="connsiteX0" fmla="*/ 0 w 428625"/>
                <a:gd name="connsiteY0" fmla="*/ 0 h 552450"/>
                <a:gd name="connsiteX1" fmla="*/ 47625 w 428625"/>
                <a:gd name="connsiteY1" fmla="*/ 19050 h 552450"/>
                <a:gd name="connsiteX2" fmla="*/ 95250 w 428625"/>
                <a:gd name="connsiteY2" fmla="*/ 76200 h 552450"/>
                <a:gd name="connsiteX3" fmla="*/ 114300 w 428625"/>
                <a:gd name="connsiteY3" fmla="*/ 161925 h 552450"/>
                <a:gd name="connsiteX4" fmla="*/ 161925 w 428625"/>
                <a:gd name="connsiteY4" fmla="*/ 219075 h 552450"/>
                <a:gd name="connsiteX5" fmla="*/ 180975 w 428625"/>
                <a:gd name="connsiteY5" fmla="*/ 247650 h 552450"/>
                <a:gd name="connsiteX6" fmla="*/ 190500 w 428625"/>
                <a:gd name="connsiteY6" fmla="*/ 276225 h 552450"/>
                <a:gd name="connsiteX7" fmla="*/ 228600 w 428625"/>
                <a:gd name="connsiteY7" fmla="*/ 333375 h 552450"/>
                <a:gd name="connsiteX8" fmla="*/ 247650 w 428625"/>
                <a:gd name="connsiteY8" fmla="*/ 371475 h 552450"/>
                <a:gd name="connsiteX9" fmla="*/ 276225 w 428625"/>
                <a:gd name="connsiteY9" fmla="*/ 390525 h 552450"/>
                <a:gd name="connsiteX10" fmla="*/ 295275 w 428625"/>
                <a:gd name="connsiteY10" fmla="*/ 457200 h 552450"/>
                <a:gd name="connsiteX11" fmla="*/ 333375 w 428625"/>
                <a:gd name="connsiteY11" fmla="*/ 514350 h 552450"/>
                <a:gd name="connsiteX12" fmla="*/ 400050 w 428625"/>
                <a:gd name="connsiteY12" fmla="*/ 533400 h 552450"/>
                <a:gd name="connsiteX13" fmla="*/ 428625 w 428625"/>
                <a:gd name="connsiteY13" fmla="*/ 552450 h 552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28625" h="552450">
                  <a:moveTo>
                    <a:pt x="0" y="0"/>
                  </a:moveTo>
                  <a:cubicBezTo>
                    <a:pt x="15875" y="6350"/>
                    <a:pt x="33126" y="9988"/>
                    <a:pt x="47625" y="19050"/>
                  </a:cubicBezTo>
                  <a:cubicBezTo>
                    <a:pt x="68579" y="32146"/>
                    <a:pt x="82084" y="56450"/>
                    <a:pt x="95250" y="76200"/>
                  </a:cubicBezTo>
                  <a:cubicBezTo>
                    <a:pt x="96945" y="84676"/>
                    <a:pt x="109256" y="150155"/>
                    <a:pt x="114300" y="161925"/>
                  </a:cubicBezTo>
                  <a:cubicBezTo>
                    <a:pt x="126820" y="191138"/>
                    <a:pt x="141732" y="194843"/>
                    <a:pt x="161925" y="219075"/>
                  </a:cubicBezTo>
                  <a:cubicBezTo>
                    <a:pt x="169254" y="227869"/>
                    <a:pt x="175855" y="237411"/>
                    <a:pt x="180975" y="247650"/>
                  </a:cubicBezTo>
                  <a:cubicBezTo>
                    <a:pt x="185465" y="256630"/>
                    <a:pt x="185624" y="267448"/>
                    <a:pt x="190500" y="276225"/>
                  </a:cubicBezTo>
                  <a:cubicBezTo>
                    <a:pt x="201619" y="296239"/>
                    <a:pt x="218361" y="312897"/>
                    <a:pt x="228600" y="333375"/>
                  </a:cubicBezTo>
                  <a:cubicBezTo>
                    <a:pt x="234950" y="346075"/>
                    <a:pt x="238560" y="360567"/>
                    <a:pt x="247650" y="371475"/>
                  </a:cubicBezTo>
                  <a:cubicBezTo>
                    <a:pt x="254979" y="380269"/>
                    <a:pt x="266700" y="384175"/>
                    <a:pt x="276225" y="390525"/>
                  </a:cubicBezTo>
                  <a:cubicBezTo>
                    <a:pt x="278467" y="399493"/>
                    <a:pt x="289064" y="446020"/>
                    <a:pt x="295275" y="457200"/>
                  </a:cubicBezTo>
                  <a:cubicBezTo>
                    <a:pt x="306394" y="477214"/>
                    <a:pt x="311655" y="507110"/>
                    <a:pt x="333375" y="514350"/>
                  </a:cubicBezTo>
                  <a:cubicBezTo>
                    <a:pt x="374369" y="528015"/>
                    <a:pt x="352210" y="521440"/>
                    <a:pt x="400050" y="533400"/>
                  </a:cubicBezTo>
                  <a:lnTo>
                    <a:pt x="428625" y="552450"/>
                  </a:ln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9" name="任意多边形 23">
              <a:extLst>
                <a:ext uri="{FF2B5EF4-FFF2-40B4-BE49-F238E27FC236}">
                  <a16:creationId xmlns:a16="http://schemas.microsoft.com/office/drawing/2014/main" id="{39E92BB5-8FC6-435F-ABB0-6DF9E5E4A3D0}"/>
                </a:ext>
              </a:extLst>
            </p:cNvPr>
            <p:cNvSpPr/>
            <p:nvPr/>
          </p:nvSpPr>
          <p:spPr>
            <a:xfrm>
              <a:off x="6181751" y="4875237"/>
              <a:ext cx="2172056" cy="1362020"/>
            </a:xfrm>
            <a:custGeom>
              <a:avLst/>
              <a:gdLst>
                <a:gd name="connsiteX0" fmla="*/ 0 w 2171731"/>
                <a:gd name="connsiteY0" fmla="*/ 1362075 h 1362075"/>
                <a:gd name="connsiteX1" fmla="*/ 47625 w 2171731"/>
                <a:gd name="connsiteY1" fmla="*/ 1219200 h 1362075"/>
                <a:gd name="connsiteX2" fmla="*/ 57150 w 2171731"/>
                <a:gd name="connsiteY2" fmla="*/ 1171575 h 1362075"/>
                <a:gd name="connsiteX3" fmla="*/ 76200 w 2171731"/>
                <a:gd name="connsiteY3" fmla="*/ 1114425 h 1362075"/>
                <a:gd name="connsiteX4" fmla="*/ 85725 w 2171731"/>
                <a:gd name="connsiteY4" fmla="*/ 1085850 h 1362075"/>
                <a:gd name="connsiteX5" fmla="*/ 104775 w 2171731"/>
                <a:gd name="connsiteY5" fmla="*/ 1057275 h 1362075"/>
                <a:gd name="connsiteX6" fmla="*/ 114300 w 2171731"/>
                <a:gd name="connsiteY6" fmla="*/ 1019175 h 1362075"/>
                <a:gd name="connsiteX7" fmla="*/ 190500 w 2171731"/>
                <a:gd name="connsiteY7" fmla="*/ 971550 h 1362075"/>
                <a:gd name="connsiteX8" fmla="*/ 228600 w 2171731"/>
                <a:gd name="connsiteY8" fmla="*/ 942975 h 1362075"/>
                <a:gd name="connsiteX9" fmla="*/ 257175 w 2171731"/>
                <a:gd name="connsiteY9" fmla="*/ 933450 h 1362075"/>
                <a:gd name="connsiteX10" fmla="*/ 514350 w 2171731"/>
                <a:gd name="connsiteY10" fmla="*/ 923925 h 1362075"/>
                <a:gd name="connsiteX11" fmla="*/ 533400 w 2171731"/>
                <a:gd name="connsiteY11" fmla="*/ 847725 h 1362075"/>
                <a:gd name="connsiteX12" fmla="*/ 619125 w 2171731"/>
                <a:gd name="connsiteY12" fmla="*/ 800100 h 1362075"/>
                <a:gd name="connsiteX13" fmla="*/ 657225 w 2171731"/>
                <a:gd name="connsiteY13" fmla="*/ 742950 h 1362075"/>
                <a:gd name="connsiteX14" fmla="*/ 666750 w 2171731"/>
                <a:gd name="connsiteY14" fmla="*/ 714375 h 1362075"/>
                <a:gd name="connsiteX15" fmla="*/ 723900 w 2171731"/>
                <a:gd name="connsiteY15" fmla="*/ 666750 h 1362075"/>
                <a:gd name="connsiteX16" fmla="*/ 742950 w 2171731"/>
                <a:gd name="connsiteY16" fmla="*/ 638175 h 1362075"/>
                <a:gd name="connsiteX17" fmla="*/ 771525 w 2171731"/>
                <a:gd name="connsiteY17" fmla="*/ 628650 h 1362075"/>
                <a:gd name="connsiteX18" fmla="*/ 1143000 w 2171731"/>
                <a:gd name="connsiteY18" fmla="*/ 619125 h 1362075"/>
                <a:gd name="connsiteX19" fmla="*/ 1152525 w 2171731"/>
                <a:gd name="connsiteY19" fmla="*/ 590550 h 1362075"/>
                <a:gd name="connsiteX20" fmla="*/ 1171575 w 2171731"/>
                <a:gd name="connsiteY20" fmla="*/ 552450 h 1362075"/>
                <a:gd name="connsiteX21" fmla="*/ 1181100 w 2171731"/>
                <a:gd name="connsiteY21" fmla="*/ 352425 h 1362075"/>
                <a:gd name="connsiteX22" fmla="*/ 1190625 w 2171731"/>
                <a:gd name="connsiteY22" fmla="*/ 285750 h 1362075"/>
                <a:gd name="connsiteX23" fmla="*/ 1200150 w 2171731"/>
                <a:gd name="connsiteY23" fmla="*/ 180975 h 1362075"/>
                <a:gd name="connsiteX24" fmla="*/ 1219200 w 2171731"/>
                <a:gd name="connsiteY24" fmla="*/ 123825 h 1362075"/>
                <a:gd name="connsiteX25" fmla="*/ 1247775 w 2171731"/>
                <a:gd name="connsiteY25" fmla="*/ 66675 h 1362075"/>
                <a:gd name="connsiteX26" fmla="*/ 1343025 w 2171731"/>
                <a:gd name="connsiteY26" fmla="*/ 9525 h 1362075"/>
                <a:gd name="connsiteX27" fmla="*/ 1381125 w 2171731"/>
                <a:gd name="connsiteY27" fmla="*/ 0 h 1362075"/>
                <a:gd name="connsiteX28" fmla="*/ 1476375 w 2171731"/>
                <a:gd name="connsiteY28" fmla="*/ 9525 h 1362075"/>
                <a:gd name="connsiteX29" fmla="*/ 1552575 w 2171731"/>
                <a:gd name="connsiteY29" fmla="*/ 66675 h 1362075"/>
                <a:gd name="connsiteX30" fmla="*/ 1581150 w 2171731"/>
                <a:gd name="connsiteY30" fmla="*/ 114300 h 1362075"/>
                <a:gd name="connsiteX31" fmla="*/ 1619250 w 2171731"/>
                <a:gd name="connsiteY31" fmla="*/ 142875 h 1362075"/>
                <a:gd name="connsiteX32" fmla="*/ 1628775 w 2171731"/>
                <a:gd name="connsiteY32" fmla="*/ 171450 h 1362075"/>
                <a:gd name="connsiteX33" fmla="*/ 1666875 w 2171731"/>
                <a:gd name="connsiteY33" fmla="*/ 228600 h 1362075"/>
                <a:gd name="connsiteX34" fmla="*/ 1685925 w 2171731"/>
                <a:gd name="connsiteY34" fmla="*/ 257175 h 1362075"/>
                <a:gd name="connsiteX35" fmla="*/ 1733550 w 2171731"/>
                <a:gd name="connsiteY35" fmla="*/ 342900 h 1362075"/>
                <a:gd name="connsiteX36" fmla="*/ 1752600 w 2171731"/>
                <a:gd name="connsiteY36" fmla="*/ 371475 h 1362075"/>
                <a:gd name="connsiteX37" fmla="*/ 1762125 w 2171731"/>
                <a:gd name="connsiteY37" fmla="*/ 409575 h 1362075"/>
                <a:gd name="connsiteX38" fmla="*/ 1781175 w 2171731"/>
                <a:gd name="connsiteY38" fmla="*/ 485775 h 1362075"/>
                <a:gd name="connsiteX39" fmla="*/ 1819275 w 2171731"/>
                <a:gd name="connsiteY39" fmla="*/ 561975 h 1362075"/>
                <a:gd name="connsiteX40" fmla="*/ 1828800 w 2171731"/>
                <a:gd name="connsiteY40" fmla="*/ 600075 h 1362075"/>
                <a:gd name="connsiteX41" fmla="*/ 1847850 w 2171731"/>
                <a:gd name="connsiteY41" fmla="*/ 628650 h 1362075"/>
                <a:gd name="connsiteX42" fmla="*/ 1866900 w 2171731"/>
                <a:gd name="connsiteY42" fmla="*/ 666750 h 1362075"/>
                <a:gd name="connsiteX43" fmla="*/ 1895475 w 2171731"/>
                <a:gd name="connsiteY43" fmla="*/ 723900 h 1362075"/>
                <a:gd name="connsiteX44" fmla="*/ 1914525 w 2171731"/>
                <a:gd name="connsiteY44" fmla="*/ 857250 h 1362075"/>
                <a:gd name="connsiteX45" fmla="*/ 1924050 w 2171731"/>
                <a:gd name="connsiteY45" fmla="*/ 895350 h 1362075"/>
                <a:gd name="connsiteX46" fmla="*/ 1943100 w 2171731"/>
                <a:gd name="connsiteY46" fmla="*/ 1009650 h 1362075"/>
                <a:gd name="connsiteX47" fmla="*/ 1952625 w 2171731"/>
                <a:gd name="connsiteY47" fmla="*/ 1038225 h 1362075"/>
                <a:gd name="connsiteX48" fmla="*/ 1962150 w 2171731"/>
                <a:gd name="connsiteY48" fmla="*/ 1085850 h 1362075"/>
                <a:gd name="connsiteX49" fmla="*/ 1971675 w 2171731"/>
                <a:gd name="connsiteY49" fmla="*/ 1114425 h 1362075"/>
                <a:gd name="connsiteX50" fmla="*/ 1981200 w 2171731"/>
                <a:gd name="connsiteY50" fmla="*/ 1152525 h 1362075"/>
                <a:gd name="connsiteX51" fmla="*/ 2009775 w 2171731"/>
                <a:gd name="connsiteY51" fmla="*/ 1190625 h 1362075"/>
                <a:gd name="connsiteX52" fmla="*/ 2057400 w 2171731"/>
                <a:gd name="connsiteY52" fmla="*/ 1257300 h 1362075"/>
                <a:gd name="connsiteX53" fmla="*/ 2114550 w 2171731"/>
                <a:gd name="connsiteY53" fmla="*/ 1276350 h 1362075"/>
                <a:gd name="connsiteX54" fmla="*/ 2133600 w 2171731"/>
                <a:gd name="connsiteY54" fmla="*/ 1304925 h 1362075"/>
                <a:gd name="connsiteX55" fmla="*/ 2171700 w 2171731"/>
                <a:gd name="connsiteY55" fmla="*/ 1343025 h 136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2171731" h="1362075">
                  <a:moveTo>
                    <a:pt x="0" y="1362075"/>
                  </a:moveTo>
                  <a:cubicBezTo>
                    <a:pt x="15875" y="1314450"/>
                    <a:pt x="33200" y="1267284"/>
                    <a:pt x="47625" y="1219200"/>
                  </a:cubicBezTo>
                  <a:cubicBezTo>
                    <a:pt x="52277" y="1203693"/>
                    <a:pt x="52890" y="1187194"/>
                    <a:pt x="57150" y="1171575"/>
                  </a:cubicBezTo>
                  <a:cubicBezTo>
                    <a:pt x="62434" y="1152202"/>
                    <a:pt x="69850" y="1133475"/>
                    <a:pt x="76200" y="1114425"/>
                  </a:cubicBezTo>
                  <a:cubicBezTo>
                    <a:pt x="79375" y="1104900"/>
                    <a:pt x="80156" y="1094204"/>
                    <a:pt x="85725" y="1085850"/>
                  </a:cubicBezTo>
                  <a:lnTo>
                    <a:pt x="104775" y="1057275"/>
                  </a:lnTo>
                  <a:cubicBezTo>
                    <a:pt x="107950" y="1044575"/>
                    <a:pt x="107362" y="1030276"/>
                    <a:pt x="114300" y="1019175"/>
                  </a:cubicBezTo>
                  <a:cubicBezTo>
                    <a:pt x="140609" y="977080"/>
                    <a:pt x="150317" y="981596"/>
                    <a:pt x="190500" y="971550"/>
                  </a:cubicBezTo>
                  <a:cubicBezTo>
                    <a:pt x="203200" y="962025"/>
                    <a:pt x="214817" y="950851"/>
                    <a:pt x="228600" y="942975"/>
                  </a:cubicBezTo>
                  <a:cubicBezTo>
                    <a:pt x="237317" y="937994"/>
                    <a:pt x="247157" y="934118"/>
                    <a:pt x="257175" y="933450"/>
                  </a:cubicBezTo>
                  <a:cubicBezTo>
                    <a:pt x="342769" y="927744"/>
                    <a:pt x="428625" y="927100"/>
                    <a:pt x="514350" y="923925"/>
                  </a:cubicBezTo>
                  <a:cubicBezTo>
                    <a:pt x="520700" y="898525"/>
                    <a:pt x="519344" y="869814"/>
                    <a:pt x="533400" y="847725"/>
                  </a:cubicBezTo>
                  <a:cubicBezTo>
                    <a:pt x="538981" y="838954"/>
                    <a:pt x="606050" y="806637"/>
                    <a:pt x="619125" y="800100"/>
                  </a:cubicBezTo>
                  <a:cubicBezTo>
                    <a:pt x="631825" y="781050"/>
                    <a:pt x="649985" y="764670"/>
                    <a:pt x="657225" y="742950"/>
                  </a:cubicBezTo>
                  <a:cubicBezTo>
                    <a:pt x="660400" y="733425"/>
                    <a:pt x="661181" y="722729"/>
                    <a:pt x="666750" y="714375"/>
                  </a:cubicBezTo>
                  <a:cubicBezTo>
                    <a:pt x="681418" y="692373"/>
                    <a:pt x="702815" y="680807"/>
                    <a:pt x="723900" y="666750"/>
                  </a:cubicBezTo>
                  <a:cubicBezTo>
                    <a:pt x="730250" y="657225"/>
                    <a:pt x="734011" y="645326"/>
                    <a:pt x="742950" y="638175"/>
                  </a:cubicBezTo>
                  <a:cubicBezTo>
                    <a:pt x="750790" y="631903"/>
                    <a:pt x="761496" y="629128"/>
                    <a:pt x="771525" y="628650"/>
                  </a:cubicBezTo>
                  <a:cubicBezTo>
                    <a:pt x="895250" y="622758"/>
                    <a:pt x="1019175" y="622300"/>
                    <a:pt x="1143000" y="619125"/>
                  </a:cubicBezTo>
                  <a:cubicBezTo>
                    <a:pt x="1146175" y="609600"/>
                    <a:pt x="1148570" y="599778"/>
                    <a:pt x="1152525" y="590550"/>
                  </a:cubicBezTo>
                  <a:cubicBezTo>
                    <a:pt x="1158118" y="577499"/>
                    <a:pt x="1169883" y="566548"/>
                    <a:pt x="1171575" y="552450"/>
                  </a:cubicBezTo>
                  <a:cubicBezTo>
                    <a:pt x="1179528" y="486175"/>
                    <a:pt x="1176344" y="419006"/>
                    <a:pt x="1181100" y="352425"/>
                  </a:cubicBezTo>
                  <a:cubicBezTo>
                    <a:pt x="1182700" y="330031"/>
                    <a:pt x="1188146" y="308063"/>
                    <a:pt x="1190625" y="285750"/>
                  </a:cubicBezTo>
                  <a:cubicBezTo>
                    <a:pt x="1194498" y="250895"/>
                    <a:pt x="1194056" y="215510"/>
                    <a:pt x="1200150" y="180975"/>
                  </a:cubicBezTo>
                  <a:cubicBezTo>
                    <a:pt x="1203640" y="161200"/>
                    <a:pt x="1212850" y="142875"/>
                    <a:pt x="1219200" y="123825"/>
                  </a:cubicBezTo>
                  <a:cubicBezTo>
                    <a:pt x="1225994" y="103442"/>
                    <a:pt x="1230397" y="81881"/>
                    <a:pt x="1247775" y="66675"/>
                  </a:cubicBezTo>
                  <a:cubicBezTo>
                    <a:pt x="1264391" y="52136"/>
                    <a:pt x="1316912" y="19317"/>
                    <a:pt x="1343025" y="9525"/>
                  </a:cubicBezTo>
                  <a:cubicBezTo>
                    <a:pt x="1355282" y="4928"/>
                    <a:pt x="1368425" y="3175"/>
                    <a:pt x="1381125" y="0"/>
                  </a:cubicBezTo>
                  <a:cubicBezTo>
                    <a:pt x="1412875" y="3175"/>
                    <a:pt x="1446636" y="-2040"/>
                    <a:pt x="1476375" y="9525"/>
                  </a:cubicBezTo>
                  <a:cubicBezTo>
                    <a:pt x="1505966" y="21033"/>
                    <a:pt x="1552575" y="66675"/>
                    <a:pt x="1552575" y="66675"/>
                  </a:cubicBezTo>
                  <a:cubicBezTo>
                    <a:pt x="1562100" y="82550"/>
                    <a:pt x="1568959" y="100367"/>
                    <a:pt x="1581150" y="114300"/>
                  </a:cubicBezTo>
                  <a:cubicBezTo>
                    <a:pt x="1591604" y="126247"/>
                    <a:pt x="1609087" y="130679"/>
                    <a:pt x="1619250" y="142875"/>
                  </a:cubicBezTo>
                  <a:cubicBezTo>
                    <a:pt x="1625678" y="150588"/>
                    <a:pt x="1623899" y="162673"/>
                    <a:pt x="1628775" y="171450"/>
                  </a:cubicBezTo>
                  <a:cubicBezTo>
                    <a:pt x="1639894" y="191464"/>
                    <a:pt x="1654175" y="209550"/>
                    <a:pt x="1666875" y="228600"/>
                  </a:cubicBezTo>
                  <a:cubicBezTo>
                    <a:pt x="1673225" y="238125"/>
                    <a:pt x="1682305" y="246315"/>
                    <a:pt x="1685925" y="257175"/>
                  </a:cubicBezTo>
                  <a:cubicBezTo>
                    <a:pt x="1702690" y="307470"/>
                    <a:pt x="1689881" y="277396"/>
                    <a:pt x="1733550" y="342900"/>
                  </a:cubicBezTo>
                  <a:lnTo>
                    <a:pt x="1752600" y="371475"/>
                  </a:lnTo>
                  <a:cubicBezTo>
                    <a:pt x="1755775" y="384175"/>
                    <a:pt x="1759285" y="396796"/>
                    <a:pt x="1762125" y="409575"/>
                  </a:cubicBezTo>
                  <a:cubicBezTo>
                    <a:pt x="1766472" y="429138"/>
                    <a:pt x="1770963" y="465350"/>
                    <a:pt x="1781175" y="485775"/>
                  </a:cubicBezTo>
                  <a:cubicBezTo>
                    <a:pt x="1816176" y="555776"/>
                    <a:pt x="1786315" y="463096"/>
                    <a:pt x="1819275" y="561975"/>
                  </a:cubicBezTo>
                  <a:cubicBezTo>
                    <a:pt x="1823415" y="574394"/>
                    <a:pt x="1823643" y="588043"/>
                    <a:pt x="1828800" y="600075"/>
                  </a:cubicBezTo>
                  <a:cubicBezTo>
                    <a:pt x="1833309" y="610597"/>
                    <a:pt x="1842170" y="618711"/>
                    <a:pt x="1847850" y="628650"/>
                  </a:cubicBezTo>
                  <a:cubicBezTo>
                    <a:pt x="1854895" y="640978"/>
                    <a:pt x="1861307" y="653699"/>
                    <a:pt x="1866900" y="666750"/>
                  </a:cubicBezTo>
                  <a:cubicBezTo>
                    <a:pt x="1890561" y="721959"/>
                    <a:pt x="1858866" y="668986"/>
                    <a:pt x="1895475" y="723900"/>
                  </a:cubicBezTo>
                  <a:cubicBezTo>
                    <a:pt x="1921255" y="852802"/>
                    <a:pt x="1884357" y="661161"/>
                    <a:pt x="1914525" y="857250"/>
                  </a:cubicBezTo>
                  <a:cubicBezTo>
                    <a:pt x="1916516" y="870189"/>
                    <a:pt x="1921638" y="882483"/>
                    <a:pt x="1924050" y="895350"/>
                  </a:cubicBezTo>
                  <a:cubicBezTo>
                    <a:pt x="1931168" y="933314"/>
                    <a:pt x="1930886" y="973007"/>
                    <a:pt x="1943100" y="1009650"/>
                  </a:cubicBezTo>
                  <a:cubicBezTo>
                    <a:pt x="1946275" y="1019175"/>
                    <a:pt x="1950190" y="1028485"/>
                    <a:pt x="1952625" y="1038225"/>
                  </a:cubicBezTo>
                  <a:cubicBezTo>
                    <a:pt x="1956552" y="1053931"/>
                    <a:pt x="1958223" y="1070144"/>
                    <a:pt x="1962150" y="1085850"/>
                  </a:cubicBezTo>
                  <a:cubicBezTo>
                    <a:pt x="1964585" y="1095590"/>
                    <a:pt x="1968917" y="1104771"/>
                    <a:pt x="1971675" y="1114425"/>
                  </a:cubicBezTo>
                  <a:cubicBezTo>
                    <a:pt x="1975271" y="1127012"/>
                    <a:pt x="1975346" y="1140816"/>
                    <a:pt x="1981200" y="1152525"/>
                  </a:cubicBezTo>
                  <a:cubicBezTo>
                    <a:pt x="1988300" y="1166724"/>
                    <a:pt x="2000250" y="1177925"/>
                    <a:pt x="2009775" y="1190625"/>
                  </a:cubicBezTo>
                  <a:cubicBezTo>
                    <a:pt x="2020289" y="1232682"/>
                    <a:pt x="2012297" y="1234748"/>
                    <a:pt x="2057400" y="1257300"/>
                  </a:cubicBezTo>
                  <a:cubicBezTo>
                    <a:pt x="2075361" y="1266280"/>
                    <a:pt x="2114550" y="1276350"/>
                    <a:pt x="2114550" y="1276350"/>
                  </a:cubicBezTo>
                  <a:cubicBezTo>
                    <a:pt x="2120900" y="1285875"/>
                    <a:pt x="2125505" y="1296830"/>
                    <a:pt x="2133600" y="1304925"/>
                  </a:cubicBezTo>
                  <a:cubicBezTo>
                    <a:pt x="2174240" y="1345565"/>
                    <a:pt x="2171700" y="1315593"/>
                    <a:pt x="2171700" y="1343025"/>
                  </a:cubicBezTo>
                </a:path>
              </a:pathLst>
            </a:custGeom>
            <a:noFill/>
            <a:ln>
              <a:solidFill>
                <a:srgbClr val="3333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0" name="TextBox 22">
              <a:extLst>
                <a:ext uri="{FF2B5EF4-FFF2-40B4-BE49-F238E27FC236}">
                  <a16:creationId xmlns:a16="http://schemas.microsoft.com/office/drawing/2014/main" id="{5E49BA89-7ED4-4582-B402-5F1756794525}"/>
                </a:ext>
              </a:extLst>
            </p:cNvPr>
            <p:cNvSpPr txBox="1">
              <a:spLocks noChangeArrowheads="1"/>
            </p:cNvSpPr>
            <p:nvPr/>
          </p:nvSpPr>
          <p:spPr bwMode="auto">
            <a:xfrm>
              <a:off x="4811514" y="5075892"/>
              <a:ext cx="87716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Times New Roman" pitchFamily="18" charset="0"/>
                  <a:ea typeface="华文仿宋" pitchFamily="2" charset="-122"/>
                </a:defRPr>
              </a:lvl1pPr>
              <a:lvl2pPr marL="742950" indent="-285750" eaLnBrk="0" hangingPunct="0">
                <a:defRPr kumimoji="1">
                  <a:solidFill>
                    <a:schemeClr val="tx1"/>
                  </a:solidFill>
                  <a:latin typeface="Times New Roman" pitchFamily="18" charset="0"/>
                  <a:ea typeface="华文仿宋" pitchFamily="2" charset="-122"/>
                </a:defRPr>
              </a:lvl2pPr>
              <a:lvl3pPr marL="1143000" indent="-228600" eaLnBrk="0" hangingPunct="0">
                <a:defRPr kumimoji="1">
                  <a:solidFill>
                    <a:schemeClr val="tx1"/>
                  </a:solidFill>
                  <a:latin typeface="Times New Roman" pitchFamily="18" charset="0"/>
                  <a:ea typeface="华文仿宋" pitchFamily="2" charset="-122"/>
                </a:defRPr>
              </a:lvl3pPr>
              <a:lvl4pPr marL="1600200" indent="-228600" eaLnBrk="0" hangingPunct="0">
                <a:defRPr kumimoji="1">
                  <a:solidFill>
                    <a:schemeClr val="tx1"/>
                  </a:solidFill>
                  <a:latin typeface="Times New Roman" pitchFamily="18" charset="0"/>
                  <a:ea typeface="华文仿宋" pitchFamily="2" charset="-122"/>
                </a:defRPr>
              </a:lvl4pPr>
              <a:lvl5pPr marL="2057400" indent="-228600" eaLnBrk="0" hangingPunct="0">
                <a:defRPr kumimoji="1">
                  <a:solidFill>
                    <a:schemeClr val="tx1"/>
                  </a:solidFill>
                  <a:latin typeface="Times New Roman" pitchFamily="18" charset="0"/>
                  <a:ea typeface="华文仿宋" pitchFamily="2" charset="-122"/>
                </a:defRPr>
              </a:lvl5pPr>
              <a:lvl6pPr marL="2514600" indent="-228600" eaLnBrk="0" fontAlgn="base" hangingPunct="0">
                <a:spcBef>
                  <a:spcPct val="20000"/>
                </a:spcBef>
                <a:spcAft>
                  <a:spcPct val="0"/>
                </a:spcAft>
                <a:defRPr kumimoji="1">
                  <a:solidFill>
                    <a:schemeClr val="tx1"/>
                  </a:solidFill>
                  <a:latin typeface="Times New Roman" pitchFamily="18" charset="0"/>
                  <a:ea typeface="华文仿宋" pitchFamily="2" charset="-122"/>
                </a:defRPr>
              </a:lvl6pPr>
              <a:lvl7pPr marL="2971800" indent="-228600" eaLnBrk="0" fontAlgn="base" hangingPunct="0">
                <a:spcBef>
                  <a:spcPct val="20000"/>
                </a:spcBef>
                <a:spcAft>
                  <a:spcPct val="0"/>
                </a:spcAft>
                <a:defRPr kumimoji="1">
                  <a:solidFill>
                    <a:schemeClr val="tx1"/>
                  </a:solidFill>
                  <a:latin typeface="Times New Roman" pitchFamily="18" charset="0"/>
                  <a:ea typeface="华文仿宋" pitchFamily="2" charset="-122"/>
                </a:defRPr>
              </a:lvl7pPr>
              <a:lvl8pPr marL="3429000" indent="-228600" eaLnBrk="0" fontAlgn="base" hangingPunct="0">
                <a:spcBef>
                  <a:spcPct val="20000"/>
                </a:spcBef>
                <a:spcAft>
                  <a:spcPct val="0"/>
                </a:spcAft>
                <a:defRPr kumimoji="1">
                  <a:solidFill>
                    <a:schemeClr val="tx1"/>
                  </a:solidFill>
                  <a:latin typeface="Times New Roman" pitchFamily="18" charset="0"/>
                  <a:ea typeface="华文仿宋" pitchFamily="2" charset="-122"/>
                </a:defRPr>
              </a:lvl8pPr>
              <a:lvl9pPr marL="3886200" indent="-228600" eaLnBrk="0" fontAlgn="base" hangingPunct="0">
                <a:spcBef>
                  <a:spcPct val="20000"/>
                </a:spcBef>
                <a:spcAft>
                  <a:spcPct val="0"/>
                </a:spcAft>
                <a:defRPr kumimoji="1">
                  <a:solidFill>
                    <a:schemeClr val="tx1"/>
                  </a:solidFill>
                  <a:latin typeface="Times New Roman" pitchFamily="18" charset="0"/>
                  <a:ea typeface="华文仿宋" pitchFamily="2" charset="-122"/>
                </a:defRPr>
              </a:lvl9pPr>
            </a:lstStyle>
            <a:p>
              <a:pPr eaLnBrk="1" hangingPunct="1"/>
              <a:r>
                <a:rPr lang="zh-CN" altLang="en-US" dirty="0"/>
                <a:t>计数率</a:t>
              </a:r>
            </a:p>
          </p:txBody>
        </p:sp>
      </p:grpSp>
      <p:grpSp>
        <p:nvGrpSpPr>
          <p:cNvPr id="51" name="组合 23">
            <a:extLst>
              <a:ext uri="{FF2B5EF4-FFF2-40B4-BE49-F238E27FC236}">
                <a16:creationId xmlns:a16="http://schemas.microsoft.com/office/drawing/2014/main" id="{BDE8C3A7-74A6-4D6A-B84A-71A61F860A8F}"/>
              </a:ext>
            </a:extLst>
          </p:cNvPr>
          <p:cNvGrpSpPr>
            <a:grpSpLocks/>
          </p:cNvGrpSpPr>
          <p:nvPr/>
        </p:nvGrpSpPr>
        <p:grpSpPr bwMode="auto">
          <a:xfrm>
            <a:off x="5556993" y="677940"/>
            <a:ext cx="3743325" cy="1970088"/>
            <a:chOff x="1043608" y="766468"/>
            <a:chExt cx="4554104" cy="2395686"/>
          </a:xfrm>
        </p:grpSpPr>
        <p:grpSp>
          <p:nvGrpSpPr>
            <p:cNvPr id="52" name="组合 24">
              <a:extLst>
                <a:ext uri="{FF2B5EF4-FFF2-40B4-BE49-F238E27FC236}">
                  <a16:creationId xmlns:a16="http://schemas.microsoft.com/office/drawing/2014/main" id="{CE01E0ED-4FA5-4EC6-8F64-DA6D9B6F96D0}"/>
                </a:ext>
              </a:extLst>
            </p:cNvPr>
            <p:cNvGrpSpPr>
              <a:grpSpLocks/>
            </p:cNvGrpSpPr>
            <p:nvPr/>
          </p:nvGrpSpPr>
          <p:grpSpPr bwMode="auto">
            <a:xfrm>
              <a:off x="1043608" y="980728"/>
              <a:ext cx="864096" cy="914400"/>
              <a:chOff x="467544" y="980728"/>
              <a:chExt cx="2016224" cy="914400"/>
            </a:xfrm>
          </p:grpSpPr>
          <p:cxnSp>
            <p:nvCxnSpPr>
              <p:cNvPr id="101" name="直接箭头连接符 100">
                <a:extLst>
                  <a:ext uri="{FF2B5EF4-FFF2-40B4-BE49-F238E27FC236}">
                    <a16:creationId xmlns:a16="http://schemas.microsoft.com/office/drawing/2014/main" id="{81ACF194-77BA-419E-9CF0-4A6BCB24A8A2}"/>
                  </a:ext>
                </a:extLst>
              </p:cNvPr>
              <p:cNvCxnSpPr/>
              <p:nvPr/>
            </p:nvCxnSpPr>
            <p:spPr>
              <a:xfrm>
                <a:off x="467544" y="980749"/>
                <a:ext cx="2014387" cy="0"/>
              </a:xfrm>
              <a:prstGeom prst="straightConnector1">
                <a:avLst/>
              </a:prstGeom>
              <a:ln>
                <a:solidFill>
                  <a:srgbClr val="0000F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2" name="直接箭头连接符 101">
                <a:extLst>
                  <a:ext uri="{FF2B5EF4-FFF2-40B4-BE49-F238E27FC236}">
                    <a16:creationId xmlns:a16="http://schemas.microsoft.com/office/drawing/2014/main" id="{012E02C9-0ACD-492F-8461-283BB5D88B14}"/>
                  </a:ext>
                </a:extLst>
              </p:cNvPr>
              <p:cNvCxnSpPr/>
              <p:nvPr/>
            </p:nvCxnSpPr>
            <p:spPr>
              <a:xfrm>
                <a:off x="467544" y="1133253"/>
                <a:ext cx="2014387" cy="0"/>
              </a:xfrm>
              <a:prstGeom prst="straightConnector1">
                <a:avLst/>
              </a:prstGeom>
              <a:ln>
                <a:solidFill>
                  <a:srgbClr val="0000F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3" name="直接箭头连接符 102">
                <a:extLst>
                  <a:ext uri="{FF2B5EF4-FFF2-40B4-BE49-F238E27FC236}">
                    <a16:creationId xmlns:a16="http://schemas.microsoft.com/office/drawing/2014/main" id="{36AD5B1F-7E72-45FC-A278-DB4DE28D9154}"/>
                  </a:ext>
                </a:extLst>
              </p:cNvPr>
              <p:cNvCxnSpPr/>
              <p:nvPr/>
            </p:nvCxnSpPr>
            <p:spPr>
              <a:xfrm>
                <a:off x="467544" y="1285759"/>
                <a:ext cx="2014387" cy="0"/>
              </a:xfrm>
              <a:prstGeom prst="straightConnector1">
                <a:avLst/>
              </a:prstGeom>
              <a:ln>
                <a:solidFill>
                  <a:srgbClr val="0000F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4" name="直接箭头连接符 103">
                <a:extLst>
                  <a:ext uri="{FF2B5EF4-FFF2-40B4-BE49-F238E27FC236}">
                    <a16:creationId xmlns:a16="http://schemas.microsoft.com/office/drawing/2014/main" id="{F99BB9B3-AC00-4652-ABF6-024C92FD3582}"/>
                  </a:ext>
                </a:extLst>
              </p:cNvPr>
              <p:cNvCxnSpPr/>
              <p:nvPr/>
            </p:nvCxnSpPr>
            <p:spPr>
              <a:xfrm>
                <a:off x="467544" y="1438264"/>
                <a:ext cx="2014387" cy="0"/>
              </a:xfrm>
              <a:prstGeom prst="straightConnector1">
                <a:avLst/>
              </a:prstGeom>
              <a:ln>
                <a:solidFill>
                  <a:srgbClr val="0000F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5" name="直接箭头连接符 104">
                <a:extLst>
                  <a:ext uri="{FF2B5EF4-FFF2-40B4-BE49-F238E27FC236}">
                    <a16:creationId xmlns:a16="http://schemas.microsoft.com/office/drawing/2014/main" id="{9AEC3386-7272-4F13-AC46-C58B25115687}"/>
                  </a:ext>
                </a:extLst>
              </p:cNvPr>
              <p:cNvCxnSpPr/>
              <p:nvPr/>
            </p:nvCxnSpPr>
            <p:spPr>
              <a:xfrm>
                <a:off x="467544" y="1590770"/>
                <a:ext cx="2014387" cy="0"/>
              </a:xfrm>
              <a:prstGeom prst="straightConnector1">
                <a:avLst/>
              </a:prstGeom>
              <a:ln>
                <a:solidFill>
                  <a:srgbClr val="0000F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6" name="直接箭头连接符 105">
                <a:extLst>
                  <a:ext uri="{FF2B5EF4-FFF2-40B4-BE49-F238E27FC236}">
                    <a16:creationId xmlns:a16="http://schemas.microsoft.com/office/drawing/2014/main" id="{4E6B2D6C-D4D0-429F-88DE-09A6D35A5D20}"/>
                  </a:ext>
                </a:extLst>
              </p:cNvPr>
              <p:cNvCxnSpPr/>
              <p:nvPr/>
            </p:nvCxnSpPr>
            <p:spPr>
              <a:xfrm>
                <a:off x="467544" y="1743275"/>
                <a:ext cx="2014387" cy="0"/>
              </a:xfrm>
              <a:prstGeom prst="straightConnector1">
                <a:avLst/>
              </a:prstGeom>
              <a:ln>
                <a:solidFill>
                  <a:srgbClr val="0000F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7" name="直接箭头连接符 106">
                <a:extLst>
                  <a:ext uri="{FF2B5EF4-FFF2-40B4-BE49-F238E27FC236}">
                    <a16:creationId xmlns:a16="http://schemas.microsoft.com/office/drawing/2014/main" id="{55066037-2243-4E7A-B57D-D20A8636C0AA}"/>
                  </a:ext>
                </a:extLst>
              </p:cNvPr>
              <p:cNvCxnSpPr/>
              <p:nvPr/>
            </p:nvCxnSpPr>
            <p:spPr>
              <a:xfrm>
                <a:off x="467544" y="1895781"/>
                <a:ext cx="2014387" cy="0"/>
              </a:xfrm>
              <a:prstGeom prst="straightConnector1">
                <a:avLst/>
              </a:prstGeom>
              <a:ln>
                <a:solidFill>
                  <a:srgbClr val="0000F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53" name="圆角矩形 27">
              <a:extLst>
                <a:ext uri="{FF2B5EF4-FFF2-40B4-BE49-F238E27FC236}">
                  <a16:creationId xmlns:a16="http://schemas.microsoft.com/office/drawing/2014/main" id="{9050D7C1-7BEB-47D8-9CAB-0B5AE202FC19}"/>
                </a:ext>
              </a:extLst>
            </p:cNvPr>
            <p:cNvSpPr/>
            <p:nvPr/>
          </p:nvSpPr>
          <p:spPr>
            <a:xfrm>
              <a:off x="2555848" y="766468"/>
              <a:ext cx="1655161" cy="2376382"/>
            </a:xfrm>
            <a:prstGeom prst="roundRect">
              <a:avLst/>
            </a:prstGeom>
            <a:solidFill>
              <a:srgbClr val="FFFF00"/>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nvGrpSpPr>
            <p:cNvPr id="54" name="组合 26">
              <a:extLst>
                <a:ext uri="{FF2B5EF4-FFF2-40B4-BE49-F238E27FC236}">
                  <a16:creationId xmlns:a16="http://schemas.microsoft.com/office/drawing/2014/main" id="{0FE4F773-91FC-4D15-B089-C17E06BE70F4}"/>
                </a:ext>
              </a:extLst>
            </p:cNvPr>
            <p:cNvGrpSpPr>
              <a:grpSpLocks/>
            </p:cNvGrpSpPr>
            <p:nvPr/>
          </p:nvGrpSpPr>
          <p:grpSpPr bwMode="auto">
            <a:xfrm>
              <a:off x="4572000" y="1011278"/>
              <a:ext cx="864096" cy="914400"/>
              <a:chOff x="467544" y="980728"/>
              <a:chExt cx="2016224" cy="914400"/>
            </a:xfrm>
          </p:grpSpPr>
          <p:cxnSp>
            <p:nvCxnSpPr>
              <p:cNvPr id="94" name="直接箭头连接符 93">
                <a:extLst>
                  <a:ext uri="{FF2B5EF4-FFF2-40B4-BE49-F238E27FC236}">
                    <a16:creationId xmlns:a16="http://schemas.microsoft.com/office/drawing/2014/main" id="{E71C93FC-AD72-43C6-8436-D4199BB5C445}"/>
                  </a:ext>
                </a:extLst>
              </p:cNvPr>
              <p:cNvCxnSpPr/>
              <p:nvPr/>
            </p:nvCxnSpPr>
            <p:spPr>
              <a:xfrm>
                <a:off x="467939" y="981086"/>
                <a:ext cx="2014390" cy="0"/>
              </a:xfrm>
              <a:prstGeom prst="straightConnector1">
                <a:avLst/>
              </a:prstGeom>
              <a:ln>
                <a:solidFill>
                  <a:srgbClr val="0000FF"/>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5" name="直接箭头连接符 94">
                <a:extLst>
                  <a:ext uri="{FF2B5EF4-FFF2-40B4-BE49-F238E27FC236}">
                    <a16:creationId xmlns:a16="http://schemas.microsoft.com/office/drawing/2014/main" id="{CF6E827A-6F13-4D9D-A9DA-A326AFE11819}"/>
                  </a:ext>
                </a:extLst>
              </p:cNvPr>
              <p:cNvCxnSpPr/>
              <p:nvPr/>
            </p:nvCxnSpPr>
            <p:spPr>
              <a:xfrm>
                <a:off x="467939" y="1133590"/>
                <a:ext cx="2014390" cy="0"/>
              </a:xfrm>
              <a:prstGeom prst="straightConnector1">
                <a:avLst/>
              </a:prstGeom>
              <a:ln>
                <a:solidFill>
                  <a:srgbClr val="0000FF"/>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6" name="直接箭头连接符 95">
                <a:extLst>
                  <a:ext uri="{FF2B5EF4-FFF2-40B4-BE49-F238E27FC236}">
                    <a16:creationId xmlns:a16="http://schemas.microsoft.com/office/drawing/2014/main" id="{BC9E0001-09A8-4228-B2DC-84E6D5AC1E9A}"/>
                  </a:ext>
                </a:extLst>
              </p:cNvPr>
              <p:cNvCxnSpPr/>
              <p:nvPr/>
            </p:nvCxnSpPr>
            <p:spPr>
              <a:xfrm>
                <a:off x="467939" y="1286096"/>
                <a:ext cx="2014390" cy="0"/>
              </a:xfrm>
              <a:prstGeom prst="straightConnector1">
                <a:avLst/>
              </a:prstGeom>
              <a:ln>
                <a:solidFill>
                  <a:srgbClr val="0000FF"/>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7" name="直接箭头连接符 96">
                <a:extLst>
                  <a:ext uri="{FF2B5EF4-FFF2-40B4-BE49-F238E27FC236}">
                    <a16:creationId xmlns:a16="http://schemas.microsoft.com/office/drawing/2014/main" id="{CACC5FFF-C5BA-4AF8-896B-56784DE22F4A}"/>
                  </a:ext>
                </a:extLst>
              </p:cNvPr>
              <p:cNvCxnSpPr/>
              <p:nvPr/>
            </p:nvCxnSpPr>
            <p:spPr>
              <a:xfrm>
                <a:off x="467939" y="1438601"/>
                <a:ext cx="2014390" cy="0"/>
              </a:xfrm>
              <a:prstGeom prst="straightConnector1">
                <a:avLst/>
              </a:prstGeom>
              <a:ln>
                <a:solidFill>
                  <a:srgbClr val="0000FF"/>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8" name="直接箭头连接符 97">
                <a:extLst>
                  <a:ext uri="{FF2B5EF4-FFF2-40B4-BE49-F238E27FC236}">
                    <a16:creationId xmlns:a16="http://schemas.microsoft.com/office/drawing/2014/main" id="{70649C62-EA8C-40C0-B5AA-B94BA7C5EDEF}"/>
                  </a:ext>
                </a:extLst>
              </p:cNvPr>
              <p:cNvCxnSpPr/>
              <p:nvPr/>
            </p:nvCxnSpPr>
            <p:spPr>
              <a:xfrm>
                <a:off x="467939" y="1589176"/>
                <a:ext cx="2014390" cy="0"/>
              </a:xfrm>
              <a:prstGeom prst="straightConnector1">
                <a:avLst/>
              </a:prstGeom>
              <a:ln>
                <a:solidFill>
                  <a:srgbClr val="0000FF"/>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9" name="直接箭头连接符 98">
                <a:extLst>
                  <a:ext uri="{FF2B5EF4-FFF2-40B4-BE49-F238E27FC236}">
                    <a16:creationId xmlns:a16="http://schemas.microsoft.com/office/drawing/2014/main" id="{957AD058-826C-4295-88D0-88D85ED75B43}"/>
                  </a:ext>
                </a:extLst>
              </p:cNvPr>
              <p:cNvCxnSpPr/>
              <p:nvPr/>
            </p:nvCxnSpPr>
            <p:spPr>
              <a:xfrm>
                <a:off x="467939" y="1741682"/>
                <a:ext cx="2014390" cy="0"/>
              </a:xfrm>
              <a:prstGeom prst="straightConnector1">
                <a:avLst/>
              </a:prstGeom>
              <a:ln>
                <a:solidFill>
                  <a:srgbClr val="0000FF"/>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0" name="直接箭头连接符 99">
                <a:extLst>
                  <a:ext uri="{FF2B5EF4-FFF2-40B4-BE49-F238E27FC236}">
                    <a16:creationId xmlns:a16="http://schemas.microsoft.com/office/drawing/2014/main" id="{58020332-1F42-495B-B6D9-BC23B6E101C9}"/>
                  </a:ext>
                </a:extLst>
              </p:cNvPr>
              <p:cNvCxnSpPr/>
              <p:nvPr/>
            </p:nvCxnSpPr>
            <p:spPr>
              <a:xfrm>
                <a:off x="467939" y="1894187"/>
                <a:ext cx="2014390" cy="0"/>
              </a:xfrm>
              <a:prstGeom prst="straightConnector1">
                <a:avLst/>
              </a:prstGeom>
              <a:ln>
                <a:solidFill>
                  <a:srgbClr val="0000FF"/>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55" name="组合 27">
              <a:extLst>
                <a:ext uri="{FF2B5EF4-FFF2-40B4-BE49-F238E27FC236}">
                  <a16:creationId xmlns:a16="http://schemas.microsoft.com/office/drawing/2014/main" id="{60308179-2A1B-4A61-97D7-A242B0B00BC0}"/>
                </a:ext>
              </a:extLst>
            </p:cNvPr>
            <p:cNvGrpSpPr>
              <a:grpSpLocks/>
            </p:cNvGrpSpPr>
            <p:nvPr/>
          </p:nvGrpSpPr>
          <p:grpSpPr bwMode="auto">
            <a:xfrm>
              <a:off x="1061334" y="1990194"/>
              <a:ext cx="1025712" cy="1149961"/>
              <a:chOff x="1753707" y="3155794"/>
              <a:chExt cx="1025712" cy="1149961"/>
            </a:xfrm>
          </p:grpSpPr>
          <p:grpSp>
            <p:nvGrpSpPr>
              <p:cNvPr id="76" name="Group 111">
                <a:extLst>
                  <a:ext uri="{FF2B5EF4-FFF2-40B4-BE49-F238E27FC236}">
                    <a16:creationId xmlns:a16="http://schemas.microsoft.com/office/drawing/2014/main" id="{6382C021-A00E-47C8-BAAA-E770D36AAC44}"/>
                  </a:ext>
                </a:extLst>
              </p:cNvPr>
              <p:cNvGrpSpPr>
                <a:grpSpLocks/>
              </p:cNvGrpSpPr>
              <p:nvPr/>
            </p:nvGrpSpPr>
            <p:grpSpPr bwMode="auto">
              <a:xfrm rot="5640000">
                <a:off x="2192238" y="2717263"/>
                <a:ext cx="148650" cy="1025712"/>
                <a:chOff x="1020" y="3203"/>
                <a:chExt cx="106" cy="318"/>
              </a:xfrm>
            </p:grpSpPr>
            <p:sp>
              <p:nvSpPr>
                <p:cNvPr id="92" name="Freeform 112">
                  <a:extLst>
                    <a:ext uri="{FF2B5EF4-FFF2-40B4-BE49-F238E27FC236}">
                      <a16:creationId xmlns:a16="http://schemas.microsoft.com/office/drawing/2014/main" id="{D1D94F6D-4458-482D-9324-80A75B8CE872}"/>
                    </a:ext>
                  </a:extLst>
                </p:cNvPr>
                <p:cNvSpPr>
                  <a:spLocks/>
                </p:cNvSpPr>
                <p:nvPr/>
              </p:nvSpPr>
              <p:spPr bwMode="auto">
                <a:xfrm>
                  <a:off x="1020" y="3294"/>
                  <a:ext cx="106" cy="227"/>
                </a:xfrm>
                <a:custGeom>
                  <a:avLst/>
                  <a:gdLst>
                    <a:gd name="T0" fmla="*/ 55 w 204"/>
                    <a:gd name="T1" fmla="*/ 227 h 363"/>
                    <a:gd name="T2" fmla="*/ 102 w 204"/>
                    <a:gd name="T3" fmla="*/ 170 h 363"/>
                    <a:gd name="T4" fmla="*/ 31 w 204"/>
                    <a:gd name="T5" fmla="*/ 142 h 363"/>
                    <a:gd name="T6" fmla="*/ 102 w 204"/>
                    <a:gd name="T7" fmla="*/ 85 h 363"/>
                    <a:gd name="T8" fmla="*/ 8 w 204"/>
                    <a:gd name="T9" fmla="*/ 56 h 363"/>
                    <a:gd name="T10" fmla="*/ 55 w 204"/>
                    <a:gd name="T11" fmla="*/ 0 h 363"/>
                    <a:gd name="T12" fmla="*/ 0 60000 65536"/>
                    <a:gd name="T13" fmla="*/ 0 60000 65536"/>
                    <a:gd name="T14" fmla="*/ 0 60000 65536"/>
                    <a:gd name="T15" fmla="*/ 0 60000 65536"/>
                    <a:gd name="T16" fmla="*/ 0 60000 65536"/>
                    <a:gd name="T17" fmla="*/ 0 60000 65536"/>
                    <a:gd name="T18" fmla="*/ 0 w 204"/>
                    <a:gd name="T19" fmla="*/ 0 h 363"/>
                    <a:gd name="T20" fmla="*/ 204 w 204"/>
                    <a:gd name="T21" fmla="*/ 363 h 363"/>
                  </a:gdLst>
                  <a:ahLst/>
                  <a:cxnLst>
                    <a:cxn ang="T12">
                      <a:pos x="T0" y="T1"/>
                    </a:cxn>
                    <a:cxn ang="T13">
                      <a:pos x="T2" y="T3"/>
                    </a:cxn>
                    <a:cxn ang="T14">
                      <a:pos x="T4" y="T5"/>
                    </a:cxn>
                    <a:cxn ang="T15">
                      <a:pos x="T6" y="T7"/>
                    </a:cxn>
                    <a:cxn ang="T16">
                      <a:pos x="T8" y="T9"/>
                    </a:cxn>
                    <a:cxn ang="T17">
                      <a:pos x="T10" y="T11"/>
                    </a:cxn>
                  </a:cxnLst>
                  <a:rect l="T18" t="T19" r="T20" b="T21"/>
                  <a:pathLst>
                    <a:path w="204" h="363">
                      <a:moveTo>
                        <a:pt x="106" y="363"/>
                      </a:moveTo>
                      <a:cubicBezTo>
                        <a:pt x="155" y="329"/>
                        <a:pt x="204" y="295"/>
                        <a:pt x="196" y="272"/>
                      </a:cubicBezTo>
                      <a:cubicBezTo>
                        <a:pt x="188" y="249"/>
                        <a:pt x="60" y="250"/>
                        <a:pt x="60" y="227"/>
                      </a:cubicBezTo>
                      <a:cubicBezTo>
                        <a:pt x="60" y="204"/>
                        <a:pt x="203" y="159"/>
                        <a:pt x="196" y="136"/>
                      </a:cubicBezTo>
                      <a:cubicBezTo>
                        <a:pt x="189" y="113"/>
                        <a:pt x="30" y="113"/>
                        <a:pt x="15" y="90"/>
                      </a:cubicBezTo>
                      <a:cubicBezTo>
                        <a:pt x="0" y="67"/>
                        <a:pt x="53" y="33"/>
                        <a:pt x="106" y="0"/>
                      </a:cubicBezTo>
                    </a:path>
                  </a:pathLst>
                </a:cu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rot="10800000"/>
                <a:lstStyle/>
                <a:p>
                  <a:endParaRPr lang="zh-CN" altLang="en-US"/>
                </a:p>
              </p:txBody>
            </p:sp>
            <p:sp>
              <p:nvSpPr>
                <p:cNvPr id="93" name="Line 113">
                  <a:extLst>
                    <a:ext uri="{FF2B5EF4-FFF2-40B4-BE49-F238E27FC236}">
                      <a16:creationId xmlns:a16="http://schemas.microsoft.com/office/drawing/2014/main" id="{B03C47C8-0D46-49A5-821F-E064A5F7F6D5}"/>
                    </a:ext>
                  </a:extLst>
                </p:cNvPr>
                <p:cNvSpPr>
                  <a:spLocks noChangeShapeType="1"/>
                </p:cNvSpPr>
                <p:nvPr/>
              </p:nvSpPr>
              <p:spPr bwMode="auto">
                <a:xfrm flipV="1">
                  <a:off x="1066" y="3203"/>
                  <a:ext cx="0" cy="91"/>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77" name="Group 111">
                <a:extLst>
                  <a:ext uri="{FF2B5EF4-FFF2-40B4-BE49-F238E27FC236}">
                    <a16:creationId xmlns:a16="http://schemas.microsoft.com/office/drawing/2014/main" id="{7CF41114-6973-4740-9BAE-DC0CEF3A5E85}"/>
                  </a:ext>
                </a:extLst>
              </p:cNvPr>
              <p:cNvGrpSpPr>
                <a:grpSpLocks/>
              </p:cNvGrpSpPr>
              <p:nvPr/>
            </p:nvGrpSpPr>
            <p:grpSpPr bwMode="auto">
              <a:xfrm rot="5640000">
                <a:off x="2192238" y="2917525"/>
                <a:ext cx="148650" cy="1025712"/>
                <a:chOff x="1020" y="3203"/>
                <a:chExt cx="106" cy="318"/>
              </a:xfrm>
            </p:grpSpPr>
            <p:sp>
              <p:nvSpPr>
                <p:cNvPr id="90" name="Freeform 112">
                  <a:extLst>
                    <a:ext uri="{FF2B5EF4-FFF2-40B4-BE49-F238E27FC236}">
                      <a16:creationId xmlns:a16="http://schemas.microsoft.com/office/drawing/2014/main" id="{4B9F9E82-8FDB-4173-A427-7A5AEE0B996A}"/>
                    </a:ext>
                  </a:extLst>
                </p:cNvPr>
                <p:cNvSpPr>
                  <a:spLocks/>
                </p:cNvSpPr>
                <p:nvPr/>
              </p:nvSpPr>
              <p:spPr bwMode="auto">
                <a:xfrm>
                  <a:off x="1020" y="3294"/>
                  <a:ext cx="106" cy="227"/>
                </a:xfrm>
                <a:custGeom>
                  <a:avLst/>
                  <a:gdLst>
                    <a:gd name="T0" fmla="*/ 55 w 204"/>
                    <a:gd name="T1" fmla="*/ 227 h 363"/>
                    <a:gd name="T2" fmla="*/ 102 w 204"/>
                    <a:gd name="T3" fmla="*/ 170 h 363"/>
                    <a:gd name="T4" fmla="*/ 31 w 204"/>
                    <a:gd name="T5" fmla="*/ 142 h 363"/>
                    <a:gd name="T6" fmla="*/ 102 w 204"/>
                    <a:gd name="T7" fmla="*/ 85 h 363"/>
                    <a:gd name="T8" fmla="*/ 8 w 204"/>
                    <a:gd name="T9" fmla="*/ 56 h 363"/>
                    <a:gd name="T10" fmla="*/ 55 w 204"/>
                    <a:gd name="T11" fmla="*/ 0 h 363"/>
                    <a:gd name="T12" fmla="*/ 0 60000 65536"/>
                    <a:gd name="T13" fmla="*/ 0 60000 65536"/>
                    <a:gd name="T14" fmla="*/ 0 60000 65536"/>
                    <a:gd name="T15" fmla="*/ 0 60000 65536"/>
                    <a:gd name="T16" fmla="*/ 0 60000 65536"/>
                    <a:gd name="T17" fmla="*/ 0 60000 65536"/>
                    <a:gd name="T18" fmla="*/ 0 w 204"/>
                    <a:gd name="T19" fmla="*/ 0 h 363"/>
                    <a:gd name="T20" fmla="*/ 204 w 204"/>
                    <a:gd name="T21" fmla="*/ 363 h 363"/>
                  </a:gdLst>
                  <a:ahLst/>
                  <a:cxnLst>
                    <a:cxn ang="T12">
                      <a:pos x="T0" y="T1"/>
                    </a:cxn>
                    <a:cxn ang="T13">
                      <a:pos x="T2" y="T3"/>
                    </a:cxn>
                    <a:cxn ang="T14">
                      <a:pos x="T4" y="T5"/>
                    </a:cxn>
                    <a:cxn ang="T15">
                      <a:pos x="T6" y="T7"/>
                    </a:cxn>
                    <a:cxn ang="T16">
                      <a:pos x="T8" y="T9"/>
                    </a:cxn>
                    <a:cxn ang="T17">
                      <a:pos x="T10" y="T11"/>
                    </a:cxn>
                  </a:cxnLst>
                  <a:rect l="T18" t="T19" r="T20" b="T21"/>
                  <a:pathLst>
                    <a:path w="204" h="363">
                      <a:moveTo>
                        <a:pt x="106" y="363"/>
                      </a:moveTo>
                      <a:cubicBezTo>
                        <a:pt x="155" y="329"/>
                        <a:pt x="204" y="295"/>
                        <a:pt x="196" y="272"/>
                      </a:cubicBezTo>
                      <a:cubicBezTo>
                        <a:pt x="188" y="249"/>
                        <a:pt x="60" y="250"/>
                        <a:pt x="60" y="227"/>
                      </a:cubicBezTo>
                      <a:cubicBezTo>
                        <a:pt x="60" y="204"/>
                        <a:pt x="203" y="159"/>
                        <a:pt x="196" y="136"/>
                      </a:cubicBezTo>
                      <a:cubicBezTo>
                        <a:pt x="189" y="113"/>
                        <a:pt x="30" y="113"/>
                        <a:pt x="15" y="90"/>
                      </a:cubicBezTo>
                      <a:cubicBezTo>
                        <a:pt x="0" y="67"/>
                        <a:pt x="53" y="33"/>
                        <a:pt x="106" y="0"/>
                      </a:cubicBezTo>
                    </a:path>
                  </a:pathLst>
                </a:cu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rot="10800000"/>
                <a:lstStyle/>
                <a:p>
                  <a:endParaRPr lang="zh-CN" altLang="en-US"/>
                </a:p>
              </p:txBody>
            </p:sp>
            <p:sp>
              <p:nvSpPr>
                <p:cNvPr id="91" name="Line 113">
                  <a:extLst>
                    <a:ext uri="{FF2B5EF4-FFF2-40B4-BE49-F238E27FC236}">
                      <a16:creationId xmlns:a16="http://schemas.microsoft.com/office/drawing/2014/main" id="{8C8FEEF3-0AFB-4854-B353-458A95F10BFC}"/>
                    </a:ext>
                  </a:extLst>
                </p:cNvPr>
                <p:cNvSpPr>
                  <a:spLocks noChangeShapeType="1"/>
                </p:cNvSpPr>
                <p:nvPr/>
              </p:nvSpPr>
              <p:spPr bwMode="auto">
                <a:xfrm flipV="1">
                  <a:off x="1066" y="3203"/>
                  <a:ext cx="0" cy="91"/>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78" name="Group 111">
                <a:extLst>
                  <a:ext uri="{FF2B5EF4-FFF2-40B4-BE49-F238E27FC236}">
                    <a16:creationId xmlns:a16="http://schemas.microsoft.com/office/drawing/2014/main" id="{67CB71C7-86B1-467F-AFEF-E983C0FD2B1F}"/>
                  </a:ext>
                </a:extLst>
              </p:cNvPr>
              <p:cNvGrpSpPr>
                <a:grpSpLocks/>
              </p:cNvGrpSpPr>
              <p:nvPr/>
            </p:nvGrpSpPr>
            <p:grpSpPr bwMode="auto">
              <a:xfrm rot="5640000">
                <a:off x="2192238" y="3117787"/>
                <a:ext cx="148650" cy="1025712"/>
                <a:chOff x="1020" y="3203"/>
                <a:chExt cx="106" cy="318"/>
              </a:xfrm>
            </p:grpSpPr>
            <p:sp>
              <p:nvSpPr>
                <p:cNvPr id="88" name="Freeform 112">
                  <a:extLst>
                    <a:ext uri="{FF2B5EF4-FFF2-40B4-BE49-F238E27FC236}">
                      <a16:creationId xmlns:a16="http://schemas.microsoft.com/office/drawing/2014/main" id="{50002F56-946E-481B-997C-54764F5363BF}"/>
                    </a:ext>
                  </a:extLst>
                </p:cNvPr>
                <p:cNvSpPr>
                  <a:spLocks/>
                </p:cNvSpPr>
                <p:nvPr/>
              </p:nvSpPr>
              <p:spPr bwMode="auto">
                <a:xfrm>
                  <a:off x="1020" y="3294"/>
                  <a:ext cx="106" cy="227"/>
                </a:xfrm>
                <a:custGeom>
                  <a:avLst/>
                  <a:gdLst>
                    <a:gd name="T0" fmla="*/ 55 w 204"/>
                    <a:gd name="T1" fmla="*/ 227 h 363"/>
                    <a:gd name="T2" fmla="*/ 102 w 204"/>
                    <a:gd name="T3" fmla="*/ 170 h 363"/>
                    <a:gd name="T4" fmla="*/ 31 w 204"/>
                    <a:gd name="T5" fmla="*/ 142 h 363"/>
                    <a:gd name="T6" fmla="*/ 102 w 204"/>
                    <a:gd name="T7" fmla="*/ 85 h 363"/>
                    <a:gd name="T8" fmla="*/ 8 w 204"/>
                    <a:gd name="T9" fmla="*/ 56 h 363"/>
                    <a:gd name="T10" fmla="*/ 55 w 204"/>
                    <a:gd name="T11" fmla="*/ 0 h 363"/>
                    <a:gd name="T12" fmla="*/ 0 60000 65536"/>
                    <a:gd name="T13" fmla="*/ 0 60000 65536"/>
                    <a:gd name="T14" fmla="*/ 0 60000 65536"/>
                    <a:gd name="T15" fmla="*/ 0 60000 65536"/>
                    <a:gd name="T16" fmla="*/ 0 60000 65536"/>
                    <a:gd name="T17" fmla="*/ 0 60000 65536"/>
                    <a:gd name="T18" fmla="*/ 0 w 204"/>
                    <a:gd name="T19" fmla="*/ 0 h 363"/>
                    <a:gd name="T20" fmla="*/ 204 w 204"/>
                    <a:gd name="T21" fmla="*/ 363 h 363"/>
                  </a:gdLst>
                  <a:ahLst/>
                  <a:cxnLst>
                    <a:cxn ang="T12">
                      <a:pos x="T0" y="T1"/>
                    </a:cxn>
                    <a:cxn ang="T13">
                      <a:pos x="T2" y="T3"/>
                    </a:cxn>
                    <a:cxn ang="T14">
                      <a:pos x="T4" y="T5"/>
                    </a:cxn>
                    <a:cxn ang="T15">
                      <a:pos x="T6" y="T7"/>
                    </a:cxn>
                    <a:cxn ang="T16">
                      <a:pos x="T8" y="T9"/>
                    </a:cxn>
                    <a:cxn ang="T17">
                      <a:pos x="T10" y="T11"/>
                    </a:cxn>
                  </a:cxnLst>
                  <a:rect l="T18" t="T19" r="T20" b="T21"/>
                  <a:pathLst>
                    <a:path w="204" h="363">
                      <a:moveTo>
                        <a:pt x="106" y="363"/>
                      </a:moveTo>
                      <a:cubicBezTo>
                        <a:pt x="155" y="329"/>
                        <a:pt x="204" y="295"/>
                        <a:pt x="196" y="272"/>
                      </a:cubicBezTo>
                      <a:cubicBezTo>
                        <a:pt x="188" y="249"/>
                        <a:pt x="60" y="250"/>
                        <a:pt x="60" y="227"/>
                      </a:cubicBezTo>
                      <a:cubicBezTo>
                        <a:pt x="60" y="204"/>
                        <a:pt x="203" y="159"/>
                        <a:pt x="196" y="136"/>
                      </a:cubicBezTo>
                      <a:cubicBezTo>
                        <a:pt x="189" y="113"/>
                        <a:pt x="30" y="113"/>
                        <a:pt x="15" y="90"/>
                      </a:cubicBezTo>
                      <a:cubicBezTo>
                        <a:pt x="0" y="67"/>
                        <a:pt x="53" y="33"/>
                        <a:pt x="106" y="0"/>
                      </a:cubicBezTo>
                    </a:path>
                  </a:pathLst>
                </a:cu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rot="10800000"/>
                <a:lstStyle/>
                <a:p>
                  <a:endParaRPr lang="zh-CN" altLang="en-US"/>
                </a:p>
              </p:txBody>
            </p:sp>
            <p:sp>
              <p:nvSpPr>
                <p:cNvPr id="89" name="Line 113">
                  <a:extLst>
                    <a:ext uri="{FF2B5EF4-FFF2-40B4-BE49-F238E27FC236}">
                      <a16:creationId xmlns:a16="http://schemas.microsoft.com/office/drawing/2014/main" id="{6C57C14C-CD38-432D-B683-260896F7BBF1}"/>
                    </a:ext>
                  </a:extLst>
                </p:cNvPr>
                <p:cNvSpPr>
                  <a:spLocks noChangeShapeType="1"/>
                </p:cNvSpPr>
                <p:nvPr/>
              </p:nvSpPr>
              <p:spPr bwMode="auto">
                <a:xfrm flipV="1">
                  <a:off x="1066" y="3203"/>
                  <a:ext cx="0" cy="91"/>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79" name="Group 111">
                <a:extLst>
                  <a:ext uri="{FF2B5EF4-FFF2-40B4-BE49-F238E27FC236}">
                    <a16:creationId xmlns:a16="http://schemas.microsoft.com/office/drawing/2014/main" id="{29B28273-5FFD-4DFB-A1A3-CA0C21E05D3D}"/>
                  </a:ext>
                </a:extLst>
              </p:cNvPr>
              <p:cNvGrpSpPr>
                <a:grpSpLocks/>
              </p:cNvGrpSpPr>
              <p:nvPr/>
            </p:nvGrpSpPr>
            <p:grpSpPr bwMode="auto">
              <a:xfrm rot="5640000">
                <a:off x="2192238" y="3318049"/>
                <a:ext cx="148650" cy="1025712"/>
                <a:chOff x="1020" y="3203"/>
                <a:chExt cx="106" cy="318"/>
              </a:xfrm>
            </p:grpSpPr>
            <p:sp>
              <p:nvSpPr>
                <p:cNvPr id="86" name="Freeform 112">
                  <a:extLst>
                    <a:ext uri="{FF2B5EF4-FFF2-40B4-BE49-F238E27FC236}">
                      <a16:creationId xmlns:a16="http://schemas.microsoft.com/office/drawing/2014/main" id="{F195F77E-2CA3-4C70-ABB5-D3D44D8CAF23}"/>
                    </a:ext>
                  </a:extLst>
                </p:cNvPr>
                <p:cNvSpPr>
                  <a:spLocks/>
                </p:cNvSpPr>
                <p:nvPr/>
              </p:nvSpPr>
              <p:spPr bwMode="auto">
                <a:xfrm>
                  <a:off x="1020" y="3294"/>
                  <a:ext cx="106" cy="227"/>
                </a:xfrm>
                <a:custGeom>
                  <a:avLst/>
                  <a:gdLst>
                    <a:gd name="T0" fmla="*/ 55 w 204"/>
                    <a:gd name="T1" fmla="*/ 227 h 363"/>
                    <a:gd name="T2" fmla="*/ 102 w 204"/>
                    <a:gd name="T3" fmla="*/ 170 h 363"/>
                    <a:gd name="T4" fmla="*/ 31 w 204"/>
                    <a:gd name="T5" fmla="*/ 142 h 363"/>
                    <a:gd name="T6" fmla="*/ 102 w 204"/>
                    <a:gd name="T7" fmla="*/ 85 h 363"/>
                    <a:gd name="T8" fmla="*/ 8 w 204"/>
                    <a:gd name="T9" fmla="*/ 56 h 363"/>
                    <a:gd name="T10" fmla="*/ 55 w 204"/>
                    <a:gd name="T11" fmla="*/ 0 h 363"/>
                    <a:gd name="T12" fmla="*/ 0 60000 65536"/>
                    <a:gd name="T13" fmla="*/ 0 60000 65536"/>
                    <a:gd name="T14" fmla="*/ 0 60000 65536"/>
                    <a:gd name="T15" fmla="*/ 0 60000 65536"/>
                    <a:gd name="T16" fmla="*/ 0 60000 65536"/>
                    <a:gd name="T17" fmla="*/ 0 60000 65536"/>
                    <a:gd name="T18" fmla="*/ 0 w 204"/>
                    <a:gd name="T19" fmla="*/ 0 h 363"/>
                    <a:gd name="T20" fmla="*/ 204 w 204"/>
                    <a:gd name="T21" fmla="*/ 363 h 363"/>
                  </a:gdLst>
                  <a:ahLst/>
                  <a:cxnLst>
                    <a:cxn ang="T12">
                      <a:pos x="T0" y="T1"/>
                    </a:cxn>
                    <a:cxn ang="T13">
                      <a:pos x="T2" y="T3"/>
                    </a:cxn>
                    <a:cxn ang="T14">
                      <a:pos x="T4" y="T5"/>
                    </a:cxn>
                    <a:cxn ang="T15">
                      <a:pos x="T6" y="T7"/>
                    </a:cxn>
                    <a:cxn ang="T16">
                      <a:pos x="T8" y="T9"/>
                    </a:cxn>
                    <a:cxn ang="T17">
                      <a:pos x="T10" y="T11"/>
                    </a:cxn>
                  </a:cxnLst>
                  <a:rect l="T18" t="T19" r="T20" b="T21"/>
                  <a:pathLst>
                    <a:path w="204" h="363">
                      <a:moveTo>
                        <a:pt x="106" y="363"/>
                      </a:moveTo>
                      <a:cubicBezTo>
                        <a:pt x="155" y="329"/>
                        <a:pt x="204" y="295"/>
                        <a:pt x="196" y="272"/>
                      </a:cubicBezTo>
                      <a:cubicBezTo>
                        <a:pt x="188" y="249"/>
                        <a:pt x="60" y="250"/>
                        <a:pt x="60" y="227"/>
                      </a:cubicBezTo>
                      <a:cubicBezTo>
                        <a:pt x="60" y="204"/>
                        <a:pt x="203" y="159"/>
                        <a:pt x="196" y="136"/>
                      </a:cubicBezTo>
                      <a:cubicBezTo>
                        <a:pt x="189" y="113"/>
                        <a:pt x="30" y="113"/>
                        <a:pt x="15" y="90"/>
                      </a:cubicBezTo>
                      <a:cubicBezTo>
                        <a:pt x="0" y="67"/>
                        <a:pt x="53" y="33"/>
                        <a:pt x="106" y="0"/>
                      </a:cubicBezTo>
                    </a:path>
                  </a:pathLst>
                </a:cu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rot="10800000"/>
                <a:lstStyle/>
                <a:p>
                  <a:endParaRPr lang="zh-CN" altLang="en-US"/>
                </a:p>
              </p:txBody>
            </p:sp>
            <p:sp>
              <p:nvSpPr>
                <p:cNvPr id="87" name="Line 113">
                  <a:extLst>
                    <a:ext uri="{FF2B5EF4-FFF2-40B4-BE49-F238E27FC236}">
                      <a16:creationId xmlns:a16="http://schemas.microsoft.com/office/drawing/2014/main" id="{CEA51974-B18F-4CD9-98C4-6507DEC4AA2B}"/>
                    </a:ext>
                  </a:extLst>
                </p:cNvPr>
                <p:cNvSpPr>
                  <a:spLocks noChangeShapeType="1"/>
                </p:cNvSpPr>
                <p:nvPr/>
              </p:nvSpPr>
              <p:spPr bwMode="auto">
                <a:xfrm flipV="1">
                  <a:off x="1066" y="3203"/>
                  <a:ext cx="0" cy="91"/>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80" name="Group 111">
                <a:extLst>
                  <a:ext uri="{FF2B5EF4-FFF2-40B4-BE49-F238E27FC236}">
                    <a16:creationId xmlns:a16="http://schemas.microsoft.com/office/drawing/2014/main" id="{219CF9BF-0112-4158-B07C-285030D29560}"/>
                  </a:ext>
                </a:extLst>
              </p:cNvPr>
              <p:cNvGrpSpPr>
                <a:grpSpLocks/>
              </p:cNvGrpSpPr>
              <p:nvPr/>
            </p:nvGrpSpPr>
            <p:grpSpPr bwMode="auto">
              <a:xfrm rot="5640000">
                <a:off x="2192238" y="3518311"/>
                <a:ext cx="148650" cy="1025712"/>
                <a:chOff x="1020" y="3203"/>
                <a:chExt cx="106" cy="318"/>
              </a:xfrm>
            </p:grpSpPr>
            <p:sp>
              <p:nvSpPr>
                <p:cNvPr id="84" name="Freeform 112">
                  <a:extLst>
                    <a:ext uri="{FF2B5EF4-FFF2-40B4-BE49-F238E27FC236}">
                      <a16:creationId xmlns:a16="http://schemas.microsoft.com/office/drawing/2014/main" id="{D2D74875-75D0-40EF-993E-205294D5CD4A}"/>
                    </a:ext>
                  </a:extLst>
                </p:cNvPr>
                <p:cNvSpPr>
                  <a:spLocks/>
                </p:cNvSpPr>
                <p:nvPr/>
              </p:nvSpPr>
              <p:spPr bwMode="auto">
                <a:xfrm>
                  <a:off x="1020" y="3294"/>
                  <a:ext cx="106" cy="227"/>
                </a:xfrm>
                <a:custGeom>
                  <a:avLst/>
                  <a:gdLst>
                    <a:gd name="T0" fmla="*/ 55 w 204"/>
                    <a:gd name="T1" fmla="*/ 227 h 363"/>
                    <a:gd name="T2" fmla="*/ 102 w 204"/>
                    <a:gd name="T3" fmla="*/ 170 h 363"/>
                    <a:gd name="T4" fmla="*/ 31 w 204"/>
                    <a:gd name="T5" fmla="*/ 142 h 363"/>
                    <a:gd name="T6" fmla="*/ 102 w 204"/>
                    <a:gd name="T7" fmla="*/ 85 h 363"/>
                    <a:gd name="T8" fmla="*/ 8 w 204"/>
                    <a:gd name="T9" fmla="*/ 56 h 363"/>
                    <a:gd name="T10" fmla="*/ 55 w 204"/>
                    <a:gd name="T11" fmla="*/ 0 h 363"/>
                    <a:gd name="T12" fmla="*/ 0 60000 65536"/>
                    <a:gd name="T13" fmla="*/ 0 60000 65536"/>
                    <a:gd name="T14" fmla="*/ 0 60000 65536"/>
                    <a:gd name="T15" fmla="*/ 0 60000 65536"/>
                    <a:gd name="T16" fmla="*/ 0 60000 65536"/>
                    <a:gd name="T17" fmla="*/ 0 60000 65536"/>
                    <a:gd name="T18" fmla="*/ 0 w 204"/>
                    <a:gd name="T19" fmla="*/ 0 h 363"/>
                    <a:gd name="T20" fmla="*/ 204 w 204"/>
                    <a:gd name="T21" fmla="*/ 363 h 363"/>
                  </a:gdLst>
                  <a:ahLst/>
                  <a:cxnLst>
                    <a:cxn ang="T12">
                      <a:pos x="T0" y="T1"/>
                    </a:cxn>
                    <a:cxn ang="T13">
                      <a:pos x="T2" y="T3"/>
                    </a:cxn>
                    <a:cxn ang="T14">
                      <a:pos x="T4" y="T5"/>
                    </a:cxn>
                    <a:cxn ang="T15">
                      <a:pos x="T6" y="T7"/>
                    </a:cxn>
                    <a:cxn ang="T16">
                      <a:pos x="T8" y="T9"/>
                    </a:cxn>
                    <a:cxn ang="T17">
                      <a:pos x="T10" y="T11"/>
                    </a:cxn>
                  </a:cxnLst>
                  <a:rect l="T18" t="T19" r="T20" b="T21"/>
                  <a:pathLst>
                    <a:path w="204" h="363">
                      <a:moveTo>
                        <a:pt x="106" y="363"/>
                      </a:moveTo>
                      <a:cubicBezTo>
                        <a:pt x="155" y="329"/>
                        <a:pt x="204" y="295"/>
                        <a:pt x="196" y="272"/>
                      </a:cubicBezTo>
                      <a:cubicBezTo>
                        <a:pt x="188" y="249"/>
                        <a:pt x="60" y="250"/>
                        <a:pt x="60" y="227"/>
                      </a:cubicBezTo>
                      <a:cubicBezTo>
                        <a:pt x="60" y="204"/>
                        <a:pt x="203" y="159"/>
                        <a:pt x="196" y="136"/>
                      </a:cubicBezTo>
                      <a:cubicBezTo>
                        <a:pt x="189" y="113"/>
                        <a:pt x="30" y="113"/>
                        <a:pt x="15" y="90"/>
                      </a:cubicBezTo>
                      <a:cubicBezTo>
                        <a:pt x="0" y="67"/>
                        <a:pt x="53" y="33"/>
                        <a:pt x="106" y="0"/>
                      </a:cubicBezTo>
                    </a:path>
                  </a:pathLst>
                </a:cu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rot="10800000"/>
                <a:lstStyle/>
                <a:p>
                  <a:endParaRPr lang="zh-CN" altLang="en-US"/>
                </a:p>
              </p:txBody>
            </p:sp>
            <p:sp>
              <p:nvSpPr>
                <p:cNvPr id="85" name="Line 113">
                  <a:extLst>
                    <a:ext uri="{FF2B5EF4-FFF2-40B4-BE49-F238E27FC236}">
                      <a16:creationId xmlns:a16="http://schemas.microsoft.com/office/drawing/2014/main" id="{FD5EBECC-D6FB-45A5-A23B-F805888B75A4}"/>
                    </a:ext>
                  </a:extLst>
                </p:cNvPr>
                <p:cNvSpPr>
                  <a:spLocks noChangeShapeType="1"/>
                </p:cNvSpPr>
                <p:nvPr/>
              </p:nvSpPr>
              <p:spPr bwMode="auto">
                <a:xfrm flipV="1">
                  <a:off x="1066" y="3203"/>
                  <a:ext cx="0" cy="91"/>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81" name="Group 111">
                <a:extLst>
                  <a:ext uri="{FF2B5EF4-FFF2-40B4-BE49-F238E27FC236}">
                    <a16:creationId xmlns:a16="http://schemas.microsoft.com/office/drawing/2014/main" id="{F43E0557-CCDA-480B-9626-5518BC1A8FA1}"/>
                  </a:ext>
                </a:extLst>
              </p:cNvPr>
              <p:cNvGrpSpPr>
                <a:grpSpLocks/>
              </p:cNvGrpSpPr>
              <p:nvPr/>
            </p:nvGrpSpPr>
            <p:grpSpPr bwMode="auto">
              <a:xfrm rot="5640000">
                <a:off x="2192238" y="3718574"/>
                <a:ext cx="148650" cy="1025712"/>
                <a:chOff x="1020" y="3203"/>
                <a:chExt cx="106" cy="318"/>
              </a:xfrm>
            </p:grpSpPr>
            <p:sp>
              <p:nvSpPr>
                <p:cNvPr id="82" name="Freeform 112">
                  <a:extLst>
                    <a:ext uri="{FF2B5EF4-FFF2-40B4-BE49-F238E27FC236}">
                      <a16:creationId xmlns:a16="http://schemas.microsoft.com/office/drawing/2014/main" id="{5BBEA183-8D9E-4946-A2B8-4A08D285D98D}"/>
                    </a:ext>
                  </a:extLst>
                </p:cNvPr>
                <p:cNvSpPr>
                  <a:spLocks/>
                </p:cNvSpPr>
                <p:nvPr/>
              </p:nvSpPr>
              <p:spPr bwMode="auto">
                <a:xfrm>
                  <a:off x="1020" y="3294"/>
                  <a:ext cx="106" cy="227"/>
                </a:xfrm>
                <a:custGeom>
                  <a:avLst/>
                  <a:gdLst>
                    <a:gd name="T0" fmla="*/ 55 w 204"/>
                    <a:gd name="T1" fmla="*/ 227 h 363"/>
                    <a:gd name="T2" fmla="*/ 102 w 204"/>
                    <a:gd name="T3" fmla="*/ 170 h 363"/>
                    <a:gd name="T4" fmla="*/ 31 w 204"/>
                    <a:gd name="T5" fmla="*/ 142 h 363"/>
                    <a:gd name="T6" fmla="*/ 102 w 204"/>
                    <a:gd name="T7" fmla="*/ 85 h 363"/>
                    <a:gd name="T8" fmla="*/ 8 w 204"/>
                    <a:gd name="T9" fmla="*/ 56 h 363"/>
                    <a:gd name="T10" fmla="*/ 55 w 204"/>
                    <a:gd name="T11" fmla="*/ 0 h 363"/>
                    <a:gd name="T12" fmla="*/ 0 60000 65536"/>
                    <a:gd name="T13" fmla="*/ 0 60000 65536"/>
                    <a:gd name="T14" fmla="*/ 0 60000 65536"/>
                    <a:gd name="T15" fmla="*/ 0 60000 65536"/>
                    <a:gd name="T16" fmla="*/ 0 60000 65536"/>
                    <a:gd name="T17" fmla="*/ 0 60000 65536"/>
                    <a:gd name="T18" fmla="*/ 0 w 204"/>
                    <a:gd name="T19" fmla="*/ 0 h 363"/>
                    <a:gd name="T20" fmla="*/ 204 w 204"/>
                    <a:gd name="T21" fmla="*/ 363 h 363"/>
                  </a:gdLst>
                  <a:ahLst/>
                  <a:cxnLst>
                    <a:cxn ang="T12">
                      <a:pos x="T0" y="T1"/>
                    </a:cxn>
                    <a:cxn ang="T13">
                      <a:pos x="T2" y="T3"/>
                    </a:cxn>
                    <a:cxn ang="T14">
                      <a:pos x="T4" y="T5"/>
                    </a:cxn>
                    <a:cxn ang="T15">
                      <a:pos x="T6" y="T7"/>
                    </a:cxn>
                    <a:cxn ang="T16">
                      <a:pos x="T8" y="T9"/>
                    </a:cxn>
                    <a:cxn ang="T17">
                      <a:pos x="T10" y="T11"/>
                    </a:cxn>
                  </a:cxnLst>
                  <a:rect l="T18" t="T19" r="T20" b="T21"/>
                  <a:pathLst>
                    <a:path w="204" h="363">
                      <a:moveTo>
                        <a:pt x="106" y="363"/>
                      </a:moveTo>
                      <a:cubicBezTo>
                        <a:pt x="155" y="329"/>
                        <a:pt x="204" y="295"/>
                        <a:pt x="196" y="272"/>
                      </a:cubicBezTo>
                      <a:cubicBezTo>
                        <a:pt x="188" y="249"/>
                        <a:pt x="60" y="250"/>
                        <a:pt x="60" y="227"/>
                      </a:cubicBezTo>
                      <a:cubicBezTo>
                        <a:pt x="60" y="204"/>
                        <a:pt x="203" y="159"/>
                        <a:pt x="196" y="136"/>
                      </a:cubicBezTo>
                      <a:cubicBezTo>
                        <a:pt x="189" y="113"/>
                        <a:pt x="30" y="113"/>
                        <a:pt x="15" y="90"/>
                      </a:cubicBezTo>
                      <a:cubicBezTo>
                        <a:pt x="0" y="67"/>
                        <a:pt x="53" y="33"/>
                        <a:pt x="106" y="0"/>
                      </a:cubicBezTo>
                    </a:path>
                  </a:pathLst>
                </a:cu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rot="10800000"/>
                <a:lstStyle/>
                <a:p>
                  <a:endParaRPr lang="zh-CN" altLang="en-US"/>
                </a:p>
              </p:txBody>
            </p:sp>
            <p:sp>
              <p:nvSpPr>
                <p:cNvPr id="83" name="Line 113">
                  <a:extLst>
                    <a:ext uri="{FF2B5EF4-FFF2-40B4-BE49-F238E27FC236}">
                      <a16:creationId xmlns:a16="http://schemas.microsoft.com/office/drawing/2014/main" id="{F946CF6A-55F2-4856-ADC8-9CF4F29153E1}"/>
                    </a:ext>
                  </a:extLst>
                </p:cNvPr>
                <p:cNvSpPr>
                  <a:spLocks noChangeShapeType="1"/>
                </p:cNvSpPr>
                <p:nvPr/>
              </p:nvSpPr>
              <p:spPr bwMode="auto">
                <a:xfrm flipV="1">
                  <a:off x="1066" y="3203"/>
                  <a:ext cx="0" cy="91"/>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grpSp>
          <p:nvGrpSpPr>
            <p:cNvPr id="56" name="组合 28">
              <a:extLst>
                <a:ext uri="{FF2B5EF4-FFF2-40B4-BE49-F238E27FC236}">
                  <a16:creationId xmlns:a16="http://schemas.microsoft.com/office/drawing/2014/main" id="{61422BD4-551B-4DFA-AB89-38A0FA76460C}"/>
                </a:ext>
              </a:extLst>
            </p:cNvPr>
            <p:cNvGrpSpPr>
              <a:grpSpLocks/>
            </p:cNvGrpSpPr>
            <p:nvPr/>
          </p:nvGrpSpPr>
          <p:grpSpPr bwMode="auto">
            <a:xfrm>
              <a:off x="4572000" y="2012193"/>
              <a:ext cx="1025712" cy="1149961"/>
              <a:chOff x="1753707" y="3155794"/>
              <a:chExt cx="1025712" cy="1149961"/>
            </a:xfrm>
          </p:grpSpPr>
          <p:grpSp>
            <p:nvGrpSpPr>
              <p:cNvPr id="57" name="Group 111">
                <a:extLst>
                  <a:ext uri="{FF2B5EF4-FFF2-40B4-BE49-F238E27FC236}">
                    <a16:creationId xmlns:a16="http://schemas.microsoft.com/office/drawing/2014/main" id="{1E5E23A9-1338-45C7-98CA-55382AC270C5}"/>
                  </a:ext>
                </a:extLst>
              </p:cNvPr>
              <p:cNvGrpSpPr>
                <a:grpSpLocks/>
              </p:cNvGrpSpPr>
              <p:nvPr/>
            </p:nvGrpSpPr>
            <p:grpSpPr bwMode="auto">
              <a:xfrm rot="5640000">
                <a:off x="2192238" y="2717263"/>
                <a:ext cx="148650" cy="1025712"/>
                <a:chOff x="1020" y="3203"/>
                <a:chExt cx="106" cy="318"/>
              </a:xfrm>
            </p:grpSpPr>
            <p:sp>
              <p:nvSpPr>
                <p:cNvPr id="74" name="Freeform 112">
                  <a:extLst>
                    <a:ext uri="{FF2B5EF4-FFF2-40B4-BE49-F238E27FC236}">
                      <a16:creationId xmlns:a16="http://schemas.microsoft.com/office/drawing/2014/main" id="{EFD5AFB0-4A02-4FCF-8FFD-13EA1A77345F}"/>
                    </a:ext>
                  </a:extLst>
                </p:cNvPr>
                <p:cNvSpPr>
                  <a:spLocks/>
                </p:cNvSpPr>
                <p:nvPr/>
              </p:nvSpPr>
              <p:spPr bwMode="auto">
                <a:xfrm>
                  <a:off x="1020" y="3294"/>
                  <a:ext cx="106" cy="227"/>
                </a:xfrm>
                <a:custGeom>
                  <a:avLst/>
                  <a:gdLst>
                    <a:gd name="T0" fmla="*/ 55 w 204"/>
                    <a:gd name="T1" fmla="*/ 227 h 363"/>
                    <a:gd name="T2" fmla="*/ 102 w 204"/>
                    <a:gd name="T3" fmla="*/ 170 h 363"/>
                    <a:gd name="T4" fmla="*/ 31 w 204"/>
                    <a:gd name="T5" fmla="*/ 142 h 363"/>
                    <a:gd name="T6" fmla="*/ 102 w 204"/>
                    <a:gd name="T7" fmla="*/ 85 h 363"/>
                    <a:gd name="T8" fmla="*/ 8 w 204"/>
                    <a:gd name="T9" fmla="*/ 56 h 363"/>
                    <a:gd name="T10" fmla="*/ 55 w 204"/>
                    <a:gd name="T11" fmla="*/ 0 h 363"/>
                    <a:gd name="T12" fmla="*/ 0 60000 65536"/>
                    <a:gd name="T13" fmla="*/ 0 60000 65536"/>
                    <a:gd name="T14" fmla="*/ 0 60000 65536"/>
                    <a:gd name="T15" fmla="*/ 0 60000 65536"/>
                    <a:gd name="T16" fmla="*/ 0 60000 65536"/>
                    <a:gd name="T17" fmla="*/ 0 60000 65536"/>
                    <a:gd name="T18" fmla="*/ 0 w 204"/>
                    <a:gd name="T19" fmla="*/ 0 h 363"/>
                    <a:gd name="T20" fmla="*/ 204 w 204"/>
                    <a:gd name="T21" fmla="*/ 363 h 363"/>
                  </a:gdLst>
                  <a:ahLst/>
                  <a:cxnLst>
                    <a:cxn ang="T12">
                      <a:pos x="T0" y="T1"/>
                    </a:cxn>
                    <a:cxn ang="T13">
                      <a:pos x="T2" y="T3"/>
                    </a:cxn>
                    <a:cxn ang="T14">
                      <a:pos x="T4" y="T5"/>
                    </a:cxn>
                    <a:cxn ang="T15">
                      <a:pos x="T6" y="T7"/>
                    </a:cxn>
                    <a:cxn ang="T16">
                      <a:pos x="T8" y="T9"/>
                    </a:cxn>
                    <a:cxn ang="T17">
                      <a:pos x="T10" y="T11"/>
                    </a:cxn>
                  </a:cxnLst>
                  <a:rect l="T18" t="T19" r="T20" b="T21"/>
                  <a:pathLst>
                    <a:path w="204" h="363">
                      <a:moveTo>
                        <a:pt x="106" y="363"/>
                      </a:moveTo>
                      <a:cubicBezTo>
                        <a:pt x="155" y="329"/>
                        <a:pt x="204" y="295"/>
                        <a:pt x="196" y="272"/>
                      </a:cubicBezTo>
                      <a:cubicBezTo>
                        <a:pt x="188" y="249"/>
                        <a:pt x="60" y="250"/>
                        <a:pt x="60" y="227"/>
                      </a:cubicBezTo>
                      <a:cubicBezTo>
                        <a:pt x="60" y="204"/>
                        <a:pt x="203" y="159"/>
                        <a:pt x="196" y="136"/>
                      </a:cubicBezTo>
                      <a:cubicBezTo>
                        <a:pt x="189" y="113"/>
                        <a:pt x="30" y="113"/>
                        <a:pt x="15" y="90"/>
                      </a:cubicBezTo>
                      <a:cubicBezTo>
                        <a:pt x="0" y="67"/>
                        <a:pt x="53" y="33"/>
                        <a:pt x="106" y="0"/>
                      </a:cubicBezTo>
                    </a:path>
                  </a:pathLst>
                </a:custGeom>
                <a:noFill/>
                <a:ln w="19050">
                  <a:solidFill>
                    <a:srgbClr val="FF0000"/>
                  </a:solidFill>
                  <a:prstDash val="dash"/>
                  <a:round/>
                  <a:headEnd/>
                  <a:tailEnd/>
                </a:ln>
                <a:extLst>
                  <a:ext uri="{909E8E84-426E-40DD-AFC4-6F175D3DCCD1}">
                    <a14:hiddenFill xmlns:a14="http://schemas.microsoft.com/office/drawing/2010/main">
                      <a:solidFill>
                        <a:srgbClr val="FFFFFF"/>
                      </a:solidFill>
                    </a14:hiddenFill>
                  </a:ext>
                </a:extLst>
              </p:spPr>
              <p:txBody>
                <a:bodyPr rot="10800000"/>
                <a:lstStyle/>
                <a:p>
                  <a:endParaRPr lang="zh-CN" altLang="en-US"/>
                </a:p>
              </p:txBody>
            </p:sp>
            <p:sp>
              <p:nvSpPr>
                <p:cNvPr id="75" name="Line 113">
                  <a:extLst>
                    <a:ext uri="{FF2B5EF4-FFF2-40B4-BE49-F238E27FC236}">
                      <a16:creationId xmlns:a16="http://schemas.microsoft.com/office/drawing/2014/main" id="{8A04B27F-51A6-4839-8182-6E5FE317820C}"/>
                    </a:ext>
                  </a:extLst>
                </p:cNvPr>
                <p:cNvSpPr>
                  <a:spLocks noChangeShapeType="1"/>
                </p:cNvSpPr>
                <p:nvPr/>
              </p:nvSpPr>
              <p:spPr bwMode="auto">
                <a:xfrm flipV="1">
                  <a:off x="1066" y="3203"/>
                  <a:ext cx="0" cy="91"/>
                </a:xfrm>
                <a:prstGeom prst="line">
                  <a:avLst/>
                </a:prstGeom>
                <a:noFill/>
                <a:ln w="9525">
                  <a:solidFill>
                    <a:srgbClr val="FF0000"/>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58" name="Group 111">
                <a:extLst>
                  <a:ext uri="{FF2B5EF4-FFF2-40B4-BE49-F238E27FC236}">
                    <a16:creationId xmlns:a16="http://schemas.microsoft.com/office/drawing/2014/main" id="{C41FD448-CE3F-4DCB-B9AB-D62CE38E5BC1}"/>
                  </a:ext>
                </a:extLst>
              </p:cNvPr>
              <p:cNvGrpSpPr>
                <a:grpSpLocks/>
              </p:cNvGrpSpPr>
              <p:nvPr/>
            </p:nvGrpSpPr>
            <p:grpSpPr bwMode="auto">
              <a:xfrm rot="5640000">
                <a:off x="2192238" y="2917525"/>
                <a:ext cx="148650" cy="1025712"/>
                <a:chOff x="1020" y="3203"/>
                <a:chExt cx="106" cy="318"/>
              </a:xfrm>
            </p:grpSpPr>
            <p:sp>
              <p:nvSpPr>
                <p:cNvPr id="72" name="Freeform 112">
                  <a:extLst>
                    <a:ext uri="{FF2B5EF4-FFF2-40B4-BE49-F238E27FC236}">
                      <a16:creationId xmlns:a16="http://schemas.microsoft.com/office/drawing/2014/main" id="{7D851C3E-2EC1-49CC-B401-3B3A698688FF}"/>
                    </a:ext>
                  </a:extLst>
                </p:cNvPr>
                <p:cNvSpPr>
                  <a:spLocks/>
                </p:cNvSpPr>
                <p:nvPr/>
              </p:nvSpPr>
              <p:spPr bwMode="auto">
                <a:xfrm>
                  <a:off x="1020" y="3294"/>
                  <a:ext cx="106" cy="227"/>
                </a:xfrm>
                <a:custGeom>
                  <a:avLst/>
                  <a:gdLst>
                    <a:gd name="T0" fmla="*/ 55 w 204"/>
                    <a:gd name="T1" fmla="*/ 227 h 363"/>
                    <a:gd name="T2" fmla="*/ 102 w 204"/>
                    <a:gd name="T3" fmla="*/ 170 h 363"/>
                    <a:gd name="T4" fmla="*/ 31 w 204"/>
                    <a:gd name="T5" fmla="*/ 142 h 363"/>
                    <a:gd name="T6" fmla="*/ 102 w 204"/>
                    <a:gd name="T7" fmla="*/ 85 h 363"/>
                    <a:gd name="T8" fmla="*/ 8 w 204"/>
                    <a:gd name="T9" fmla="*/ 56 h 363"/>
                    <a:gd name="T10" fmla="*/ 55 w 204"/>
                    <a:gd name="T11" fmla="*/ 0 h 363"/>
                    <a:gd name="T12" fmla="*/ 0 60000 65536"/>
                    <a:gd name="T13" fmla="*/ 0 60000 65536"/>
                    <a:gd name="T14" fmla="*/ 0 60000 65536"/>
                    <a:gd name="T15" fmla="*/ 0 60000 65536"/>
                    <a:gd name="T16" fmla="*/ 0 60000 65536"/>
                    <a:gd name="T17" fmla="*/ 0 60000 65536"/>
                    <a:gd name="T18" fmla="*/ 0 w 204"/>
                    <a:gd name="T19" fmla="*/ 0 h 363"/>
                    <a:gd name="T20" fmla="*/ 204 w 204"/>
                    <a:gd name="T21" fmla="*/ 363 h 363"/>
                  </a:gdLst>
                  <a:ahLst/>
                  <a:cxnLst>
                    <a:cxn ang="T12">
                      <a:pos x="T0" y="T1"/>
                    </a:cxn>
                    <a:cxn ang="T13">
                      <a:pos x="T2" y="T3"/>
                    </a:cxn>
                    <a:cxn ang="T14">
                      <a:pos x="T4" y="T5"/>
                    </a:cxn>
                    <a:cxn ang="T15">
                      <a:pos x="T6" y="T7"/>
                    </a:cxn>
                    <a:cxn ang="T16">
                      <a:pos x="T8" y="T9"/>
                    </a:cxn>
                    <a:cxn ang="T17">
                      <a:pos x="T10" y="T11"/>
                    </a:cxn>
                  </a:cxnLst>
                  <a:rect l="T18" t="T19" r="T20" b="T21"/>
                  <a:pathLst>
                    <a:path w="204" h="363">
                      <a:moveTo>
                        <a:pt x="106" y="363"/>
                      </a:moveTo>
                      <a:cubicBezTo>
                        <a:pt x="155" y="329"/>
                        <a:pt x="204" y="295"/>
                        <a:pt x="196" y="272"/>
                      </a:cubicBezTo>
                      <a:cubicBezTo>
                        <a:pt x="188" y="249"/>
                        <a:pt x="60" y="250"/>
                        <a:pt x="60" y="227"/>
                      </a:cubicBezTo>
                      <a:cubicBezTo>
                        <a:pt x="60" y="204"/>
                        <a:pt x="203" y="159"/>
                        <a:pt x="196" y="136"/>
                      </a:cubicBezTo>
                      <a:cubicBezTo>
                        <a:pt x="189" y="113"/>
                        <a:pt x="30" y="113"/>
                        <a:pt x="15" y="90"/>
                      </a:cubicBezTo>
                      <a:cubicBezTo>
                        <a:pt x="0" y="67"/>
                        <a:pt x="53" y="33"/>
                        <a:pt x="106" y="0"/>
                      </a:cubicBezTo>
                    </a:path>
                  </a:pathLst>
                </a:custGeom>
                <a:noFill/>
                <a:ln w="19050">
                  <a:solidFill>
                    <a:srgbClr val="FF0000"/>
                  </a:solidFill>
                  <a:prstDash val="dash"/>
                  <a:round/>
                  <a:headEnd/>
                  <a:tailEnd/>
                </a:ln>
                <a:extLst>
                  <a:ext uri="{909E8E84-426E-40DD-AFC4-6F175D3DCCD1}">
                    <a14:hiddenFill xmlns:a14="http://schemas.microsoft.com/office/drawing/2010/main">
                      <a:solidFill>
                        <a:srgbClr val="FFFFFF"/>
                      </a:solidFill>
                    </a14:hiddenFill>
                  </a:ext>
                </a:extLst>
              </p:spPr>
              <p:txBody>
                <a:bodyPr rot="10800000"/>
                <a:lstStyle/>
                <a:p>
                  <a:endParaRPr lang="zh-CN" altLang="en-US"/>
                </a:p>
              </p:txBody>
            </p:sp>
            <p:sp>
              <p:nvSpPr>
                <p:cNvPr id="73" name="Line 113">
                  <a:extLst>
                    <a:ext uri="{FF2B5EF4-FFF2-40B4-BE49-F238E27FC236}">
                      <a16:creationId xmlns:a16="http://schemas.microsoft.com/office/drawing/2014/main" id="{EB16FB48-AACB-40A8-82BB-146115EF603C}"/>
                    </a:ext>
                  </a:extLst>
                </p:cNvPr>
                <p:cNvSpPr>
                  <a:spLocks noChangeShapeType="1"/>
                </p:cNvSpPr>
                <p:nvPr/>
              </p:nvSpPr>
              <p:spPr bwMode="auto">
                <a:xfrm flipV="1">
                  <a:off x="1066" y="3203"/>
                  <a:ext cx="0" cy="91"/>
                </a:xfrm>
                <a:prstGeom prst="line">
                  <a:avLst/>
                </a:prstGeom>
                <a:noFill/>
                <a:ln w="9525">
                  <a:solidFill>
                    <a:srgbClr val="FF0000"/>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59" name="Group 111">
                <a:extLst>
                  <a:ext uri="{FF2B5EF4-FFF2-40B4-BE49-F238E27FC236}">
                    <a16:creationId xmlns:a16="http://schemas.microsoft.com/office/drawing/2014/main" id="{982EEDD6-CA22-4ED9-9886-C963310A57EE}"/>
                  </a:ext>
                </a:extLst>
              </p:cNvPr>
              <p:cNvGrpSpPr>
                <a:grpSpLocks/>
              </p:cNvGrpSpPr>
              <p:nvPr/>
            </p:nvGrpSpPr>
            <p:grpSpPr bwMode="auto">
              <a:xfrm rot="5640000">
                <a:off x="2192238" y="3117787"/>
                <a:ext cx="148650" cy="1025712"/>
                <a:chOff x="1020" y="3203"/>
                <a:chExt cx="106" cy="318"/>
              </a:xfrm>
            </p:grpSpPr>
            <p:sp>
              <p:nvSpPr>
                <p:cNvPr id="70" name="Freeform 112">
                  <a:extLst>
                    <a:ext uri="{FF2B5EF4-FFF2-40B4-BE49-F238E27FC236}">
                      <a16:creationId xmlns:a16="http://schemas.microsoft.com/office/drawing/2014/main" id="{80260BC6-A294-43B9-98D2-ADFEDBD969BC}"/>
                    </a:ext>
                  </a:extLst>
                </p:cNvPr>
                <p:cNvSpPr>
                  <a:spLocks/>
                </p:cNvSpPr>
                <p:nvPr/>
              </p:nvSpPr>
              <p:spPr bwMode="auto">
                <a:xfrm>
                  <a:off x="1020" y="3294"/>
                  <a:ext cx="106" cy="227"/>
                </a:xfrm>
                <a:custGeom>
                  <a:avLst/>
                  <a:gdLst>
                    <a:gd name="T0" fmla="*/ 55 w 204"/>
                    <a:gd name="T1" fmla="*/ 227 h 363"/>
                    <a:gd name="T2" fmla="*/ 102 w 204"/>
                    <a:gd name="T3" fmla="*/ 170 h 363"/>
                    <a:gd name="T4" fmla="*/ 31 w 204"/>
                    <a:gd name="T5" fmla="*/ 142 h 363"/>
                    <a:gd name="T6" fmla="*/ 102 w 204"/>
                    <a:gd name="T7" fmla="*/ 85 h 363"/>
                    <a:gd name="T8" fmla="*/ 8 w 204"/>
                    <a:gd name="T9" fmla="*/ 56 h 363"/>
                    <a:gd name="T10" fmla="*/ 55 w 204"/>
                    <a:gd name="T11" fmla="*/ 0 h 363"/>
                    <a:gd name="T12" fmla="*/ 0 60000 65536"/>
                    <a:gd name="T13" fmla="*/ 0 60000 65536"/>
                    <a:gd name="T14" fmla="*/ 0 60000 65536"/>
                    <a:gd name="T15" fmla="*/ 0 60000 65536"/>
                    <a:gd name="T16" fmla="*/ 0 60000 65536"/>
                    <a:gd name="T17" fmla="*/ 0 60000 65536"/>
                    <a:gd name="T18" fmla="*/ 0 w 204"/>
                    <a:gd name="T19" fmla="*/ 0 h 363"/>
                    <a:gd name="T20" fmla="*/ 204 w 204"/>
                    <a:gd name="T21" fmla="*/ 363 h 363"/>
                  </a:gdLst>
                  <a:ahLst/>
                  <a:cxnLst>
                    <a:cxn ang="T12">
                      <a:pos x="T0" y="T1"/>
                    </a:cxn>
                    <a:cxn ang="T13">
                      <a:pos x="T2" y="T3"/>
                    </a:cxn>
                    <a:cxn ang="T14">
                      <a:pos x="T4" y="T5"/>
                    </a:cxn>
                    <a:cxn ang="T15">
                      <a:pos x="T6" y="T7"/>
                    </a:cxn>
                    <a:cxn ang="T16">
                      <a:pos x="T8" y="T9"/>
                    </a:cxn>
                    <a:cxn ang="T17">
                      <a:pos x="T10" y="T11"/>
                    </a:cxn>
                  </a:cxnLst>
                  <a:rect l="T18" t="T19" r="T20" b="T21"/>
                  <a:pathLst>
                    <a:path w="204" h="363">
                      <a:moveTo>
                        <a:pt x="106" y="363"/>
                      </a:moveTo>
                      <a:cubicBezTo>
                        <a:pt x="155" y="329"/>
                        <a:pt x="204" y="295"/>
                        <a:pt x="196" y="272"/>
                      </a:cubicBezTo>
                      <a:cubicBezTo>
                        <a:pt x="188" y="249"/>
                        <a:pt x="60" y="250"/>
                        <a:pt x="60" y="227"/>
                      </a:cubicBezTo>
                      <a:cubicBezTo>
                        <a:pt x="60" y="204"/>
                        <a:pt x="203" y="159"/>
                        <a:pt x="196" y="136"/>
                      </a:cubicBezTo>
                      <a:cubicBezTo>
                        <a:pt x="189" y="113"/>
                        <a:pt x="30" y="113"/>
                        <a:pt x="15" y="90"/>
                      </a:cubicBezTo>
                      <a:cubicBezTo>
                        <a:pt x="0" y="67"/>
                        <a:pt x="53" y="33"/>
                        <a:pt x="106" y="0"/>
                      </a:cubicBezTo>
                    </a:path>
                  </a:pathLst>
                </a:custGeom>
                <a:noFill/>
                <a:ln w="19050">
                  <a:solidFill>
                    <a:srgbClr val="FF0000"/>
                  </a:solidFill>
                  <a:prstDash val="dash"/>
                  <a:round/>
                  <a:headEnd/>
                  <a:tailEnd/>
                </a:ln>
                <a:extLst>
                  <a:ext uri="{909E8E84-426E-40DD-AFC4-6F175D3DCCD1}">
                    <a14:hiddenFill xmlns:a14="http://schemas.microsoft.com/office/drawing/2010/main">
                      <a:solidFill>
                        <a:srgbClr val="FFFFFF"/>
                      </a:solidFill>
                    </a14:hiddenFill>
                  </a:ext>
                </a:extLst>
              </p:spPr>
              <p:txBody>
                <a:bodyPr rot="10800000"/>
                <a:lstStyle/>
                <a:p>
                  <a:endParaRPr lang="zh-CN" altLang="en-US"/>
                </a:p>
              </p:txBody>
            </p:sp>
            <p:sp>
              <p:nvSpPr>
                <p:cNvPr id="71" name="Line 113">
                  <a:extLst>
                    <a:ext uri="{FF2B5EF4-FFF2-40B4-BE49-F238E27FC236}">
                      <a16:creationId xmlns:a16="http://schemas.microsoft.com/office/drawing/2014/main" id="{75EAA74A-91C3-4DD8-8FDF-B75EC70197E5}"/>
                    </a:ext>
                  </a:extLst>
                </p:cNvPr>
                <p:cNvSpPr>
                  <a:spLocks noChangeShapeType="1"/>
                </p:cNvSpPr>
                <p:nvPr/>
              </p:nvSpPr>
              <p:spPr bwMode="auto">
                <a:xfrm flipV="1">
                  <a:off x="1066" y="3203"/>
                  <a:ext cx="0" cy="91"/>
                </a:xfrm>
                <a:prstGeom prst="line">
                  <a:avLst/>
                </a:prstGeom>
                <a:noFill/>
                <a:ln w="9525">
                  <a:solidFill>
                    <a:srgbClr val="FF0000"/>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60" name="Group 111">
                <a:extLst>
                  <a:ext uri="{FF2B5EF4-FFF2-40B4-BE49-F238E27FC236}">
                    <a16:creationId xmlns:a16="http://schemas.microsoft.com/office/drawing/2014/main" id="{2A6A5A9A-A4B7-4729-971F-A525C3CBC9D0}"/>
                  </a:ext>
                </a:extLst>
              </p:cNvPr>
              <p:cNvGrpSpPr>
                <a:grpSpLocks/>
              </p:cNvGrpSpPr>
              <p:nvPr/>
            </p:nvGrpSpPr>
            <p:grpSpPr bwMode="auto">
              <a:xfrm rot="5640000">
                <a:off x="2192238" y="3318049"/>
                <a:ext cx="148650" cy="1025712"/>
                <a:chOff x="1020" y="3203"/>
                <a:chExt cx="106" cy="318"/>
              </a:xfrm>
            </p:grpSpPr>
            <p:sp>
              <p:nvSpPr>
                <p:cNvPr id="68" name="Freeform 112">
                  <a:extLst>
                    <a:ext uri="{FF2B5EF4-FFF2-40B4-BE49-F238E27FC236}">
                      <a16:creationId xmlns:a16="http://schemas.microsoft.com/office/drawing/2014/main" id="{2B54A5DA-A9CF-4142-8A2F-8084B056DAA2}"/>
                    </a:ext>
                  </a:extLst>
                </p:cNvPr>
                <p:cNvSpPr>
                  <a:spLocks/>
                </p:cNvSpPr>
                <p:nvPr/>
              </p:nvSpPr>
              <p:spPr bwMode="auto">
                <a:xfrm>
                  <a:off x="1020" y="3294"/>
                  <a:ext cx="106" cy="227"/>
                </a:xfrm>
                <a:custGeom>
                  <a:avLst/>
                  <a:gdLst>
                    <a:gd name="T0" fmla="*/ 55 w 204"/>
                    <a:gd name="T1" fmla="*/ 227 h 363"/>
                    <a:gd name="T2" fmla="*/ 102 w 204"/>
                    <a:gd name="T3" fmla="*/ 170 h 363"/>
                    <a:gd name="T4" fmla="*/ 31 w 204"/>
                    <a:gd name="T5" fmla="*/ 142 h 363"/>
                    <a:gd name="T6" fmla="*/ 102 w 204"/>
                    <a:gd name="T7" fmla="*/ 85 h 363"/>
                    <a:gd name="T8" fmla="*/ 8 w 204"/>
                    <a:gd name="T9" fmla="*/ 56 h 363"/>
                    <a:gd name="T10" fmla="*/ 55 w 204"/>
                    <a:gd name="T11" fmla="*/ 0 h 363"/>
                    <a:gd name="T12" fmla="*/ 0 60000 65536"/>
                    <a:gd name="T13" fmla="*/ 0 60000 65536"/>
                    <a:gd name="T14" fmla="*/ 0 60000 65536"/>
                    <a:gd name="T15" fmla="*/ 0 60000 65536"/>
                    <a:gd name="T16" fmla="*/ 0 60000 65536"/>
                    <a:gd name="T17" fmla="*/ 0 60000 65536"/>
                    <a:gd name="T18" fmla="*/ 0 w 204"/>
                    <a:gd name="T19" fmla="*/ 0 h 363"/>
                    <a:gd name="T20" fmla="*/ 204 w 204"/>
                    <a:gd name="T21" fmla="*/ 363 h 363"/>
                  </a:gdLst>
                  <a:ahLst/>
                  <a:cxnLst>
                    <a:cxn ang="T12">
                      <a:pos x="T0" y="T1"/>
                    </a:cxn>
                    <a:cxn ang="T13">
                      <a:pos x="T2" y="T3"/>
                    </a:cxn>
                    <a:cxn ang="T14">
                      <a:pos x="T4" y="T5"/>
                    </a:cxn>
                    <a:cxn ang="T15">
                      <a:pos x="T6" y="T7"/>
                    </a:cxn>
                    <a:cxn ang="T16">
                      <a:pos x="T8" y="T9"/>
                    </a:cxn>
                    <a:cxn ang="T17">
                      <a:pos x="T10" y="T11"/>
                    </a:cxn>
                  </a:cxnLst>
                  <a:rect l="T18" t="T19" r="T20" b="T21"/>
                  <a:pathLst>
                    <a:path w="204" h="363">
                      <a:moveTo>
                        <a:pt x="106" y="363"/>
                      </a:moveTo>
                      <a:cubicBezTo>
                        <a:pt x="155" y="329"/>
                        <a:pt x="204" y="295"/>
                        <a:pt x="196" y="272"/>
                      </a:cubicBezTo>
                      <a:cubicBezTo>
                        <a:pt x="188" y="249"/>
                        <a:pt x="60" y="250"/>
                        <a:pt x="60" y="227"/>
                      </a:cubicBezTo>
                      <a:cubicBezTo>
                        <a:pt x="60" y="204"/>
                        <a:pt x="203" y="159"/>
                        <a:pt x="196" y="136"/>
                      </a:cubicBezTo>
                      <a:cubicBezTo>
                        <a:pt x="189" y="113"/>
                        <a:pt x="30" y="113"/>
                        <a:pt x="15" y="90"/>
                      </a:cubicBezTo>
                      <a:cubicBezTo>
                        <a:pt x="0" y="67"/>
                        <a:pt x="53" y="33"/>
                        <a:pt x="106" y="0"/>
                      </a:cubicBezTo>
                    </a:path>
                  </a:pathLst>
                </a:custGeom>
                <a:noFill/>
                <a:ln w="19050">
                  <a:solidFill>
                    <a:srgbClr val="FF0000"/>
                  </a:solidFill>
                  <a:prstDash val="dash"/>
                  <a:round/>
                  <a:headEnd/>
                  <a:tailEnd/>
                </a:ln>
                <a:extLst>
                  <a:ext uri="{909E8E84-426E-40DD-AFC4-6F175D3DCCD1}">
                    <a14:hiddenFill xmlns:a14="http://schemas.microsoft.com/office/drawing/2010/main">
                      <a:solidFill>
                        <a:srgbClr val="FFFFFF"/>
                      </a:solidFill>
                    </a14:hiddenFill>
                  </a:ext>
                </a:extLst>
              </p:spPr>
              <p:txBody>
                <a:bodyPr rot="10800000"/>
                <a:lstStyle/>
                <a:p>
                  <a:endParaRPr lang="zh-CN" altLang="en-US"/>
                </a:p>
              </p:txBody>
            </p:sp>
            <p:sp>
              <p:nvSpPr>
                <p:cNvPr id="69" name="Line 113">
                  <a:extLst>
                    <a:ext uri="{FF2B5EF4-FFF2-40B4-BE49-F238E27FC236}">
                      <a16:creationId xmlns:a16="http://schemas.microsoft.com/office/drawing/2014/main" id="{7E04C151-51EC-48B4-9D17-F64A181866CF}"/>
                    </a:ext>
                  </a:extLst>
                </p:cNvPr>
                <p:cNvSpPr>
                  <a:spLocks noChangeShapeType="1"/>
                </p:cNvSpPr>
                <p:nvPr/>
              </p:nvSpPr>
              <p:spPr bwMode="auto">
                <a:xfrm flipV="1">
                  <a:off x="1066" y="3203"/>
                  <a:ext cx="0" cy="91"/>
                </a:xfrm>
                <a:prstGeom prst="line">
                  <a:avLst/>
                </a:prstGeom>
                <a:noFill/>
                <a:ln w="9525">
                  <a:solidFill>
                    <a:srgbClr val="FF0000"/>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61" name="Group 111">
                <a:extLst>
                  <a:ext uri="{FF2B5EF4-FFF2-40B4-BE49-F238E27FC236}">
                    <a16:creationId xmlns:a16="http://schemas.microsoft.com/office/drawing/2014/main" id="{A826A8BA-686C-44F3-A9D7-6209FCFB3B79}"/>
                  </a:ext>
                </a:extLst>
              </p:cNvPr>
              <p:cNvGrpSpPr>
                <a:grpSpLocks/>
              </p:cNvGrpSpPr>
              <p:nvPr/>
            </p:nvGrpSpPr>
            <p:grpSpPr bwMode="auto">
              <a:xfrm rot="5640000">
                <a:off x="2192238" y="3518311"/>
                <a:ext cx="148650" cy="1025712"/>
                <a:chOff x="1020" y="3203"/>
                <a:chExt cx="106" cy="318"/>
              </a:xfrm>
            </p:grpSpPr>
            <p:sp>
              <p:nvSpPr>
                <p:cNvPr id="65" name="Freeform 112">
                  <a:extLst>
                    <a:ext uri="{FF2B5EF4-FFF2-40B4-BE49-F238E27FC236}">
                      <a16:creationId xmlns:a16="http://schemas.microsoft.com/office/drawing/2014/main" id="{F349419B-A497-4848-A093-C150AB746492}"/>
                    </a:ext>
                  </a:extLst>
                </p:cNvPr>
                <p:cNvSpPr>
                  <a:spLocks/>
                </p:cNvSpPr>
                <p:nvPr/>
              </p:nvSpPr>
              <p:spPr bwMode="auto">
                <a:xfrm>
                  <a:off x="1020" y="3294"/>
                  <a:ext cx="106" cy="227"/>
                </a:xfrm>
                <a:custGeom>
                  <a:avLst/>
                  <a:gdLst>
                    <a:gd name="T0" fmla="*/ 55 w 204"/>
                    <a:gd name="T1" fmla="*/ 227 h 363"/>
                    <a:gd name="T2" fmla="*/ 102 w 204"/>
                    <a:gd name="T3" fmla="*/ 170 h 363"/>
                    <a:gd name="T4" fmla="*/ 31 w 204"/>
                    <a:gd name="T5" fmla="*/ 142 h 363"/>
                    <a:gd name="T6" fmla="*/ 102 w 204"/>
                    <a:gd name="T7" fmla="*/ 85 h 363"/>
                    <a:gd name="T8" fmla="*/ 8 w 204"/>
                    <a:gd name="T9" fmla="*/ 56 h 363"/>
                    <a:gd name="T10" fmla="*/ 55 w 204"/>
                    <a:gd name="T11" fmla="*/ 0 h 363"/>
                    <a:gd name="T12" fmla="*/ 0 60000 65536"/>
                    <a:gd name="T13" fmla="*/ 0 60000 65536"/>
                    <a:gd name="T14" fmla="*/ 0 60000 65536"/>
                    <a:gd name="T15" fmla="*/ 0 60000 65536"/>
                    <a:gd name="T16" fmla="*/ 0 60000 65536"/>
                    <a:gd name="T17" fmla="*/ 0 60000 65536"/>
                    <a:gd name="T18" fmla="*/ 0 w 204"/>
                    <a:gd name="T19" fmla="*/ 0 h 363"/>
                    <a:gd name="T20" fmla="*/ 204 w 204"/>
                    <a:gd name="T21" fmla="*/ 363 h 363"/>
                  </a:gdLst>
                  <a:ahLst/>
                  <a:cxnLst>
                    <a:cxn ang="T12">
                      <a:pos x="T0" y="T1"/>
                    </a:cxn>
                    <a:cxn ang="T13">
                      <a:pos x="T2" y="T3"/>
                    </a:cxn>
                    <a:cxn ang="T14">
                      <a:pos x="T4" y="T5"/>
                    </a:cxn>
                    <a:cxn ang="T15">
                      <a:pos x="T6" y="T7"/>
                    </a:cxn>
                    <a:cxn ang="T16">
                      <a:pos x="T8" y="T9"/>
                    </a:cxn>
                    <a:cxn ang="T17">
                      <a:pos x="T10" y="T11"/>
                    </a:cxn>
                  </a:cxnLst>
                  <a:rect l="T18" t="T19" r="T20" b="T21"/>
                  <a:pathLst>
                    <a:path w="204" h="363">
                      <a:moveTo>
                        <a:pt x="106" y="363"/>
                      </a:moveTo>
                      <a:cubicBezTo>
                        <a:pt x="155" y="329"/>
                        <a:pt x="204" y="295"/>
                        <a:pt x="196" y="272"/>
                      </a:cubicBezTo>
                      <a:cubicBezTo>
                        <a:pt x="188" y="249"/>
                        <a:pt x="60" y="250"/>
                        <a:pt x="60" y="227"/>
                      </a:cubicBezTo>
                      <a:cubicBezTo>
                        <a:pt x="60" y="204"/>
                        <a:pt x="203" y="159"/>
                        <a:pt x="196" y="136"/>
                      </a:cubicBezTo>
                      <a:cubicBezTo>
                        <a:pt x="189" y="113"/>
                        <a:pt x="30" y="113"/>
                        <a:pt x="15" y="90"/>
                      </a:cubicBezTo>
                      <a:cubicBezTo>
                        <a:pt x="0" y="67"/>
                        <a:pt x="53" y="33"/>
                        <a:pt x="106" y="0"/>
                      </a:cubicBezTo>
                    </a:path>
                  </a:pathLst>
                </a:custGeom>
                <a:noFill/>
                <a:ln w="19050">
                  <a:solidFill>
                    <a:srgbClr val="FF0000"/>
                  </a:solidFill>
                  <a:prstDash val="dash"/>
                  <a:round/>
                  <a:headEnd/>
                  <a:tailEnd/>
                </a:ln>
                <a:extLst>
                  <a:ext uri="{909E8E84-426E-40DD-AFC4-6F175D3DCCD1}">
                    <a14:hiddenFill xmlns:a14="http://schemas.microsoft.com/office/drawing/2010/main">
                      <a:solidFill>
                        <a:srgbClr val="FFFFFF"/>
                      </a:solidFill>
                    </a14:hiddenFill>
                  </a:ext>
                </a:extLst>
              </p:spPr>
              <p:txBody>
                <a:bodyPr rot="10800000"/>
                <a:lstStyle/>
                <a:p>
                  <a:endParaRPr lang="zh-CN" altLang="en-US"/>
                </a:p>
              </p:txBody>
            </p:sp>
            <p:sp>
              <p:nvSpPr>
                <p:cNvPr id="66" name="Line 113">
                  <a:extLst>
                    <a:ext uri="{FF2B5EF4-FFF2-40B4-BE49-F238E27FC236}">
                      <a16:creationId xmlns:a16="http://schemas.microsoft.com/office/drawing/2014/main" id="{7F4E553D-8640-40AD-9225-C8575D04B637}"/>
                    </a:ext>
                  </a:extLst>
                </p:cNvPr>
                <p:cNvSpPr>
                  <a:spLocks noChangeShapeType="1"/>
                </p:cNvSpPr>
                <p:nvPr/>
              </p:nvSpPr>
              <p:spPr bwMode="auto">
                <a:xfrm flipV="1">
                  <a:off x="1066" y="3203"/>
                  <a:ext cx="0" cy="91"/>
                </a:xfrm>
                <a:prstGeom prst="line">
                  <a:avLst/>
                </a:prstGeom>
                <a:noFill/>
                <a:ln w="9525">
                  <a:solidFill>
                    <a:srgbClr val="FF0000"/>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62" name="Group 111">
                <a:extLst>
                  <a:ext uri="{FF2B5EF4-FFF2-40B4-BE49-F238E27FC236}">
                    <a16:creationId xmlns:a16="http://schemas.microsoft.com/office/drawing/2014/main" id="{4D9C7380-7632-4B2E-9B2B-B160201C90BC}"/>
                  </a:ext>
                </a:extLst>
              </p:cNvPr>
              <p:cNvGrpSpPr>
                <a:grpSpLocks/>
              </p:cNvGrpSpPr>
              <p:nvPr/>
            </p:nvGrpSpPr>
            <p:grpSpPr bwMode="auto">
              <a:xfrm rot="5640000">
                <a:off x="2192238" y="3718574"/>
                <a:ext cx="148650" cy="1025712"/>
                <a:chOff x="1020" y="3203"/>
                <a:chExt cx="106" cy="318"/>
              </a:xfrm>
            </p:grpSpPr>
            <p:sp>
              <p:nvSpPr>
                <p:cNvPr id="63" name="Freeform 112">
                  <a:extLst>
                    <a:ext uri="{FF2B5EF4-FFF2-40B4-BE49-F238E27FC236}">
                      <a16:creationId xmlns:a16="http://schemas.microsoft.com/office/drawing/2014/main" id="{349E4487-8044-470F-85AF-1447D2099F6C}"/>
                    </a:ext>
                  </a:extLst>
                </p:cNvPr>
                <p:cNvSpPr>
                  <a:spLocks/>
                </p:cNvSpPr>
                <p:nvPr/>
              </p:nvSpPr>
              <p:spPr bwMode="auto">
                <a:xfrm>
                  <a:off x="1020" y="3294"/>
                  <a:ext cx="106" cy="227"/>
                </a:xfrm>
                <a:custGeom>
                  <a:avLst/>
                  <a:gdLst>
                    <a:gd name="T0" fmla="*/ 55 w 204"/>
                    <a:gd name="T1" fmla="*/ 227 h 363"/>
                    <a:gd name="T2" fmla="*/ 102 w 204"/>
                    <a:gd name="T3" fmla="*/ 170 h 363"/>
                    <a:gd name="T4" fmla="*/ 31 w 204"/>
                    <a:gd name="T5" fmla="*/ 142 h 363"/>
                    <a:gd name="T6" fmla="*/ 102 w 204"/>
                    <a:gd name="T7" fmla="*/ 85 h 363"/>
                    <a:gd name="T8" fmla="*/ 8 w 204"/>
                    <a:gd name="T9" fmla="*/ 56 h 363"/>
                    <a:gd name="T10" fmla="*/ 55 w 204"/>
                    <a:gd name="T11" fmla="*/ 0 h 363"/>
                    <a:gd name="T12" fmla="*/ 0 60000 65536"/>
                    <a:gd name="T13" fmla="*/ 0 60000 65536"/>
                    <a:gd name="T14" fmla="*/ 0 60000 65536"/>
                    <a:gd name="T15" fmla="*/ 0 60000 65536"/>
                    <a:gd name="T16" fmla="*/ 0 60000 65536"/>
                    <a:gd name="T17" fmla="*/ 0 60000 65536"/>
                    <a:gd name="T18" fmla="*/ 0 w 204"/>
                    <a:gd name="T19" fmla="*/ 0 h 363"/>
                    <a:gd name="T20" fmla="*/ 204 w 204"/>
                    <a:gd name="T21" fmla="*/ 363 h 363"/>
                  </a:gdLst>
                  <a:ahLst/>
                  <a:cxnLst>
                    <a:cxn ang="T12">
                      <a:pos x="T0" y="T1"/>
                    </a:cxn>
                    <a:cxn ang="T13">
                      <a:pos x="T2" y="T3"/>
                    </a:cxn>
                    <a:cxn ang="T14">
                      <a:pos x="T4" y="T5"/>
                    </a:cxn>
                    <a:cxn ang="T15">
                      <a:pos x="T6" y="T7"/>
                    </a:cxn>
                    <a:cxn ang="T16">
                      <a:pos x="T8" y="T9"/>
                    </a:cxn>
                    <a:cxn ang="T17">
                      <a:pos x="T10" y="T11"/>
                    </a:cxn>
                  </a:cxnLst>
                  <a:rect l="T18" t="T19" r="T20" b="T21"/>
                  <a:pathLst>
                    <a:path w="204" h="363">
                      <a:moveTo>
                        <a:pt x="106" y="363"/>
                      </a:moveTo>
                      <a:cubicBezTo>
                        <a:pt x="155" y="329"/>
                        <a:pt x="204" y="295"/>
                        <a:pt x="196" y="272"/>
                      </a:cubicBezTo>
                      <a:cubicBezTo>
                        <a:pt x="188" y="249"/>
                        <a:pt x="60" y="250"/>
                        <a:pt x="60" y="227"/>
                      </a:cubicBezTo>
                      <a:cubicBezTo>
                        <a:pt x="60" y="204"/>
                        <a:pt x="203" y="159"/>
                        <a:pt x="196" y="136"/>
                      </a:cubicBezTo>
                      <a:cubicBezTo>
                        <a:pt x="189" y="113"/>
                        <a:pt x="30" y="113"/>
                        <a:pt x="15" y="90"/>
                      </a:cubicBezTo>
                      <a:cubicBezTo>
                        <a:pt x="0" y="67"/>
                        <a:pt x="53" y="33"/>
                        <a:pt x="106" y="0"/>
                      </a:cubicBezTo>
                    </a:path>
                  </a:pathLst>
                </a:custGeom>
                <a:noFill/>
                <a:ln w="19050">
                  <a:solidFill>
                    <a:srgbClr val="FF0000"/>
                  </a:solidFill>
                  <a:prstDash val="dash"/>
                  <a:round/>
                  <a:headEnd/>
                  <a:tailEnd/>
                </a:ln>
                <a:extLst>
                  <a:ext uri="{909E8E84-426E-40DD-AFC4-6F175D3DCCD1}">
                    <a14:hiddenFill xmlns:a14="http://schemas.microsoft.com/office/drawing/2010/main">
                      <a:solidFill>
                        <a:srgbClr val="FFFFFF"/>
                      </a:solidFill>
                    </a14:hiddenFill>
                  </a:ext>
                </a:extLst>
              </p:spPr>
              <p:txBody>
                <a:bodyPr rot="10800000"/>
                <a:lstStyle/>
                <a:p>
                  <a:endParaRPr lang="zh-CN" altLang="en-US"/>
                </a:p>
              </p:txBody>
            </p:sp>
            <p:sp>
              <p:nvSpPr>
                <p:cNvPr id="64" name="Line 113">
                  <a:extLst>
                    <a:ext uri="{FF2B5EF4-FFF2-40B4-BE49-F238E27FC236}">
                      <a16:creationId xmlns:a16="http://schemas.microsoft.com/office/drawing/2014/main" id="{68AD1619-A3EE-4982-AFF5-4A242C32B3D1}"/>
                    </a:ext>
                  </a:extLst>
                </p:cNvPr>
                <p:cNvSpPr>
                  <a:spLocks noChangeShapeType="1"/>
                </p:cNvSpPr>
                <p:nvPr/>
              </p:nvSpPr>
              <p:spPr bwMode="auto">
                <a:xfrm flipV="1">
                  <a:off x="1066" y="3203"/>
                  <a:ext cx="0" cy="91"/>
                </a:xfrm>
                <a:prstGeom prst="line">
                  <a:avLst/>
                </a:prstGeom>
                <a:noFill/>
                <a:ln w="9525">
                  <a:solidFill>
                    <a:srgbClr val="FF0000"/>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grpSp>
      <p:sp>
        <p:nvSpPr>
          <p:cNvPr id="108" name="椭圆 107">
            <a:extLst>
              <a:ext uri="{FF2B5EF4-FFF2-40B4-BE49-F238E27FC236}">
                <a16:creationId xmlns:a16="http://schemas.microsoft.com/office/drawing/2014/main" id="{F062623E-119C-4F0A-87ED-12FB28C5E729}"/>
              </a:ext>
            </a:extLst>
          </p:cNvPr>
          <p:cNvSpPr/>
          <p:nvPr/>
        </p:nvSpPr>
        <p:spPr>
          <a:xfrm>
            <a:off x="7052418" y="962103"/>
            <a:ext cx="144462" cy="142875"/>
          </a:xfrm>
          <a:prstGeom prst="ellipse">
            <a:avLst/>
          </a:prstGeom>
          <a:solidFill>
            <a:srgbClr val="00FF00"/>
          </a:solid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09" name="椭圆 108">
            <a:extLst>
              <a:ext uri="{FF2B5EF4-FFF2-40B4-BE49-F238E27FC236}">
                <a16:creationId xmlns:a16="http://schemas.microsoft.com/office/drawing/2014/main" id="{5FF45830-FCBA-429C-BD3F-9A574C4C01BD}"/>
              </a:ext>
            </a:extLst>
          </p:cNvPr>
          <p:cNvSpPr/>
          <p:nvPr/>
        </p:nvSpPr>
        <p:spPr>
          <a:xfrm>
            <a:off x="7220693" y="1204990"/>
            <a:ext cx="144462" cy="142875"/>
          </a:xfrm>
          <a:prstGeom prst="ellipse">
            <a:avLst/>
          </a:prstGeom>
          <a:solidFill>
            <a:srgbClr val="00FF00"/>
          </a:solid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10" name="椭圆 109">
            <a:extLst>
              <a:ext uri="{FF2B5EF4-FFF2-40B4-BE49-F238E27FC236}">
                <a16:creationId xmlns:a16="http://schemas.microsoft.com/office/drawing/2014/main" id="{C01ECEEA-E6DA-4BC0-9EF3-B1DCA838C049}"/>
              </a:ext>
            </a:extLst>
          </p:cNvPr>
          <p:cNvSpPr/>
          <p:nvPr/>
        </p:nvSpPr>
        <p:spPr>
          <a:xfrm>
            <a:off x="7220693" y="1712990"/>
            <a:ext cx="144462" cy="144463"/>
          </a:xfrm>
          <a:prstGeom prst="ellipse">
            <a:avLst/>
          </a:prstGeom>
          <a:solidFill>
            <a:srgbClr val="00FF00"/>
          </a:solid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11" name="椭圆 110">
            <a:extLst>
              <a:ext uri="{FF2B5EF4-FFF2-40B4-BE49-F238E27FC236}">
                <a16:creationId xmlns:a16="http://schemas.microsoft.com/office/drawing/2014/main" id="{CE59D03B-5CDB-47B1-9B1B-BF8A709BCDB9}"/>
              </a:ext>
            </a:extLst>
          </p:cNvPr>
          <p:cNvSpPr/>
          <p:nvPr/>
        </p:nvSpPr>
        <p:spPr>
          <a:xfrm>
            <a:off x="7481043" y="962103"/>
            <a:ext cx="142875" cy="142875"/>
          </a:xfrm>
          <a:prstGeom prst="ellipse">
            <a:avLst/>
          </a:prstGeom>
          <a:solidFill>
            <a:srgbClr val="00FF00"/>
          </a:solid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12" name="椭圆 111">
            <a:extLst>
              <a:ext uri="{FF2B5EF4-FFF2-40B4-BE49-F238E27FC236}">
                <a16:creationId xmlns:a16="http://schemas.microsoft.com/office/drawing/2014/main" id="{59ED84C0-6695-4AD4-B4E1-DCB8AF560FDE}"/>
              </a:ext>
            </a:extLst>
          </p:cNvPr>
          <p:cNvSpPr/>
          <p:nvPr/>
        </p:nvSpPr>
        <p:spPr>
          <a:xfrm>
            <a:off x="7596930" y="1365328"/>
            <a:ext cx="142875" cy="144462"/>
          </a:xfrm>
          <a:prstGeom prst="ellipse">
            <a:avLst/>
          </a:prstGeom>
          <a:solidFill>
            <a:srgbClr val="00FF00"/>
          </a:solid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13" name="椭圆 112">
            <a:extLst>
              <a:ext uri="{FF2B5EF4-FFF2-40B4-BE49-F238E27FC236}">
                <a16:creationId xmlns:a16="http://schemas.microsoft.com/office/drawing/2014/main" id="{C4B6F122-A305-441B-B239-3634C4187CE8}"/>
              </a:ext>
            </a:extLst>
          </p:cNvPr>
          <p:cNvSpPr/>
          <p:nvPr/>
        </p:nvSpPr>
        <p:spPr>
          <a:xfrm>
            <a:off x="7844580" y="1652665"/>
            <a:ext cx="144463" cy="142875"/>
          </a:xfrm>
          <a:prstGeom prst="ellipse">
            <a:avLst/>
          </a:prstGeom>
          <a:solidFill>
            <a:srgbClr val="00FF00"/>
          </a:solid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14" name="椭圆 113">
            <a:extLst>
              <a:ext uri="{FF2B5EF4-FFF2-40B4-BE49-F238E27FC236}">
                <a16:creationId xmlns:a16="http://schemas.microsoft.com/office/drawing/2014/main" id="{087AD723-6433-43CF-A385-80207C082D39}"/>
              </a:ext>
            </a:extLst>
          </p:cNvPr>
          <p:cNvSpPr/>
          <p:nvPr/>
        </p:nvSpPr>
        <p:spPr>
          <a:xfrm>
            <a:off x="7916018" y="1333578"/>
            <a:ext cx="144462" cy="142875"/>
          </a:xfrm>
          <a:prstGeom prst="ellipse">
            <a:avLst/>
          </a:prstGeom>
          <a:solidFill>
            <a:srgbClr val="00FF00"/>
          </a:solid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15" name="椭圆 114">
            <a:extLst>
              <a:ext uri="{FF2B5EF4-FFF2-40B4-BE49-F238E27FC236}">
                <a16:creationId xmlns:a16="http://schemas.microsoft.com/office/drawing/2014/main" id="{DEB143DB-311A-46D6-86A0-3D8F4927F78C}"/>
              </a:ext>
            </a:extLst>
          </p:cNvPr>
          <p:cNvSpPr/>
          <p:nvPr/>
        </p:nvSpPr>
        <p:spPr>
          <a:xfrm>
            <a:off x="7577880" y="1938415"/>
            <a:ext cx="144463" cy="142875"/>
          </a:xfrm>
          <a:prstGeom prst="ellipse">
            <a:avLst/>
          </a:prstGeom>
          <a:solidFill>
            <a:srgbClr val="00FF00"/>
          </a:solid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16" name="椭圆 115">
            <a:extLst>
              <a:ext uri="{FF2B5EF4-FFF2-40B4-BE49-F238E27FC236}">
                <a16:creationId xmlns:a16="http://schemas.microsoft.com/office/drawing/2014/main" id="{97E68523-16EC-45A2-AB39-9C82522BE95F}"/>
              </a:ext>
            </a:extLst>
          </p:cNvPr>
          <p:cNvSpPr/>
          <p:nvPr/>
        </p:nvSpPr>
        <p:spPr>
          <a:xfrm>
            <a:off x="7196880" y="2147965"/>
            <a:ext cx="144463" cy="144463"/>
          </a:xfrm>
          <a:prstGeom prst="ellipse">
            <a:avLst/>
          </a:prstGeom>
          <a:solidFill>
            <a:srgbClr val="00FF00"/>
          </a:solid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17" name="椭圆 116">
            <a:extLst>
              <a:ext uri="{FF2B5EF4-FFF2-40B4-BE49-F238E27FC236}">
                <a16:creationId xmlns:a16="http://schemas.microsoft.com/office/drawing/2014/main" id="{3D91C92A-5657-4814-A5E4-A22C9CCF5DF7}"/>
              </a:ext>
            </a:extLst>
          </p:cNvPr>
          <p:cNvSpPr/>
          <p:nvPr/>
        </p:nvSpPr>
        <p:spPr>
          <a:xfrm>
            <a:off x="7700118" y="2186065"/>
            <a:ext cx="144462" cy="144463"/>
          </a:xfrm>
          <a:prstGeom prst="ellipse">
            <a:avLst/>
          </a:prstGeom>
          <a:solidFill>
            <a:srgbClr val="00FF00"/>
          </a:solid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18" name="椭圆 117">
            <a:extLst>
              <a:ext uri="{FF2B5EF4-FFF2-40B4-BE49-F238E27FC236}">
                <a16:creationId xmlns:a16="http://schemas.microsoft.com/office/drawing/2014/main" id="{B3987023-80AF-41D1-BBE7-1AFDAD5F1B4A}"/>
              </a:ext>
            </a:extLst>
          </p:cNvPr>
          <p:cNvSpPr/>
          <p:nvPr/>
        </p:nvSpPr>
        <p:spPr>
          <a:xfrm>
            <a:off x="7408018" y="2273378"/>
            <a:ext cx="144462" cy="144462"/>
          </a:xfrm>
          <a:prstGeom prst="ellipse">
            <a:avLst/>
          </a:prstGeom>
          <a:solidFill>
            <a:srgbClr val="00FF00"/>
          </a:solid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19" name="椭圆 118">
            <a:extLst>
              <a:ext uri="{FF2B5EF4-FFF2-40B4-BE49-F238E27FC236}">
                <a16:creationId xmlns:a16="http://schemas.microsoft.com/office/drawing/2014/main" id="{FA337A66-3FE9-492D-A193-B7BF56019E79}"/>
              </a:ext>
            </a:extLst>
          </p:cNvPr>
          <p:cNvSpPr/>
          <p:nvPr/>
        </p:nvSpPr>
        <p:spPr>
          <a:xfrm>
            <a:off x="6907955" y="1582815"/>
            <a:ext cx="144463" cy="144463"/>
          </a:xfrm>
          <a:prstGeom prst="ellipse">
            <a:avLst/>
          </a:prstGeom>
          <a:solidFill>
            <a:srgbClr val="00FF00"/>
          </a:solid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20" name="椭圆 119">
            <a:extLst>
              <a:ext uri="{FF2B5EF4-FFF2-40B4-BE49-F238E27FC236}">
                <a16:creationId xmlns:a16="http://schemas.microsoft.com/office/drawing/2014/main" id="{7FAD615F-89EE-453D-B93F-54BC8CD92285}"/>
              </a:ext>
            </a:extLst>
          </p:cNvPr>
          <p:cNvSpPr/>
          <p:nvPr/>
        </p:nvSpPr>
        <p:spPr>
          <a:xfrm>
            <a:off x="6980980" y="1830465"/>
            <a:ext cx="144463" cy="142875"/>
          </a:xfrm>
          <a:prstGeom prst="ellipse">
            <a:avLst/>
          </a:prstGeom>
          <a:solidFill>
            <a:srgbClr val="00FF00"/>
          </a:solid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21" name="椭圆 120">
            <a:extLst>
              <a:ext uri="{FF2B5EF4-FFF2-40B4-BE49-F238E27FC236}">
                <a16:creationId xmlns:a16="http://schemas.microsoft.com/office/drawing/2014/main" id="{06E0C38F-D319-4916-B058-A61B7770C78F}"/>
              </a:ext>
            </a:extLst>
          </p:cNvPr>
          <p:cNvSpPr/>
          <p:nvPr/>
        </p:nvSpPr>
        <p:spPr>
          <a:xfrm>
            <a:off x="7558830" y="1593928"/>
            <a:ext cx="144463" cy="142875"/>
          </a:xfrm>
          <a:prstGeom prst="ellipse">
            <a:avLst/>
          </a:prstGeom>
          <a:solidFill>
            <a:srgbClr val="00FF00"/>
          </a:solid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22" name="TextBox 93">
            <a:extLst>
              <a:ext uri="{FF2B5EF4-FFF2-40B4-BE49-F238E27FC236}">
                <a16:creationId xmlns:a16="http://schemas.microsoft.com/office/drawing/2014/main" id="{9081F397-031D-4D7D-BC07-031497410FE3}"/>
              </a:ext>
            </a:extLst>
          </p:cNvPr>
          <p:cNvSpPr txBox="1">
            <a:spLocks noChangeArrowheads="1"/>
          </p:cNvSpPr>
          <p:nvPr/>
        </p:nvSpPr>
        <p:spPr bwMode="auto">
          <a:xfrm>
            <a:off x="7268318" y="2782197"/>
            <a:ext cx="87788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Times New Roman" pitchFamily="18" charset="0"/>
                <a:ea typeface="华文仿宋" pitchFamily="2" charset="-122"/>
              </a:defRPr>
            </a:lvl1pPr>
            <a:lvl2pPr marL="742950" indent="-285750" eaLnBrk="0" hangingPunct="0">
              <a:defRPr kumimoji="1">
                <a:solidFill>
                  <a:schemeClr val="tx1"/>
                </a:solidFill>
                <a:latin typeface="Times New Roman" pitchFamily="18" charset="0"/>
                <a:ea typeface="华文仿宋" pitchFamily="2" charset="-122"/>
              </a:defRPr>
            </a:lvl2pPr>
            <a:lvl3pPr marL="1143000" indent="-228600" eaLnBrk="0" hangingPunct="0">
              <a:defRPr kumimoji="1">
                <a:solidFill>
                  <a:schemeClr val="tx1"/>
                </a:solidFill>
                <a:latin typeface="Times New Roman" pitchFamily="18" charset="0"/>
                <a:ea typeface="华文仿宋" pitchFamily="2" charset="-122"/>
              </a:defRPr>
            </a:lvl3pPr>
            <a:lvl4pPr marL="1600200" indent="-228600" eaLnBrk="0" hangingPunct="0">
              <a:defRPr kumimoji="1">
                <a:solidFill>
                  <a:schemeClr val="tx1"/>
                </a:solidFill>
                <a:latin typeface="Times New Roman" pitchFamily="18" charset="0"/>
                <a:ea typeface="华文仿宋" pitchFamily="2" charset="-122"/>
              </a:defRPr>
            </a:lvl4pPr>
            <a:lvl5pPr marL="2057400" indent="-228600" eaLnBrk="0" hangingPunct="0">
              <a:defRPr kumimoji="1">
                <a:solidFill>
                  <a:schemeClr val="tx1"/>
                </a:solidFill>
                <a:latin typeface="Times New Roman" pitchFamily="18" charset="0"/>
                <a:ea typeface="华文仿宋" pitchFamily="2" charset="-122"/>
              </a:defRPr>
            </a:lvl5pPr>
            <a:lvl6pPr marL="2514600" indent="-228600" eaLnBrk="0" fontAlgn="base" hangingPunct="0">
              <a:spcBef>
                <a:spcPct val="20000"/>
              </a:spcBef>
              <a:spcAft>
                <a:spcPct val="0"/>
              </a:spcAft>
              <a:defRPr kumimoji="1">
                <a:solidFill>
                  <a:schemeClr val="tx1"/>
                </a:solidFill>
                <a:latin typeface="Times New Roman" pitchFamily="18" charset="0"/>
                <a:ea typeface="华文仿宋" pitchFamily="2" charset="-122"/>
              </a:defRPr>
            </a:lvl6pPr>
            <a:lvl7pPr marL="2971800" indent="-228600" eaLnBrk="0" fontAlgn="base" hangingPunct="0">
              <a:spcBef>
                <a:spcPct val="20000"/>
              </a:spcBef>
              <a:spcAft>
                <a:spcPct val="0"/>
              </a:spcAft>
              <a:defRPr kumimoji="1">
                <a:solidFill>
                  <a:schemeClr val="tx1"/>
                </a:solidFill>
                <a:latin typeface="Times New Roman" pitchFamily="18" charset="0"/>
                <a:ea typeface="华文仿宋" pitchFamily="2" charset="-122"/>
              </a:defRPr>
            </a:lvl7pPr>
            <a:lvl8pPr marL="3429000" indent="-228600" eaLnBrk="0" fontAlgn="base" hangingPunct="0">
              <a:spcBef>
                <a:spcPct val="20000"/>
              </a:spcBef>
              <a:spcAft>
                <a:spcPct val="0"/>
              </a:spcAft>
              <a:defRPr kumimoji="1">
                <a:solidFill>
                  <a:schemeClr val="tx1"/>
                </a:solidFill>
                <a:latin typeface="Times New Roman" pitchFamily="18" charset="0"/>
                <a:ea typeface="华文仿宋" pitchFamily="2" charset="-122"/>
              </a:defRPr>
            </a:lvl8pPr>
            <a:lvl9pPr marL="3886200" indent="-228600" eaLnBrk="0" fontAlgn="base" hangingPunct="0">
              <a:spcBef>
                <a:spcPct val="20000"/>
              </a:spcBef>
              <a:spcAft>
                <a:spcPct val="0"/>
              </a:spcAft>
              <a:defRPr kumimoji="1">
                <a:solidFill>
                  <a:schemeClr val="tx1"/>
                </a:solidFill>
                <a:latin typeface="Times New Roman" pitchFamily="18" charset="0"/>
                <a:ea typeface="华文仿宋" pitchFamily="2" charset="-122"/>
              </a:defRPr>
            </a:lvl9pPr>
          </a:lstStyle>
          <a:p>
            <a:pPr eaLnBrk="1" hangingPunct="1"/>
            <a:r>
              <a:rPr lang="zh-CN" altLang="en-US"/>
              <a:t>探测器</a:t>
            </a:r>
          </a:p>
        </p:txBody>
      </p:sp>
      <p:grpSp>
        <p:nvGrpSpPr>
          <p:cNvPr id="123" name="组合 122">
            <a:extLst>
              <a:ext uri="{FF2B5EF4-FFF2-40B4-BE49-F238E27FC236}">
                <a16:creationId xmlns:a16="http://schemas.microsoft.com/office/drawing/2014/main" id="{C4A87300-520D-4084-9DD4-3C18F618B0C2}"/>
              </a:ext>
            </a:extLst>
          </p:cNvPr>
          <p:cNvGrpSpPr>
            <a:grpSpLocks/>
          </p:cNvGrpSpPr>
          <p:nvPr/>
        </p:nvGrpSpPr>
        <p:grpSpPr bwMode="auto">
          <a:xfrm>
            <a:off x="6434880" y="2255667"/>
            <a:ext cx="1860550" cy="2595563"/>
            <a:chOff x="3577493" y="2009028"/>
            <a:chExt cx="1861138" cy="2596061"/>
          </a:xfrm>
        </p:grpSpPr>
        <p:cxnSp>
          <p:nvCxnSpPr>
            <p:cNvPr id="124" name="直接连接符 123">
              <a:extLst>
                <a:ext uri="{FF2B5EF4-FFF2-40B4-BE49-F238E27FC236}">
                  <a16:creationId xmlns:a16="http://schemas.microsoft.com/office/drawing/2014/main" id="{7E2463EE-33D3-4652-9515-6BB97E9B6E05}"/>
                </a:ext>
              </a:extLst>
            </p:cNvPr>
            <p:cNvCxnSpPr>
              <a:stCxn id="127" idx="1"/>
            </p:cNvCxnSpPr>
            <p:nvPr/>
          </p:nvCxnSpPr>
          <p:spPr>
            <a:xfrm flipV="1">
              <a:off x="3850629" y="2028082"/>
              <a:ext cx="676489" cy="989203"/>
            </a:xfrm>
            <a:prstGeom prst="line">
              <a:avLst/>
            </a:prstGeom>
            <a:ln w="3175">
              <a:prstDash val="dashDot"/>
            </a:ln>
          </p:spPr>
          <p:style>
            <a:lnRef idx="1">
              <a:schemeClr val="accent1"/>
            </a:lnRef>
            <a:fillRef idx="0">
              <a:schemeClr val="accent1"/>
            </a:fillRef>
            <a:effectRef idx="0">
              <a:schemeClr val="accent1"/>
            </a:effectRef>
            <a:fontRef idx="minor">
              <a:schemeClr val="tx1"/>
            </a:fontRef>
          </p:style>
        </p:cxnSp>
        <p:cxnSp>
          <p:nvCxnSpPr>
            <p:cNvPr id="125" name="直接连接符 124">
              <a:extLst>
                <a:ext uri="{FF2B5EF4-FFF2-40B4-BE49-F238E27FC236}">
                  <a16:creationId xmlns:a16="http://schemas.microsoft.com/office/drawing/2014/main" id="{5BB3EEA8-9088-4A2F-82D3-08D80F1A4012}"/>
                </a:ext>
              </a:extLst>
            </p:cNvPr>
            <p:cNvCxnSpPr/>
            <p:nvPr/>
          </p:nvCxnSpPr>
          <p:spPr>
            <a:xfrm>
              <a:off x="4716091" y="2009028"/>
              <a:ext cx="487516" cy="1089234"/>
            </a:xfrm>
            <a:prstGeom prst="line">
              <a:avLst/>
            </a:prstGeom>
            <a:ln w="3175">
              <a:prstDash val="dashDot"/>
            </a:ln>
          </p:spPr>
          <p:style>
            <a:lnRef idx="1">
              <a:schemeClr val="accent1"/>
            </a:lnRef>
            <a:fillRef idx="0">
              <a:schemeClr val="accent1"/>
            </a:fillRef>
            <a:effectRef idx="0">
              <a:schemeClr val="accent1"/>
            </a:effectRef>
            <a:fontRef idx="minor">
              <a:schemeClr val="tx1"/>
            </a:fontRef>
          </p:style>
        </p:cxnSp>
        <p:grpSp>
          <p:nvGrpSpPr>
            <p:cNvPr id="126" name="组合 97">
              <a:extLst>
                <a:ext uri="{FF2B5EF4-FFF2-40B4-BE49-F238E27FC236}">
                  <a16:creationId xmlns:a16="http://schemas.microsoft.com/office/drawing/2014/main" id="{842632B4-44EF-4FC9-AC12-03A15F68A346}"/>
                </a:ext>
              </a:extLst>
            </p:cNvPr>
            <p:cNvGrpSpPr>
              <a:grpSpLocks/>
            </p:cNvGrpSpPr>
            <p:nvPr/>
          </p:nvGrpSpPr>
          <p:grpSpPr bwMode="auto">
            <a:xfrm>
              <a:off x="3577493" y="2743951"/>
              <a:ext cx="1861138" cy="1861138"/>
              <a:chOff x="3305402" y="2930479"/>
              <a:chExt cx="1861138" cy="1861138"/>
            </a:xfrm>
          </p:grpSpPr>
          <p:sp>
            <p:nvSpPr>
              <p:cNvPr id="127" name="椭圆 126">
                <a:extLst>
                  <a:ext uri="{FF2B5EF4-FFF2-40B4-BE49-F238E27FC236}">
                    <a16:creationId xmlns:a16="http://schemas.microsoft.com/office/drawing/2014/main" id="{1B8C0A91-1F1A-4330-ACD3-23C660A12072}"/>
                  </a:ext>
                </a:extLst>
              </p:cNvPr>
              <p:cNvSpPr/>
              <p:nvPr/>
            </p:nvSpPr>
            <p:spPr>
              <a:xfrm>
                <a:off x="3305402" y="2930710"/>
                <a:ext cx="1861138" cy="1860907"/>
              </a:xfrm>
              <a:prstGeom prst="ellipse">
                <a:avLst/>
              </a:prstGeom>
              <a:no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28" name="椭圆 127">
                <a:extLst>
                  <a:ext uri="{FF2B5EF4-FFF2-40B4-BE49-F238E27FC236}">
                    <a16:creationId xmlns:a16="http://schemas.microsoft.com/office/drawing/2014/main" id="{55B3B187-34CB-4B2D-AF2C-A9258E6605C4}"/>
                  </a:ext>
                </a:extLst>
              </p:cNvPr>
              <p:cNvSpPr/>
              <p:nvPr/>
            </p:nvSpPr>
            <p:spPr>
              <a:xfrm>
                <a:off x="3840559" y="3465800"/>
                <a:ext cx="790825" cy="790727"/>
              </a:xfrm>
              <a:prstGeom prst="ellipse">
                <a:avLst/>
              </a:prstGeom>
              <a:no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nvGrpSpPr>
              <p:cNvPr id="129" name="组合 100">
                <a:extLst>
                  <a:ext uri="{FF2B5EF4-FFF2-40B4-BE49-F238E27FC236}">
                    <a16:creationId xmlns:a16="http://schemas.microsoft.com/office/drawing/2014/main" id="{87D69EDF-B544-4FC9-9200-E8FB8C52AEC9}"/>
                  </a:ext>
                </a:extLst>
              </p:cNvPr>
              <p:cNvGrpSpPr>
                <a:grpSpLocks/>
              </p:cNvGrpSpPr>
              <p:nvPr/>
            </p:nvGrpSpPr>
            <p:grpSpPr bwMode="auto">
              <a:xfrm>
                <a:off x="4057013" y="3650738"/>
                <a:ext cx="357914" cy="357914"/>
                <a:chOff x="5058564" y="3795240"/>
                <a:chExt cx="1385644" cy="1385644"/>
              </a:xfrm>
            </p:grpSpPr>
            <p:sp>
              <p:nvSpPr>
                <p:cNvPr id="139" name="椭圆 138">
                  <a:extLst>
                    <a:ext uri="{FF2B5EF4-FFF2-40B4-BE49-F238E27FC236}">
                      <a16:creationId xmlns:a16="http://schemas.microsoft.com/office/drawing/2014/main" id="{CE94E06D-6CB7-4C1B-95EC-701DBEAD9364}"/>
                    </a:ext>
                  </a:extLst>
                </p:cNvPr>
                <p:cNvSpPr/>
                <p:nvPr/>
              </p:nvSpPr>
              <p:spPr>
                <a:xfrm>
                  <a:off x="5056682" y="3798473"/>
                  <a:ext cx="1389416" cy="1383096"/>
                </a:xfrm>
                <a:prstGeom prst="ellipse">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cxnSp>
              <p:nvCxnSpPr>
                <p:cNvPr id="140" name="直接连接符 139">
                  <a:extLst>
                    <a:ext uri="{FF2B5EF4-FFF2-40B4-BE49-F238E27FC236}">
                      <a16:creationId xmlns:a16="http://schemas.microsoft.com/office/drawing/2014/main" id="{AD6900AF-B4A2-4384-8F52-E0C77E1B2854}"/>
                    </a:ext>
                  </a:extLst>
                </p:cNvPr>
                <p:cNvCxnSpPr>
                  <a:stCxn id="139" idx="2"/>
                  <a:endCxn id="139" idx="6"/>
                </p:cNvCxnSpPr>
                <p:nvPr/>
              </p:nvCxnSpPr>
              <p:spPr>
                <a:xfrm>
                  <a:off x="5056682" y="4493094"/>
                  <a:ext cx="1389416" cy="0"/>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41" name="直接连接符 140">
                  <a:extLst>
                    <a:ext uri="{FF2B5EF4-FFF2-40B4-BE49-F238E27FC236}">
                      <a16:creationId xmlns:a16="http://schemas.microsoft.com/office/drawing/2014/main" id="{B07EB128-70B0-45EC-B7EF-1A6C79674F2D}"/>
                    </a:ext>
                  </a:extLst>
                </p:cNvPr>
                <p:cNvCxnSpPr>
                  <a:stCxn id="139" idx="0"/>
                  <a:endCxn id="139" idx="4"/>
                </p:cNvCxnSpPr>
                <p:nvPr/>
              </p:nvCxnSpPr>
              <p:spPr>
                <a:xfrm>
                  <a:off x="5751388" y="3798473"/>
                  <a:ext cx="0" cy="1383096"/>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grpSp>
          <p:grpSp>
            <p:nvGrpSpPr>
              <p:cNvPr id="130" name="组合 101">
                <a:extLst>
                  <a:ext uri="{FF2B5EF4-FFF2-40B4-BE49-F238E27FC236}">
                    <a16:creationId xmlns:a16="http://schemas.microsoft.com/office/drawing/2014/main" id="{79EC909F-69F0-4DD5-8671-A03E724FC3E7}"/>
                  </a:ext>
                </a:extLst>
              </p:cNvPr>
              <p:cNvGrpSpPr>
                <a:grpSpLocks/>
              </p:cNvGrpSpPr>
              <p:nvPr/>
            </p:nvGrpSpPr>
            <p:grpSpPr bwMode="auto">
              <a:xfrm flipH="1">
                <a:off x="4369227" y="3484995"/>
                <a:ext cx="150515" cy="150515"/>
                <a:chOff x="4932040" y="3789040"/>
                <a:chExt cx="2664296" cy="2664296"/>
              </a:xfrm>
            </p:grpSpPr>
            <p:sp>
              <p:nvSpPr>
                <p:cNvPr id="137" name="椭圆 136">
                  <a:extLst>
                    <a:ext uri="{FF2B5EF4-FFF2-40B4-BE49-F238E27FC236}">
                      <a16:creationId xmlns:a16="http://schemas.microsoft.com/office/drawing/2014/main" id="{352A3F2C-412F-4885-A5D4-1A4B6BBC19D3}"/>
                    </a:ext>
                  </a:extLst>
                </p:cNvPr>
                <p:cNvSpPr/>
                <p:nvPr/>
              </p:nvSpPr>
              <p:spPr>
                <a:xfrm>
                  <a:off x="4923505" y="3786526"/>
                  <a:ext cx="2670423" cy="2670085"/>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cxnSp>
              <p:nvCxnSpPr>
                <p:cNvPr id="138" name="直接连接符 137">
                  <a:extLst>
                    <a:ext uri="{FF2B5EF4-FFF2-40B4-BE49-F238E27FC236}">
                      <a16:creationId xmlns:a16="http://schemas.microsoft.com/office/drawing/2014/main" id="{D58242EF-F320-45A2-A026-456C3B65419C}"/>
                    </a:ext>
                  </a:extLst>
                </p:cNvPr>
                <p:cNvCxnSpPr>
                  <a:stCxn id="137" idx="2"/>
                  <a:endCxn id="137" idx="6"/>
                </p:cNvCxnSpPr>
                <p:nvPr/>
              </p:nvCxnSpPr>
              <p:spPr>
                <a:xfrm>
                  <a:off x="4923505" y="5135617"/>
                  <a:ext cx="2670423" cy="0"/>
                </a:xfrm>
                <a:prstGeom prst="line">
                  <a:avLst/>
                </a:prstGeom>
                <a:ln w="3175">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31" name="组合 102">
                <a:extLst>
                  <a:ext uri="{FF2B5EF4-FFF2-40B4-BE49-F238E27FC236}">
                    <a16:creationId xmlns:a16="http://schemas.microsoft.com/office/drawing/2014/main" id="{A57E076D-9F37-41AF-91C0-29F4EFE92746}"/>
                  </a:ext>
                </a:extLst>
              </p:cNvPr>
              <p:cNvGrpSpPr>
                <a:grpSpLocks/>
              </p:cNvGrpSpPr>
              <p:nvPr/>
            </p:nvGrpSpPr>
            <p:grpSpPr bwMode="auto">
              <a:xfrm flipH="1">
                <a:off x="4552225" y="3933055"/>
                <a:ext cx="150515" cy="150515"/>
                <a:chOff x="4932040" y="3789040"/>
                <a:chExt cx="2664296" cy="2664296"/>
              </a:xfrm>
            </p:grpSpPr>
            <p:sp>
              <p:nvSpPr>
                <p:cNvPr id="135" name="椭圆 134">
                  <a:extLst>
                    <a:ext uri="{FF2B5EF4-FFF2-40B4-BE49-F238E27FC236}">
                      <a16:creationId xmlns:a16="http://schemas.microsoft.com/office/drawing/2014/main" id="{D7822432-804A-455A-BC48-1D5DD57BE5ED}"/>
                    </a:ext>
                  </a:extLst>
                </p:cNvPr>
                <p:cNvSpPr/>
                <p:nvPr/>
              </p:nvSpPr>
              <p:spPr>
                <a:xfrm>
                  <a:off x="4930198" y="3781232"/>
                  <a:ext cx="2670405" cy="2670085"/>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cxnSp>
              <p:nvCxnSpPr>
                <p:cNvPr id="136" name="直接连接符 135">
                  <a:extLst>
                    <a:ext uri="{FF2B5EF4-FFF2-40B4-BE49-F238E27FC236}">
                      <a16:creationId xmlns:a16="http://schemas.microsoft.com/office/drawing/2014/main" id="{B5ABC4D2-801C-45F2-9D65-87E52B7583C5}"/>
                    </a:ext>
                  </a:extLst>
                </p:cNvPr>
                <p:cNvCxnSpPr>
                  <a:stCxn id="135" idx="2"/>
                  <a:endCxn id="135" idx="6"/>
                </p:cNvCxnSpPr>
                <p:nvPr/>
              </p:nvCxnSpPr>
              <p:spPr>
                <a:xfrm>
                  <a:off x="4930198" y="5130324"/>
                  <a:ext cx="2670405" cy="0"/>
                </a:xfrm>
                <a:prstGeom prst="line">
                  <a:avLst/>
                </a:prstGeom>
                <a:ln w="3175">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32" name="组合 103">
                <a:extLst>
                  <a:ext uri="{FF2B5EF4-FFF2-40B4-BE49-F238E27FC236}">
                    <a16:creationId xmlns:a16="http://schemas.microsoft.com/office/drawing/2014/main" id="{C7F0AED5-A851-4E72-9CD6-D42E298871A0}"/>
                  </a:ext>
                </a:extLst>
              </p:cNvPr>
              <p:cNvGrpSpPr>
                <a:grpSpLocks/>
              </p:cNvGrpSpPr>
              <p:nvPr/>
            </p:nvGrpSpPr>
            <p:grpSpPr bwMode="auto">
              <a:xfrm flipH="1">
                <a:off x="4570309" y="2965599"/>
                <a:ext cx="150515" cy="150515"/>
                <a:chOff x="4932040" y="3789040"/>
                <a:chExt cx="2664296" cy="2664296"/>
              </a:xfrm>
            </p:grpSpPr>
            <p:sp>
              <p:nvSpPr>
                <p:cNvPr id="133" name="椭圆 132">
                  <a:extLst>
                    <a:ext uri="{FF2B5EF4-FFF2-40B4-BE49-F238E27FC236}">
                      <a16:creationId xmlns:a16="http://schemas.microsoft.com/office/drawing/2014/main" id="{D2354335-F58E-4CBA-8039-5F2694102FA2}"/>
                    </a:ext>
                  </a:extLst>
                </p:cNvPr>
                <p:cNvSpPr/>
                <p:nvPr/>
              </p:nvSpPr>
              <p:spPr>
                <a:xfrm>
                  <a:off x="4941088" y="3789801"/>
                  <a:ext cx="2642304" cy="2670068"/>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cxnSp>
              <p:nvCxnSpPr>
                <p:cNvPr id="134" name="直接连接符 133">
                  <a:extLst>
                    <a:ext uri="{FF2B5EF4-FFF2-40B4-BE49-F238E27FC236}">
                      <a16:creationId xmlns:a16="http://schemas.microsoft.com/office/drawing/2014/main" id="{61B8627E-70BA-4725-BCC6-9A2D8E3186F9}"/>
                    </a:ext>
                  </a:extLst>
                </p:cNvPr>
                <p:cNvCxnSpPr>
                  <a:stCxn id="133" idx="2"/>
                  <a:endCxn id="133" idx="6"/>
                </p:cNvCxnSpPr>
                <p:nvPr/>
              </p:nvCxnSpPr>
              <p:spPr>
                <a:xfrm>
                  <a:off x="4941088" y="5138893"/>
                  <a:ext cx="2642304" cy="0"/>
                </a:xfrm>
                <a:prstGeom prst="line">
                  <a:avLst/>
                </a:prstGeom>
                <a:ln w="3175">
                  <a:solidFill>
                    <a:srgbClr val="FF0000"/>
                  </a:solidFill>
                </a:ln>
              </p:spPr>
              <p:style>
                <a:lnRef idx="1">
                  <a:schemeClr val="accent1"/>
                </a:lnRef>
                <a:fillRef idx="0">
                  <a:schemeClr val="accent1"/>
                </a:fillRef>
                <a:effectRef idx="0">
                  <a:schemeClr val="accent1"/>
                </a:effectRef>
                <a:fontRef idx="minor">
                  <a:schemeClr val="tx1"/>
                </a:fontRef>
              </p:style>
            </p:cxnSp>
          </p:grpSp>
        </p:grpSp>
      </p:grpSp>
      <p:grpSp>
        <p:nvGrpSpPr>
          <p:cNvPr id="142" name="组合 141">
            <a:extLst>
              <a:ext uri="{FF2B5EF4-FFF2-40B4-BE49-F238E27FC236}">
                <a16:creationId xmlns:a16="http://schemas.microsoft.com/office/drawing/2014/main" id="{448417EE-BBD3-4F56-B929-7AED2E5416A5}"/>
              </a:ext>
            </a:extLst>
          </p:cNvPr>
          <p:cNvGrpSpPr>
            <a:grpSpLocks/>
          </p:cNvGrpSpPr>
          <p:nvPr/>
        </p:nvGrpSpPr>
        <p:grpSpPr bwMode="auto">
          <a:xfrm>
            <a:off x="3661604" y="2512891"/>
            <a:ext cx="887325" cy="1274032"/>
            <a:chOff x="804209" y="2266637"/>
            <a:chExt cx="887471" cy="1274002"/>
          </a:xfrm>
        </p:grpSpPr>
        <p:cxnSp>
          <p:nvCxnSpPr>
            <p:cNvPr id="143" name="直接箭头连接符 142">
              <a:extLst>
                <a:ext uri="{FF2B5EF4-FFF2-40B4-BE49-F238E27FC236}">
                  <a16:creationId xmlns:a16="http://schemas.microsoft.com/office/drawing/2014/main" id="{AE742FC0-8B7C-4E0A-9601-40BC2B6341FC}"/>
                </a:ext>
              </a:extLst>
            </p:cNvPr>
            <p:cNvCxnSpPr/>
            <p:nvPr/>
          </p:nvCxnSpPr>
          <p:spPr>
            <a:xfrm rot="5400000">
              <a:off x="1191455" y="2622229"/>
              <a:ext cx="711183" cy="0"/>
            </a:xfrm>
            <a:prstGeom prst="straightConnector1">
              <a:avLst/>
            </a:prstGeom>
            <a:ln w="38100">
              <a:solidFill>
                <a:srgbClr val="0000F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44" name="椭圆 143">
              <a:extLst>
                <a:ext uri="{FF2B5EF4-FFF2-40B4-BE49-F238E27FC236}">
                  <a16:creationId xmlns:a16="http://schemas.microsoft.com/office/drawing/2014/main" id="{C0B80965-C93F-494A-B606-24295FAFB6E9}"/>
                </a:ext>
              </a:extLst>
            </p:cNvPr>
            <p:cNvSpPr/>
            <p:nvPr/>
          </p:nvSpPr>
          <p:spPr>
            <a:xfrm>
              <a:off x="1439227" y="3150803"/>
              <a:ext cx="252453" cy="252406"/>
            </a:xfrm>
            <a:prstGeom prst="ellipse">
              <a:avLst/>
            </a:prstGeom>
            <a:solidFill>
              <a:srgbClr val="3333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aphicFrame>
          <p:nvGraphicFramePr>
            <p:cNvPr id="145" name="对象 116">
              <a:extLst>
                <a:ext uri="{FF2B5EF4-FFF2-40B4-BE49-F238E27FC236}">
                  <a16:creationId xmlns:a16="http://schemas.microsoft.com/office/drawing/2014/main" id="{F055DC56-0A0E-4279-AA21-2383A264A443}"/>
                </a:ext>
              </a:extLst>
            </p:cNvPr>
            <p:cNvGraphicFramePr>
              <a:graphicFrameLocks noChangeAspect="1"/>
            </p:cNvGraphicFramePr>
            <p:nvPr/>
          </p:nvGraphicFramePr>
          <p:xfrm>
            <a:off x="804209" y="2905639"/>
            <a:ext cx="530225" cy="635000"/>
          </p:xfrm>
          <a:graphic>
            <a:graphicData uri="http://schemas.openxmlformats.org/presentationml/2006/ole">
              <mc:AlternateContent xmlns:mc="http://schemas.openxmlformats.org/markup-compatibility/2006">
                <mc:Choice xmlns:v="urn:schemas-microsoft-com:vml" Requires="v">
                  <p:oleObj spid="_x0000_s480490" name="Equation" r:id="rId3" imgW="190440" imgH="228600" progId="Equation.DSMT4">
                    <p:embed/>
                  </p:oleObj>
                </mc:Choice>
                <mc:Fallback>
                  <p:oleObj name="Equation" r:id="rId3" imgW="190440" imgH="228600" progId="Equation.DSMT4">
                    <p:embed/>
                    <p:pic>
                      <p:nvPicPr>
                        <p:cNvPr id="119" name="对象 116"/>
                        <p:cNvPicPr>
                          <a:picLocks noChangeAspect="1" noChangeArrowheads="1"/>
                        </p:cNvPicPr>
                        <p:nvPr/>
                      </p:nvPicPr>
                      <p:blipFill>
                        <a:blip r:embed="rId4"/>
                        <a:srcRect/>
                        <a:stretch>
                          <a:fillRect/>
                        </a:stretch>
                      </p:blipFill>
                      <p:spPr bwMode="auto">
                        <a:xfrm>
                          <a:off x="804209" y="2905639"/>
                          <a:ext cx="530225"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146" name="组合 145">
            <a:extLst>
              <a:ext uri="{FF2B5EF4-FFF2-40B4-BE49-F238E27FC236}">
                <a16:creationId xmlns:a16="http://schemas.microsoft.com/office/drawing/2014/main" id="{E1FCC384-3FC0-4427-A3FB-BB5FCD2A6FB0}"/>
              </a:ext>
            </a:extLst>
          </p:cNvPr>
          <p:cNvGrpSpPr>
            <a:grpSpLocks/>
          </p:cNvGrpSpPr>
          <p:nvPr/>
        </p:nvGrpSpPr>
        <p:grpSpPr bwMode="auto">
          <a:xfrm>
            <a:off x="9768630" y="2169942"/>
            <a:ext cx="857286" cy="1492225"/>
            <a:chOff x="6912280" y="1923325"/>
            <a:chExt cx="857524" cy="1492283"/>
          </a:xfrm>
        </p:grpSpPr>
        <p:grpSp>
          <p:nvGrpSpPr>
            <p:cNvPr id="147" name="组合 118">
              <a:extLst>
                <a:ext uri="{FF2B5EF4-FFF2-40B4-BE49-F238E27FC236}">
                  <a16:creationId xmlns:a16="http://schemas.microsoft.com/office/drawing/2014/main" id="{ED692B0B-B569-4B82-A335-9D9375CE34F7}"/>
                </a:ext>
              </a:extLst>
            </p:cNvPr>
            <p:cNvGrpSpPr>
              <a:grpSpLocks/>
            </p:cNvGrpSpPr>
            <p:nvPr/>
          </p:nvGrpSpPr>
          <p:grpSpPr bwMode="auto">
            <a:xfrm rot="5400000">
              <a:off x="6626944" y="2283656"/>
              <a:ext cx="842884" cy="122221"/>
              <a:chOff x="5770357" y="3224411"/>
              <a:chExt cx="842884" cy="122221"/>
            </a:xfrm>
          </p:grpSpPr>
          <p:sp>
            <p:nvSpPr>
              <p:cNvPr id="150" name="Freeform 112">
                <a:extLst>
                  <a:ext uri="{FF2B5EF4-FFF2-40B4-BE49-F238E27FC236}">
                    <a16:creationId xmlns:a16="http://schemas.microsoft.com/office/drawing/2014/main" id="{3D358778-8AD7-423E-BF2B-4F4B9CAA9532}"/>
                  </a:ext>
                </a:extLst>
              </p:cNvPr>
              <p:cNvSpPr>
                <a:spLocks/>
              </p:cNvSpPr>
              <p:nvPr/>
            </p:nvSpPr>
            <p:spPr bwMode="auto">
              <a:xfrm rot="5640000">
                <a:off x="6010253" y="2984515"/>
                <a:ext cx="122221" cy="602013"/>
              </a:xfrm>
              <a:custGeom>
                <a:avLst/>
                <a:gdLst>
                  <a:gd name="T0" fmla="*/ 63507 w 204"/>
                  <a:gd name="T1" fmla="*/ 602013 h 363"/>
                  <a:gd name="T2" fmla="*/ 117428 w 204"/>
                  <a:gd name="T3" fmla="*/ 451095 h 363"/>
                  <a:gd name="T4" fmla="*/ 35947 w 204"/>
                  <a:gd name="T5" fmla="*/ 376465 h 363"/>
                  <a:gd name="T6" fmla="*/ 117428 w 204"/>
                  <a:gd name="T7" fmla="*/ 225548 h 363"/>
                  <a:gd name="T8" fmla="*/ 8987 w 204"/>
                  <a:gd name="T9" fmla="*/ 149259 h 363"/>
                  <a:gd name="T10" fmla="*/ 63507 w 204"/>
                  <a:gd name="T11" fmla="*/ 0 h 363"/>
                  <a:gd name="T12" fmla="*/ 0 60000 65536"/>
                  <a:gd name="T13" fmla="*/ 0 60000 65536"/>
                  <a:gd name="T14" fmla="*/ 0 60000 65536"/>
                  <a:gd name="T15" fmla="*/ 0 60000 65536"/>
                  <a:gd name="T16" fmla="*/ 0 60000 65536"/>
                  <a:gd name="T17" fmla="*/ 0 60000 65536"/>
                  <a:gd name="T18" fmla="*/ 0 w 204"/>
                  <a:gd name="T19" fmla="*/ 0 h 363"/>
                  <a:gd name="T20" fmla="*/ 204 w 204"/>
                  <a:gd name="T21" fmla="*/ 363 h 363"/>
                </a:gdLst>
                <a:ahLst/>
                <a:cxnLst>
                  <a:cxn ang="T12">
                    <a:pos x="T0" y="T1"/>
                  </a:cxn>
                  <a:cxn ang="T13">
                    <a:pos x="T2" y="T3"/>
                  </a:cxn>
                  <a:cxn ang="T14">
                    <a:pos x="T4" y="T5"/>
                  </a:cxn>
                  <a:cxn ang="T15">
                    <a:pos x="T6" y="T7"/>
                  </a:cxn>
                  <a:cxn ang="T16">
                    <a:pos x="T8" y="T9"/>
                  </a:cxn>
                  <a:cxn ang="T17">
                    <a:pos x="T10" y="T11"/>
                  </a:cxn>
                </a:cxnLst>
                <a:rect l="T18" t="T19" r="T20" b="T21"/>
                <a:pathLst>
                  <a:path w="204" h="363">
                    <a:moveTo>
                      <a:pt x="106" y="363"/>
                    </a:moveTo>
                    <a:cubicBezTo>
                      <a:pt x="155" y="329"/>
                      <a:pt x="204" y="295"/>
                      <a:pt x="196" y="272"/>
                    </a:cubicBezTo>
                    <a:cubicBezTo>
                      <a:pt x="188" y="249"/>
                      <a:pt x="60" y="250"/>
                      <a:pt x="60" y="227"/>
                    </a:cubicBezTo>
                    <a:cubicBezTo>
                      <a:pt x="60" y="204"/>
                      <a:pt x="203" y="159"/>
                      <a:pt x="196" y="136"/>
                    </a:cubicBezTo>
                    <a:cubicBezTo>
                      <a:pt x="189" y="113"/>
                      <a:pt x="30" y="113"/>
                      <a:pt x="15" y="90"/>
                    </a:cubicBezTo>
                    <a:cubicBezTo>
                      <a:pt x="0" y="67"/>
                      <a:pt x="53" y="33"/>
                      <a:pt x="106" y="0"/>
                    </a:cubicBezTo>
                  </a:path>
                </a:pathLst>
              </a:cu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rot="10800000"/>
              <a:lstStyle/>
              <a:p>
                <a:endParaRPr lang="zh-CN" altLang="en-US"/>
              </a:p>
            </p:txBody>
          </p:sp>
          <p:sp>
            <p:nvSpPr>
              <p:cNvPr id="151" name="Line 113">
                <a:extLst>
                  <a:ext uri="{FF2B5EF4-FFF2-40B4-BE49-F238E27FC236}">
                    <a16:creationId xmlns:a16="http://schemas.microsoft.com/office/drawing/2014/main" id="{519B777E-3CC6-4A2B-9A14-B5459172E2C0}"/>
                  </a:ext>
                </a:extLst>
              </p:cNvPr>
              <p:cNvSpPr>
                <a:spLocks noChangeShapeType="1"/>
              </p:cNvSpPr>
              <p:nvPr/>
            </p:nvSpPr>
            <p:spPr bwMode="auto">
              <a:xfrm rot="5640000" flipV="1">
                <a:off x="6492574" y="3186217"/>
                <a:ext cx="0" cy="241335"/>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148" name="椭圆 147">
              <a:extLst>
                <a:ext uri="{FF2B5EF4-FFF2-40B4-BE49-F238E27FC236}">
                  <a16:creationId xmlns:a16="http://schemas.microsoft.com/office/drawing/2014/main" id="{5570B701-D3B1-4DF6-8CB5-0631D55902CB}"/>
                </a:ext>
              </a:extLst>
            </p:cNvPr>
            <p:cNvSpPr/>
            <p:nvPr/>
          </p:nvSpPr>
          <p:spPr>
            <a:xfrm>
              <a:off x="6912280" y="3015567"/>
              <a:ext cx="179438" cy="1793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aphicFrame>
          <p:nvGraphicFramePr>
            <p:cNvPr id="149" name="对象 120">
              <a:extLst>
                <a:ext uri="{FF2B5EF4-FFF2-40B4-BE49-F238E27FC236}">
                  <a16:creationId xmlns:a16="http://schemas.microsoft.com/office/drawing/2014/main" id="{A06723FE-BB6E-4225-89AC-6CE0960458A9}"/>
                </a:ext>
              </a:extLst>
            </p:cNvPr>
            <p:cNvGraphicFramePr>
              <a:graphicFrameLocks noChangeAspect="1"/>
            </p:cNvGraphicFramePr>
            <p:nvPr/>
          </p:nvGraphicFramePr>
          <p:xfrm>
            <a:off x="7239579" y="2744095"/>
            <a:ext cx="530225" cy="671513"/>
          </p:xfrm>
          <a:graphic>
            <a:graphicData uri="http://schemas.openxmlformats.org/presentationml/2006/ole">
              <mc:AlternateContent xmlns:mc="http://schemas.openxmlformats.org/markup-compatibility/2006">
                <mc:Choice xmlns:v="urn:schemas-microsoft-com:vml" Requires="v">
                  <p:oleObj spid="_x0000_s480491" name="Equation" r:id="rId5" imgW="190440" imgH="241200" progId="Equation.DSMT4">
                    <p:embed/>
                  </p:oleObj>
                </mc:Choice>
                <mc:Fallback>
                  <p:oleObj name="Equation" r:id="rId5" imgW="190440" imgH="241200" progId="Equation.DSMT4">
                    <p:embed/>
                    <p:pic>
                      <p:nvPicPr>
                        <p:cNvPr id="123" name="对象 12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39579" y="2744095"/>
                          <a:ext cx="530225" cy="67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aphicFrame>
        <p:nvGraphicFramePr>
          <p:cNvPr id="152" name="对象 151">
            <a:extLst>
              <a:ext uri="{FF2B5EF4-FFF2-40B4-BE49-F238E27FC236}">
                <a16:creationId xmlns:a16="http://schemas.microsoft.com/office/drawing/2014/main" id="{1D891CB6-6930-44B4-96C9-F473BA8468BA}"/>
              </a:ext>
            </a:extLst>
          </p:cNvPr>
          <p:cNvGraphicFramePr>
            <a:graphicFrameLocks noChangeAspect="1"/>
          </p:cNvGraphicFramePr>
          <p:nvPr>
            <p:extLst>
              <p:ext uri="{D42A27DB-BD31-4B8C-83A1-F6EECF244321}">
                <p14:modId xmlns:p14="http://schemas.microsoft.com/office/powerpoint/2010/main" val="2573586503"/>
              </p:ext>
            </p:extLst>
          </p:nvPr>
        </p:nvGraphicFramePr>
        <p:xfrm>
          <a:off x="3042393" y="3876679"/>
          <a:ext cx="3154362" cy="881062"/>
        </p:xfrm>
        <a:graphic>
          <a:graphicData uri="http://schemas.openxmlformats.org/presentationml/2006/ole">
            <mc:AlternateContent xmlns:mc="http://schemas.openxmlformats.org/markup-compatibility/2006">
              <mc:Choice xmlns:v="urn:schemas-microsoft-com:vml" Requires="v">
                <p:oleObj spid="_x0000_s480492" name="Equation" r:id="rId7" imgW="863280" imgH="241200" progId="Equation.DSMT4">
                  <p:embed/>
                </p:oleObj>
              </mc:Choice>
              <mc:Fallback>
                <p:oleObj name="Equation" r:id="rId7" imgW="863280" imgH="241200" progId="Equation.DSMT4">
                  <p:embed/>
                  <p:pic>
                    <p:nvPicPr>
                      <p:cNvPr id="126" name="对象 125"/>
                      <p:cNvPicPr>
                        <a:picLocks noChangeAspect="1" noChangeArrowheads="1"/>
                      </p:cNvPicPr>
                      <p:nvPr/>
                    </p:nvPicPr>
                    <p:blipFill>
                      <a:blip r:embed="rId8"/>
                      <a:srcRect/>
                      <a:stretch>
                        <a:fillRect/>
                      </a:stretch>
                    </p:blipFill>
                    <p:spPr bwMode="auto">
                      <a:xfrm>
                        <a:off x="3042393" y="3876679"/>
                        <a:ext cx="3154362" cy="881062"/>
                      </a:xfrm>
                      <a:prstGeom prst="rect">
                        <a:avLst/>
                      </a:prstGeom>
                      <a:solidFill>
                        <a:srgbClr val="FFFF00"/>
                      </a:solidFill>
                      <a:ln w="38100">
                        <a:solidFill>
                          <a:srgbClr val="3333FF"/>
                        </a:solidFill>
                        <a:miter lim="800000"/>
                        <a:headEnd/>
                        <a:tailEnd/>
                      </a:ln>
                    </p:spPr>
                  </p:pic>
                </p:oleObj>
              </mc:Fallback>
            </mc:AlternateContent>
          </a:graphicData>
        </a:graphic>
      </p:graphicFrame>
      <p:graphicFrame>
        <p:nvGraphicFramePr>
          <p:cNvPr id="153" name="对象 152">
            <a:extLst>
              <a:ext uri="{FF2B5EF4-FFF2-40B4-BE49-F238E27FC236}">
                <a16:creationId xmlns:a16="http://schemas.microsoft.com/office/drawing/2014/main" id="{BD02A518-4A9B-4DE4-A9F7-1479475BE922}"/>
              </a:ext>
            </a:extLst>
          </p:cNvPr>
          <p:cNvGraphicFramePr>
            <a:graphicFrameLocks noChangeAspect="1"/>
          </p:cNvGraphicFramePr>
          <p:nvPr>
            <p:extLst>
              <p:ext uri="{D42A27DB-BD31-4B8C-83A1-F6EECF244321}">
                <p14:modId xmlns:p14="http://schemas.microsoft.com/office/powerpoint/2010/main" val="2580084968"/>
              </p:ext>
            </p:extLst>
          </p:nvPr>
        </p:nvGraphicFramePr>
        <p:xfrm>
          <a:off x="8698655" y="3792541"/>
          <a:ext cx="3201988" cy="973138"/>
        </p:xfrm>
        <a:graphic>
          <a:graphicData uri="http://schemas.openxmlformats.org/presentationml/2006/ole">
            <mc:AlternateContent xmlns:mc="http://schemas.openxmlformats.org/markup-compatibility/2006">
              <mc:Choice xmlns:v="urn:schemas-microsoft-com:vml" Requires="v">
                <p:oleObj spid="_x0000_s480493" name="Equation" r:id="rId9" imgW="876240" imgH="266400" progId="Equation.DSMT4">
                  <p:embed/>
                </p:oleObj>
              </mc:Choice>
              <mc:Fallback>
                <p:oleObj name="Equation" r:id="rId9" imgW="876240" imgH="266400" progId="Equation.DSMT4">
                  <p:embed/>
                  <p:pic>
                    <p:nvPicPr>
                      <p:cNvPr id="127" name="对象 126"/>
                      <p:cNvPicPr>
                        <a:picLocks noChangeAspect="1" noChangeArrowheads="1"/>
                      </p:cNvPicPr>
                      <p:nvPr/>
                    </p:nvPicPr>
                    <p:blipFill>
                      <a:blip r:embed="rId10"/>
                      <a:srcRect/>
                      <a:stretch>
                        <a:fillRect/>
                      </a:stretch>
                    </p:blipFill>
                    <p:spPr bwMode="auto">
                      <a:xfrm>
                        <a:off x="8698655" y="3792541"/>
                        <a:ext cx="3201988" cy="973138"/>
                      </a:xfrm>
                      <a:prstGeom prst="rect">
                        <a:avLst/>
                      </a:prstGeom>
                      <a:solidFill>
                        <a:srgbClr val="FFFF00"/>
                      </a:solidFill>
                      <a:ln w="38100">
                        <a:solidFill>
                          <a:srgbClr val="FF0000"/>
                        </a:solidFill>
                        <a:miter lim="800000"/>
                        <a:headEnd/>
                        <a:tailEnd/>
                      </a:ln>
                    </p:spPr>
                  </p:pic>
                </p:oleObj>
              </mc:Fallback>
            </mc:AlternateContent>
          </a:graphicData>
        </a:graphic>
      </p:graphicFrame>
      <p:sp>
        <p:nvSpPr>
          <p:cNvPr id="154" name="矩形 153">
            <a:extLst>
              <a:ext uri="{FF2B5EF4-FFF2-40B4-BE49-F238E27FC236}">
                <a16:creationId xmlns:a16="http://schemas.microsoft.com/office/drawing/2014/main" id="{56CD6DA3-CA87-4389-8E5E-80B5FE17EA88}"/>
              </a:ext>
            </a:extLst>
          </p:cNvPr>
          <p:cNvSpPr/>
          <p:nvPr/>
        </p:nvSpPr>
        <p:spPr>
          <a:xfrm>
            <a:off x="6266605" y="6206955"/>
            <a:ext cx="184150" cy="203200"/>
          </a:xfrm>
          <a:prstGeom prst="rect">
            <a:avLst/>
          </a:prstGeom>
          <a:noFill/>
          <a:ln>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55" name="矩形 154">
            <a:extLst>
              <a:ext uri="{FF2B5EF4-FFF2-40B4-BE49-F238E27FC236}">
                <a16:creationId xmlns:a16="http://schemas.microsoft.com/office/drawing/2014/main" id="{A15270F5-2E48-40E3-BFB8-AD0EF66AF75E}"/>
              </a:ext>
            </a:extLst>
          </p:cNvPr>
          <p:cNvSpPr/>
          <p:nvPr/>
        </p:nvSpPr>
        <p:spPr>
          <a:xfrm>
            <a:off x="6349155" y="6087892"/>
            <a:ext cx="182563" cy="322263"/>
          </a:xfrm>
          <a:prstGeom prst="rect">
            <a:avLst/>
          </a:prstGeom>
          <a:noFill/>
          <a:ln>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56" name="任意多边形 129">
            <a:extLst>
              <a:ext uri="{FF2B5EF4-FFF2-40B4-BE49-F238E27FC236}">
                <a16:creationId xmlns:a16="http://schemas.microsoft.com/office/drawing/2014/main" id="{CCCEB500-4935-421E-A1E4-6E7F6299FE49}"/>
              </a:ext>
            </a:extLst>
          </p:cNvPr>
          <p:cNvSpPr/>
          <p:nvPr/>
        </p:nvSpPr>
        <p:spPr>
          <a:xfrm>
            <a:off x="7764634" y="6338717"/>
            <a:ext cx="1200150" cy="144463"/>
          </a:xfrm>
          <a:custGeom>
            <a:avLst/>
            <a:gdLst>
              <a:gd name="connsiteX0" fmla="*/ 0 w 1200150"/>
              <a:gd name="connsiteY0" fmla="*/ 0 h 527466"/>
              <a:gd name="connsiteX1" fmla="*/ 76200 w 1200150"/>
              <a:gd name="connsiteY1" fmla="*/ 19050 h 527466"/>
              <a:gd name="connsiteX2" fmla="*/ 114300 w 1200150"/>
              <a:gd name="connsiteY2" fmla="*/ 38100 h 527466"/>
              <a:gd name="connsiteX3" fmla="*/ 238125 w 1200150"/>
              <a:gd name="connsiteY3" fmla="*/ 85725 h 527466"/>
              <a:gd name="connsiteX4" fmla="*/ 257175 w 1200150"/>
              <a:gd name="connsiteY4" fmla="*/ 114300 h 527466"/>
              <a:gd name="connsiteX5" fmla="*/ 285750 w 1200150"/>
              <a:gd name="connsiteY5" fmla="*/ 123825 h 527466"/>
              <a:gd name="connsiteX6" fmla="*/ 323850 w 1200150"/>
              <a:gd name="connsiteY6" fmla="*/ 142875 h 527466"/>
              <a:gd name="connsiteX7" fmla="*/ 409575 w 1200150"/>
              <a:gd name="connsiteY7" fmla="*/ 171450 h 527466"/>
              <a:gd name="connsiteX8" fmla="*/ 438150 w 1200150"/>
              <a:gd name="connsiteY8" fmla="*/ 200025 h 527466"/>
              <a:gd name="connsiteX9" fmla="*/ 476250 w 1200150"/>
              <a:gd name="connsiteY9" fmla="*/ 219075 h 527466"/>
              <a:gd name="connsiteX10" fmla="*/ 571500 w 1200150"/>
              <a:gd name="connsiteY10" fmla="*/ 257175 h 527466"/>
              <a:gd name="connsiteX11" fmla="*/ 704850 w 1200150"/>
              <a:gd name="connsiteY11" fmla="*/ 276225 h 527466"/>
              <a:gd name="connsiteX12" fmla="*/ 762000 w 1200150"/>
              <a:gd name="connsiteY12" fmla="*/ 304800 h 527466"/>
              <a:gd name="connsiteX13" fmla="*/ 790575 w 1200150"/>
              <a:gd name="connsiteY13" fmla="*/ 314325 h 527466"/>
              <a:gd name="connsiteX14" fmla="*/ 866775 w 1200150"/>
              <a:gd name="connsiteY14" fmla="*/ 361950 h 527466"/>
              <a:gd name="connsiteX15" fmla="*/ 895350 w 1200150"/>
              <a:gd name="connsiteY15" fmla="*/ 381000 h 527466"/>
              <a:gd name="connsiteX16" fmla="*/ 923925 w 1200150"/>
              <a:gd name="connsiteY16" fmla="*/ 409575 h 527466"/>
              <a:gd name="connsiteX17" fmla="*/ 952500 w 1200150"/>
              <a:gd name="connsiteY17" fmla="*/ 428625 h 527466"/>
              <a:gd name="connsiteX18" fmla="*/ 1019175 w 1200150"/>
              <a:gd name="connsiteY18" fmla="*/ 485775 h 527466"/>
              <a:gd name="connsiteX19" fmla="*/ 1085850 w 1200150"/>
              <a:gd name="connsiteY19" fmla="*/ 504825 h 527466"/>
              <a:gd name="connsiteX20" fmla="*/ 1200150 w 1200150"/>
              <a:gd name="connsiteY20" fmla="*/ 523875 h 527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200150" h="527466">
                <a:moveTo>
                  <a:pt x="0" y="0"/>
                </a:moveTo>
                <a:cubicBezTo>
                  <a:pt x="27953" y="5591"/>
                  <a:pt x="50572" y="8067"/>
                  <a:pt x="76200" y="19050"/>
                </a:cubicBezTo>
                <a:cubicBezTo>
                  <a:pt x="89251" y="24643"/>
                  <a:pt x="101249" y="32507"/>
                  <a:pt x="114300" y="38100"/>
                </a:cubicBezTo>
                <a:cubicBezTo>
                  <a:pt x="187500" y="69472"/>
                  <a:pt x="186320" y="68457"/>
                  <a:pt x="238125" y="85725"/>
                </a:cubicBezTo>
                <a:cubicBezTo>
                  <a:pt x="244475" y="95250"/>
                  <a:pt x="248236" y="107149"/>
                  <a:pt x="257175" y="114300"/>
                </a:cubicBezTo>
                <a:cubicBezTo>
                  <a:pt x="265015" y="120572"/>
                  <a:pt x="276522" y="119870"/>
                  <a:pt x="285750" y="123825"/>
                </a:cubicBezTo>
                <a:cubicBezTo>
                  <a:pt x="298801" y="129418"/>
                  <a:pt x="310875" y="137108"/>
                  <a:pt x="323850" y="142875"/>
                </a:cubicBezTo>
                <a:cubicBezTo>
                  <a:pt x="369966" y="163371"/>
                  <a:pt x="365349" y="160394"/>
                  <a:pt x="409575" y="171450"/>
                </a:cubicBezTo>
                <a:cubicBezTo>
                  <a:pt x="419100" y="180975"/>
                  <a:pt x="427189" y="192195"/>
                  <a:pt x="438150" y="200025"/>
                </a:cubicBezTo>
                <a:cubicBezTo>
                  <a:pt x="449704" y="208278"/>
                  <a:pt x="463199" y="213482"/>
                  <a:pt x="476250" y="219075"/>
                </a:cubicBezTo>
                <a:cubicBezTo>
                  <a:pt x="507681" y="232545"/>
                  <a:pt x="537648" y="252339"/>
                  <a:pt x="571500" y="257175"/>
                </a:cubicBezTo>
                <a:lnTo>
                  <a:pt x="704850" y="276225"/>
                </a:lnTo>
                <a:cubicBezTo>
                  <a:pt x="776674" y="300166"/>
                  <a:pt x="688142" y="267871"/>
                  <a:pt x="762000" y="304800"/>
                </a:cubicBezTo>
                <a:cubicBezTo>
                  <a:pt x="770980" y="309290"/>
                  <a:pt x="781347" y="310370"/>
                  <a:pt x="790575" y="314325"/>
                </a:cubicBezTo>
                <a:cubicBezTo>
                  <a:pt x="835329" y="333505"/>
                  <a:pt x="825751" y="332647"/>
                  <a:pt x="866775" y="361950"/>
                </a:cubicBezTo>
                <a:cubicBezTo>
                  <a:pt x="876090" y="368604"/>
                  <a:pt x="886556" y="373671"/>
                  <a:pt x="895350" y="381000"/>
                </a:cubicBezTo>
                <a:cubicBezTo>
                  <a:pt x="905698" y="389624"/>
                  <a:pt x="913577" y="400951"/>
                  <a:pt x="923925" y="409575"/>
                </a:cubicBezTo>
                <a:cubicBezTo>
                  <a:pt x="932719" y="416904"/>
                  <a:pt x="943706" y="421296"/>
                  <a:pt x="952500" y="428625"/>
                </a:cubicBezTo>
                <a:cubicBezTo>
                  <a:pt x="989351" y="459334"/>
                  <a:pt x="973775" y="459832"/>
                  <a:pt x="1019175" y="485775"/>
                </a:cubicBezTo>
                <a:cubicBezTo>
                  <a:pt x="1029803" y="491848"/>
                  <a:pt x="1077602" y="502763"/>
                  <a:pt x="1085850" y="504825"/>
                </a:cubicBezTo>
                <a:cubicBezTo>
                  <a:pt x="1138201" y="539726"/>
                  <a:pt x="1102977" y="523875"/>
                  <a:pt x="1200150" y="523875"/>
                </a:cubicBezTo>
              </a:path>
            </a:pathLst>
          </a:custGeom>
          <a:noFill/>
          <a:ln>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57" name="TextBox 128">
            <a:extLst>
              <a:ext uri="{FF2B5EF4-FFF2-40B4-BE49-F238E27FC236}">
                <a16:creationId xmlns:a16="http://schemas.microsoft.com/office/drawing/2014/main" id="{A98D1571-4251-4D94-9F46-AFC492E30FB9}"/>
              </a:ext>
            </a:extLst>
          </p:cNvPr>
          <p:cNvSpPr txBox="1">
            <a:spLocks noChangeArrowheads="1"/>
          </p:cNvSpPr>
          <p:nvPr/>
        </p:nvSpPr>
        <p:spPr bwMode="auto">
          <a:xfrm>
            <a:off x="709140" y="738086"/>
            <a:ext cx="4575022" cy="1453411"/>
          </a:xfrm>
          <a:prstGeom prst="rect">
            <a:avLst/>
          </a:prstGeom>
          <a:noFill/>
          <a:ln w="38100">
            <a:solidFill>
              <a:srgbClr val="00B05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marL="361950" indent="-361950" eaLnBrk="0" hangingPunct="0">
              <a:defRPr kumimoji="1">
                <a:solidFill>
                  <a:schemeClr val="tx1"/>
                </a:solidFill>
                <a:latin typeface="Times New Roman" pitchFamily="18" charset="0"/>
                <a:ea typeface="华文仿宋" pitchFamily="2" charset="-122"/>
              </a:defRPr>
            </a:lvl1pPr>
            <a:lvl2pPr marL="742950" indent="-285750" eaLnBrk="0" hangingPunct="0">
              <a:defRPr kumimoji="1">
                <a:solidFill>
                  <a:schemeClr val="tx1"/>
                </a:solidFill>
                <a:latin typeface="Times New Roman" pitchFamily="18" charset="0"/>
                <a:ea typeface="华文仿宋" pitchFamily="2" charset="-122"/>
              </a:defRPr>
            </a:lvl2pPr>
            <a:lvl3pPr marL="1143000" indent="-228600" eaLnBrk="0" hangingPunct="0">
              <a:defRPr kumimoji="1">
                <a:solidFill>
                  <a:schemeClr val="tx1"/>
                </a:solidFill>
                <a:latin typeface="Times New Roman" pitchFamily="18" charset="0"/>
                <a:ea typeface="华文仿宋" pitchFamily="2" charset="-122"/>
              </a:defRPr>
            </a:lvl3pPr>
            <a:lvl4pPr marL="1600200" indent="-228600" eaLnBrk="0" hangingPunct="0">
              <a:defRPr kumimoji="1">
                <a:solidFill>
                  <a:schemeClr val="tx1"/>
                </a:solidFill>
                <a:latin typeface="Times New Roman" pitchFamily="18" charset="0"/>
                <a:ea typeface="华文仿宋" pitchFamily="2" charset="-122"/>
              </a:defRPr>
            </a:lvl4pPr>
            <a:lvl5pPr marL="2057400" indent="-228600" eaLnBrk="0" hangingPunct="0">
              <a:defRPr kumimoji="1">
                <a:solidFill>
                  <a:schemeClr val="tx1"/>
                </a:solidFill>
                <a:latin typeface="Times New Roman" pitchFamily="18" charset="0"/>
                <a:ea typeface="华文仿宋" pitchFamily="2" charset="-122"/>
              </a:defRPr>
            </a:lvl5pPr>
            <a:lvl6pPr marL="2514600" indent="-228600" eaLnBrk="0" fontAlgn="base" hangingPunct="0">
              <a:spcBef>
                <a:spcPct val="20000"/>
              </a:spcBef>
              <a:spcAft>
                <a:spcPct val="0"/>
              </a:spcAft>
              <a:defRPr kumimoji="1">
                <a:solidFill>
                  <a:schemeClr val="tx1"/>
                </a:solidFill>
                <a:latin typeface="Times New Roman" pitchFamily="18" charset="0"/>
                <a:ea typeface="华文仿宋" pitchFamily="2" charset="-122"/>
              </a:defRPr>
            </a:lvl6pPr>
            <a:lvl7pPr marL="2971800" indent="-228600" eaLnBrk="0" fontAlgn="base" hangingPunct="0">
              <a:spcBef>
                <a:spcPct val="20000"/>
              </a:spcBef>
              <a:spcAft>
                <a:spcPct val="0"/>
              </a:spcAft>
              <a:defRPr kumimoji="1">
                <a:solidFill>
                  <a:schemeClr val="tx1"/>
                </a:solidFill>
                <a:latin typeface="Times New Roman" pitchFamily="18" charset="0"/>
                <a:ea typeface="华文仿宋" pitchFamily="2" charset="-122"/>
              </a:defRPr>
            </a:lvl7pPr>
            <a:lvl8pPr marL="3429000" indent="-228600" eaLnBrk="0" fontAlgn="base" hangingPunct="0">
              <a:spcBef>
                <a:spcPct val="20000"/>
              </a:spcBef>
              <a:spcAft>
                <a:spcPct val="0"/>
              </a:spcAft>
              <a:defRPr kumimoji="1">
                <a:solidFill>
                  <a:schemeClr val="tx1"/>
                </a:solidFill>
                <a:latin typeface="Times New Roman" pitchFamily="18" charset="0"/>
                <a:ea typeface="华文仿宋" pitchFamily="2" charset="-122"/>
              </a:defRPr>
            </a:lvl8pPr>
            <a:lvl9pPr marL="3886200" indent="-228600" eaLnBrk="0" fontAlgn="base" hangingPunct="0">
              <a:spcBef>
                <a:spcPct val="20000"/>
              </a:spcBef>
              <a:spcAft>
                <a:spcPct val="0"/>
              </a:spcAft>
              <a:defRPr kumimoji="1">
                <a:solidFill>
                  <a:schemeClr val="tx1"/>
                </a:solidFill>
                <a:latin typeface="Times New Roman" pitchFamily="18" charset="0"/>
                <a:ea typeface="华文仿宋" pitchFamily="2" charset="-122"/>
              </a:defRPr>
            </a:lvl9pPr>
          </a:lstStyle>
          <a:p>
            <a:pPr eaLnBrk="1" hangingPunct="1">
              <a:lnSpc>
                <a:spcPct val="200000"/>
              </a:lnSpc>
            </a:pPr>
            <a:r>
              <a:rPr lang="en-US" altLang="zh-CN" sz="2400" dirty="0">
                <a:ea typeface="楷体" panose="02010609060101010101" pitchFamily="49" charset="-122"/>
                <a:cs typeface="Times New Roman" panose="02020603050405020304" pitchFamily="18" charset="0"/>
              </a:rPr>
              <a:t>N</a:t>
            </a:r>
            <a:r>
              <a:rPr lang="zh-CN" altLang="en-US" sz="2400" dirty="0">
                <a:ea typeface="楷体" panose="02010609060101010101" pitchFamily="49" charset="-122"/>
                <a:cs typeface="Times New Roman" panose="02020603050405020304" pitchFamily="18" charset="0"/>
              </a:rPr>
              <a:t>：探测器靶原子数密度（</a:t>
            </a:r>
            <a:r>
              <a:rPr lang="en-US" altLang="zh-CN" sz="2400" dirty="0">
                <a:ea typeface="楷体" panose="02010609060101010101" pitchFamily="49" charset="-122"/>
                <a:cs typeface="Times New Roman" panose="02020603050405020304" pitchFamily="18" charset="0"/>
              </a:rPr>
              <a:t>1/cm</a:t>
            </a:r>
            <a:r>
              <a:rPr lang="en-US" altLang="zh-CN" sz="2400" baseline="30000" dirty="0">
                <a:ea typeface="楷体" panose="02010609060101010101" pitchFamily="49" charset="-122"/>
                <a:cs typeface="Times New Roman" panose="02020603050405020304" pitchFamily="18" charset="0"/>
              </a:rPr>
              <a:t>3</a:t>
            </a:r>
            <a:r>
              <a:rPr lang="zh-CN" altLang="en-US" sz="2400" dirty="0">
                <a:ea typeface="楷体" panose="02010609060101010101" pitchFamily="49" charset="-122"/>
                <a:cs typeface="Times New Roman" panose="02020603050405020304" pitchFamily="18" charset="0"/>
              </a:rPr>
              <a:t>）</a:t>
            </a:r>
            <a:endParaRPr lang="en-US" altLang="zh-CN" sz="2400" dirty="0">
              <a:ea typeface="楷体" panose="02010609060101010101" pitchFamily="49" charset="-122"/>
              <a:cs typeface="Times New Roman" panose="02020603050405020304" pitchFamily="18" charset="0"/>
            </a:endParaRPr>
          </a:p>
          <a:p>
            <a:pPr eaLnBrk="1" hangingPunct="1">
              <a:lnSpc>
                <a:spcPct val="200000"/>
              </a:lnSpc>
            </a:pPr>
            <a:r>
              <a:rPr lang="en-US" altLang="zh-CN" sz="2400" dirty="0">
                <a:ea typeface="楷体" panose="02010609060101010101" pitchFamily="49" charset="-122"/>
                <a:cs typeface="Times New Roman" panose="02020603050405020304" pitchFamily="18" charset="0"/>
              </a:rPr>
              <a:t>D:   </a:t>
            </a:r>
            <a:r>
              <a:rPr lang="zh-CN" altLang="en-US" sz="2400" dirty="0">
                <a:ea typeface="楷体" panose="02010609060101010101" pitchFamily="49" charset="-122"/>
                <a:cs typeface="Times New Roman" panose="02020603050405020304" pitchFamily="18" charset="0"/>
              </a:rPr>
              <a:t>探测器厚度</a:t>
            </a:r>
            <a:r>
              <a:rPr lang="en-US" altLang="zh-CN" sz="2400" dirty="0">
                <a:ea typeface="楷体" panose="02010609060101010101" pitchFamily="49" charset="-122"/>
                <a:cs typeface="Times New Roman" panose="02020603050405020304" pitchFamily="18" charset="0"/>
              </a:rPr>
              <a:t>(cm)</a:t>
            </a:r>
            <a:endParaRPr lang="zh-CN" altLang="en-US" sz="2400" dirty="0">
              <a:ea typeface="楷体" panose="02010609060101010101" pitchFamily="49" charset="-122"/>
              <a:cs typeface="Times New Roman" panose="02020603050405020304" pitchFamily="18" charset="0"/>
            </a:endParaRPr>
          </a:p>
        </p:txBody>
      </p:sp>
      <p:cxnSp>
        <p:nvCxnSpPr>
          <p:cNvPr id="183" name="直接箭头连接符 182">
            <a:extLst>
              <a:ext uri="{FF2B5EF4-FFF2-40B4-BE49-F238E27FC236}">
                <a16:creationId xmlns:a16="http://schemas.microsoft.com/office/drawing/2014/main" id="{9D4BBB1B-B4EA-4564-9362-FD5F7AA3D53E}"/>
              </a:ext>
            </a:extLst>
          </p:cNvPr>
          <p:cNvCxnSpPr/>
          <p:nvPr/>
        </p:nvCxnSpPr>
        <p:spPr>
          <a:xfrm>
            <a:off x="6887318" y="2783784"/>
            <a:ext cx="1219200" cy="0"/>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84" name="矩形 130">
            <a:extLst>
              <a:ext uri="{FF2B5EF4-FFF2-40B4-BE49-F238E27FC236}">
                <a16:creationId xmlns:a16="http://schemas.microsoft.com/office/drawing/2014/main" id="{49FEBFEE-97ED-41D7-8916-973C0BB72712}"/>
              </a:ext>
            </a:extLst>
          </p:cNvPr>
          <p:cNvSpPr>
            <a:spLocks noChangeArrowheads="1"/>
          </p:cNvSpPr>
          <p:nvPr/>
        </p:nvSpPr>
        <p:spPr bwMode="auto">
          <a:xfrm>
            <a:off x="7266730" y="2391423"/>
            <a:ext cx="32733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dirty="0"/>
              <a:t>D</a:t>
            </a:r>
            <a:endParaRPr lang="zh-CN" altLang="en-US" dirty="0"/>
          </a:p>
        </p:txBody>
      </p:sp>
    </p:spTree>
    <p:extLst>
      <p:ext uri="{BB962C8B-B14F-4D97-AF65-F5344CB8AC3E}">
        <p14:creationId xmlns:p14="http://schemas.microsoft.com/office/powerpoint/2010/main" val="364196550"/>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23"/>
                                        </p:tgtEl>
                                        <p:attrNameLst>
                                          <p:attrName>style.visibility</p:attrName>
                                        </p:attrNameLst>
                                      </p:cBhvr>
                                      <p:to>
                                        <p:strVal val="visible"/>
                                      </p:to>
                                    </p:set>
                                    <p:animEffect transition="in" filter="wipe(up)">
                                      <p:cBhvr>
                                        <p:cTn id="7" dur="500"/>
                                        <p:tgtEl>
                                          <p:spTgt spid="12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42"/>
                                        </p:tgtEl>
                                        <p:attrNameLst>
                                          <p:attrName>style.visibility</p:attrName>
                                        </p:attrNameLst>
                                      </p:cBhvr>
                                      <p:to>
                                        <p:strVal val="visible"/>
                                      </p:to>
                                    </p:set>
                                    <p:animEffect transition="in" filter="wipe(up)">
                                      <p:cBhvr>
                                        <p:cTn id="12" dur="500"/>
                                        <p:tgtEl>
                                          <p:spTgt spid="14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146"/>
                                        </p:tgtEl>
                                        <p:attrNameLst>
                                          <p:attrName>style.visibility</p:attrName>
                                        </p:attrNameLst>
                                      </p:cBhvr>
                                      <p:to>
                                        <p:strVal val="visible"/>
                                      </p:to>
                                    </p:set>
                                    <p:animEffect transition="in" filter="wipe(up)">
                                      <p:cBhvr>
                                        <p:cTn id="17" dur="500"/>
                                        <p:tgtEl>
                                          <p:spTgt spid="14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52"/>
                                        </p:tgtEl>
                                        <p:attrNameLst>
                                          <p:attrName>style.visibility</p:attrName>
                                        </p:attrNameLst>
                                      </p:cBhvr>
                                      <p:to>
                                        <p:strVal val="visible"/>
                                      </p:to>
                                    </p:set>
                                    <p:animEffect transition="in" filter="wipe(left)">
                                      <p:cBhvr>
                                        <p:cTn id="22" dur="500"/>
                                        <p:tgtEl>
                                          <p:spTgt spid="15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53"/>
                                        </p:tgtEl>
                                        <p:attrNameLst>
                                          <p:attrName>style.visibility</p:attrName>
                                        </p:attrNameLst>
                                      </p:cBhvr>
                                      <p:to>
                                        <p:strVal val="visible"/>
                                      </p:to>
                                    </p:set>
                                    <p:animEffect transition="in" filter="wipe(left)">
                                      <p:cBhvr>
                                        <p:cTn id="27" dur="500"/>
                                        <p:tgtEl>
                                          <p:spTgt spid="153"/>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32"/>
                                        </p:tgtEl>
                                        <p:attrNameLst>
                                          <p:attrName>style.visibility</p:attrName>
                                        </p:attrNameLst>
                                      </p:cBhvr>
                                      <p:to>
                                        <p:strVal val="visible"/>
                                      </p:to>
                                    </p:set>
                                    <p:animEffect transition="in" filter="wipe(left)">
                                      <p:cBhvr>
                                        <p:cTn id="32" dur="500"/>
                                        <p:tgtEl>
                                          <p:spTgt spid="32"/>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44"/>
                                        </p:tgtEl>
                                        <p:attrNameLst>
                                          <p:attrName>style.visibility</p:attrName>
                                        </p:attrNameLst>
                                      </p:cBhvr>
                                      <p:to>
                                        <p:strVal val="visible"/>
                                      </p:to>
                                    </p:set>
                                    <p:animEffect transition="in" filter="wipe(left)">
                                      <p:cBhvr>
                                        <p:cTn id="37" dur="500"/>
                                        <p:tgtEl>
                                          <p:spTgt spid="44"/>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154"/>
                                        </p:tgtEl>
                                        <p:attrNameLst>
                                          <p:attrName>style.visibility</p:attrName>
                                        </p:attrNameLst>
                                      </p:cBhvr>
                                      <p:to>
                                        <p:strVal val="visible"/>
                                      </p:to>
                                    </p:set>
                                    <p:animEffect transition="in" filter="wipe(down)">
                                      <p:cBhvr>
                                        <p:cTn id="42" dur="500"/>
                                        <p:tgtEl>
                                          <p:spTgt spid="154"/>
                                        </p:tgtEl>
                                      </p:cBhvr>
                                    </p:animEffect>
                                  </p:childTnLst>
                                </p:cTn>
                              </p:par>
                            </p:childTnLst>
                          </p:cTn>
                        </p:par>
                        <p:par>
                          <p:cTn id="43" fill="hold">
                            <p:stCondLst>
                              <p:cond delay="500"/>
                            </p:stCondLst>
                            <p:childTnLst>
                              <p:par>
                                <p:cTn id="44" presetID="22" presetClass="entr" presetSubtype="4" fill="hold" grpId="0" nodeType="afterEffect">
                                  <p:stCondLst>
                                    <p:cond delay="0"/>
                                  </p:stCondLst>
                                  <p:childTnLst>
                                    <p:set>
                                      <p:cBhvr>
                                        <p:cTn id="45" dur="1" fill="hold">
                                          <p:stCondLst>
                                            <p:cond delay="0"/>
                                          </p:stCondLst>
                                        </p:cTn>
                                        <p:tgtEl>
                                          <p:spTgt spid="155"/>
                                        </p:tgtEl>
                                        <p:attrNameLst>
                                          <p:attrName>style.visibility</p:attrName>
                                        </p:attrNameLst>
                                      </p:cBhvr>
                                      <p:to>
                                        <p:strVal val="visible"/>
                                      </p:to>
                                    </p:set>
                                    <p:animEffect transition="in" filter="wipe(down)">
                                      <p:cBhvr>
                                        <p:cTn id="46" dur="500"/>
                                        <p:tgtEl>
                                          <p:spTgt spid="155"/>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nodeType="clickEffect">
                                  <p:stCondLst>
                                    <p:cond delay="0"/>
                                  </p:stCondLst>
                                  <p:childTnLst>
                                    <p:set>
                                      <p:cBhvr>
                                        <p:cTn id="50" dur="1" fill="hold">
                                          <p:stCondLst>
                                            <p:cond delay="0"/>
                                          </p:stCondLst>
                                        </p:cTn>
                                        <p:tgtEl>
                                          <p:spTgt spid="156"/>
                                        </p:tgtEl>
                                        <p:attrNameLst>
                                          <p:attrName>style.visibility</p:attrName>
                                        </p:attrNameLst>
                                      </p:cBhvr>
                                      <p:to>
                                        <p:strVal val="visible"/>
                                      </p:to>
                                    </p:set>
                                    <p:animEffect transition="in" filter="wipe(left)">
                                      <p:cBhvr>
                                        <p:cTn id="51" dur="500"/>
                                        <p:tgtEl>
                                          <p:spTgt spid="1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4" grpId="0" animBg="1"/>
      <p:bldP spid="155" grpId="0" animBg="1"/>
    </p:bldLst>
  </p:timing>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6D3457FC-C129-4ADC-BFF7-D471A09643CB}"/>
              </a:ext>
            </a:extLst>
          </p:cNvPr>
          <p:cNvSpPr>
            <a:spLocks noGrp="1"/>
          </p:cNvSpPr>
          <p:nvPr>
            <p:ph idx="13"/>
          </p:nvPr>
        </p:nvSpPr>
        <p:spPr>
          <a:xfrm>
            <a:off x="1" y="1"/>
            <a:ext cx="2540482" cy="284671"/>
          </a:xfrm>
          <a:solidFill>
            <a:schemeClr val="bg1">
              <a:lumMod val="95000"/>
            </a:schemeClr>
          </a:solidFill>
        </p:spPr>
        <p:txBody>
          <a:bodyPr>
            <a:normAutofit fontScale="92500" lnSpcReduction="10000"/>
          </a:bodyPr>
          <a:lstStyle/>
          <a:p>
            <a:r>
              <a:rPr lang="zh-CN" altLang="en-US" dirty="0"/>
              <a:t>第十三章 中子及中子的探测</a:t>
            </a:r>
          </a:p>
        </p:txBody>
      </p:sp>
      <p:sp>
        <p:nvSpPr>
          <p:cNvPr id="4" name="内容占位符 3">
            <a:extLst>
              <a:ext uri="{FF2B5EF4-FFF2-40B4-BE49-F238E27FC236}">
                <a16:creationId xmlns:a16="http://schemas.microsoft.com/office/drawing/2014/main" id="{DC5E45C6-3C27-4CD6-87A4-686E0452789C}"/>
              </a:ext>
            </a:extLst>
          </p:cNvPr>
          <p:cNvSpPr>
            <a:spLocks noGrp="1"/>
          </p:cNvSpPr>
          <p:nvPr>
            <p:ph idx="15"/>
          </p:nvPr>
        </p:nvSpPr>
        <p:spPr>
          <a:xfrm>
            <a:off x="5170096" y="1"/>
            <a:ext cx="1651691" cy="284671"/>
          </a:xfrm>
          <a:solidFill>
            <a:schemeClr val="accent4">
              <a:lumMod val="20000"/>
              <a:lumOff val="80000"/>
            </a:schemeClr>
          </a:solidFill>
        </p:spPr>
        <p:txBody>
          <a:bodyPr>
            <a:normAutofit fontScale="92500" lnSpcReduction="10000"/>
          </a:bodyPr>
          <a:lstStyle/>
          <a:p>
            <a:r>
              <a:rPr lang="zh-CN" altLang="en-US" dirty="0"/>
              <a:t>二</a:t>
            </a:r>
            <a:r>
              <a:rPr lang="en-US" altLang="zh-CN" dirty="0"/>
              <a:t>. </a:t>
            </a:r>
            <a:r>
              <a:rPr lang="zh-CN" altLang="en-US" dirty="0"/>
              <a:t>中子探测器</a:t>
            </a:r>
          </a:p>
        </p:txBody>
      </p:sp>
      <p:sp>
        <p:nvSpPr>
          <p:cNvPr id="5" name="内容占位符 4">
            <a:extLst>
              <a:ext uri="{FF2B5EF4-FFF2-40B4-BE49-F238E27FC236}">
                <a16:creationId xmlns:a16="http://schemas.microsoft.com/office/drawing/2014/main" id="{76A525C7-698F-42F7-9977-03E53AEE0BC1}"/>
              </a:ext>
            </a:extLst>
          </p:cNvPr>
          <p:cNvSpPr>
            <a:spLocks noGrp="1"/>
          </p:cNvSpPr>
          <p:nvPr>
            <p:ph idx="16"/>
          </p:nvPr>
        </p:nvSpPr>
        <p:spPr>
          <a:solidFill>
            <a:srgbClr val="003366"/>
          </a:solidFill>
        </p:spPr>
        <p:txBody>
          <a:bodyPr>
            <a:normAutofit fontScale="92500" lnSpcReduction="10000"/>
          </a:bodyPr>
          <a:lstStyle/>
          <a:p>
            <a:r>
              <a:rPr lang="en-US" altLang="zh-CN" dirty="0">
                <a:solidFill>
                  <a:srgbClr val="FFFF00"/>
                </a:solidFill>
                <a:latin typeface="Times New Roman" panose="02020603050405020304" pitchFamily="18" charset="0"/>
                <a:cs typeface="Times New Roman" panose="02020603050405020304" pitchFamily="18" charset="0"/>
                <a:sym typeface="Symbol" pitchFamily="18" charset="2"/>
              </a:rPr>
              <a:t>2.) </a:t>
            </a:r>
            <a:r>
              <a:rPr lang="zh-CN" altLang="en-US" dirty="0">
                <a:solidFill>
                  <a:srgbClr val="FFFF00"/>
                </a:solidFill>
                <a:latin typeface="Times New Roman" panose="02020603050405020304" pitchFamily="18" charset="0"/>
                <a:cs typeface="Times New Roman" panose="02020603050405020304" pitchFamily="18" charset="0"/>
                <a:sym typeface="Symbol" pitchFamily="18" charset="2"/>
              </a:rPr>
              <a:t>硼电离室、裂变室</a:t>
            </a:r>
          </a:p>
        </p:txBody>
      </p:sp>
      <p:sp>
        <p:nvSpPr>
          <p:cNvPr id="19" name="内容占位符 18">
            <a:extLst>
              <a:ext uri="{FF2B5EF4-FFF2-40B4-BE49-F238E27FC236}">
                <a16:creationId xmlns:a16="http://schemas.microsoft.com/office/drawing/2014/main" id="{3DD6B0AC-1C2F-434F-874C-7924919B1171}"/>
              </a:ext>
            </a:extLst>
          </p:cNvPr>
          <p:cNvSpPr>
            <a:spLocks noGrp="1"/>
          </p:cNvSpPr>
          <p:nvPr>
            <p:ph idx="14"/>
          </p:nvPr>
        </p:nvSpPr>
        <p:spPr>
          <a:solidFill>
            <a:schemeClr val="accent6">
              <a:lumMod val="20000"/>
              <a:lumOff val="80000"/>
            </a:schemeClr>
          </a:solidFill>
        </p:spPr>
        <p:txBody>
          <a:bodyPr>
            <a:normAutofit fontScale="92500" lnSpcReduction="10000"/>
          </a:bodyPr>
          <a:lstStyle/>
          <a:p>
            <a:r>
              <a:rPr lang="en-US" altLang="zh-CN" dirty="0"/>
              <a:t>13.4 </a:t>
            </a:r>
            <a:r>
              <a:rPr lang="zh-CN" altLang="en-US" dirty="0"/>
              <a:t>中子的探测</a:t>
            </a:r>
          </a:p>
        </p:txBody>
      </p:sp>
      <p:sp>
        <p:nvSpPr>
          <p:cNvPr id="67" name="内容占位符 4">
            <a:extLst>
              <a:ext uri="{FF2B5EF4-FFF2-40B4-BE49-F238E27FC236}">
                <a16:creationId xmlns:a16="http://schemas.microsoft.com/office/drawing/2014/main" id="{0F7B6120-0FC9-4F34-A9D2-2D0EE0FE8A7C}"/>
              </a:ext>
            </a:extLst>
          </p:cNvPr>
          <p:cNvSpPr txBox="1">
            <a:spLocks/>
          </p:cNvSpPr>
          <p:nvPr/>
        </p:nvSpPr>
        <p:spPr>
          <a:xfrm>
            <a:off x="6821787" y="10264"/>
            <a:ext cx="2829730" cy="284671"/>
          </a:xfrm>
          <a:prstGeom prst="rect">
            <a:avLst/>
          </a:prstGeom>
          <a:solidFill>
            <a:srgbClr val="FFFF00"/>
          </a:solidFill>
          <a:ln>
            <a:solidFill>
              <a:schemeClr val="bg1"/>
            </a:solidFill>
          </a:ln>
          <a:effectLst>
            <a:outerShdw blurRad="50800" dist="38100" dir="5400000" algn="t" rotWithShape="0">
              <a:prstClr val="black">
                <a:alpha val="40000"/>
              </a:prstClr>
            </a:outerShdw>
          </a:effectLst>
        </p:spPr>
        <p:txBody>
          <a:bodyPr vert="horz" lIns="91440" tIns="45720" rIns="91440" bIns="45720" rtlCol="0">
            <a:normAutofit fontScale="92500" lnSpcReduction="10000"/>
          </a:bodyPr>
          <a:lstStyle>
            <a:lvl1pPr marL="0" indent="0" algn="l" defTabSz="914400" rtl="0" eaLnBrk="1" latinLnBrk="0" hangingPunct="1">
              <a:lnSpc>
                <a:spcPct val="90000"/>
              </a:lnSpc>
              <a:spcBef>
                <a:spcPts val="1000"/>
              </a:spcBef>
              <a:buFontTx/>
              <a:buNone/>
              <a:defRPr sz="1600" kern="1200">
                <a:solidFill>
                  <a:schemeClr val="tx1"/>
                </a:solidFill>
                <a:latin typeface="华文楷体" panose="02010600040101010101" pitchFamily="2" charset="-122"/>
                <a:ea typeface="华文楷体" panose="02010600040101010101" pitchFamily="2" charset="-122"/>
                <a:cs typeface="+mn-cs"/>
              </a:defRPr>
            </a:lvl1pPr>
            <a:lvl2pPr marL="457200" indent="0" algn="l" defTabSz="914400" rtl="0" eaLnBrk="1" latinLnBrk="0" hangingPunct="1">
              <a:lnSpc>
                <a:spcPct val="90000"/>
              </a:lnSpc>
              <a:spcBef>
                <a:spcPts val="500"/>
              </a:spcBef>
              <a:buFontTx/>
              <a:buNone/>
              <a:defRPr sz="2400" kern="1200">
                <a:solidFill>
                  <a:schemeClr val="tx1"/>
                </a:solidFill>
                <a:latin typeface="华文宋体" panose="02010600040101010101" pitchFamily="2" charset="-122"/>
                <a:ea typeface="华文宋体" panose="02010600040101010101" pitchFamily="2" charset="-122"/>
                <a:cs typeface="+mn-cs"/>
              </a:defRPr>
            </a:lvl2pPr>
            <a:lvl3pPr marL="914400" indent="0" algn="l" defTabSz="914400" rtl="0" eaLnBrk="1" latinLnBrk="0" hangingPunct="1">
              <a:lnSpc>
                <a:spcPct val="90000"/>
              </a:lnSpc>
              <a:spcBef>
                <a:spcPts val="500"/>
              </a:spcBef>
              <a:buFontTx/>
              <a:buNone/>
              <a:defRPr sz="2000" kern="1200">
                <a:solidFill>
                  <a:schemeClr val="tx1"/>
                </a:solidFill>
                <a:latin typeface="华文宋体" panose="02010600040101010101" pitchFamily="2" charset="-122"/>
                <a:ea typeface="华文宋体" panose="02010600040101010101" pitchFamily="2" charset="-122"/>
                <a:cs typeface="+mn-cs"/>
              </a:defRPr>
            </a:lvl3pPr>
            <a:lvl4pPr marL="1371600" indent="0" algn="l" defTabSz="914400" rtl="0" eaLnBrk="1" latinLnBrk="0" hangingPunct="1">
              <a:lnSpc>
                <a:spcPct val="90000"/>
              </a:lnSpc>
              <a:spcBef>
                <a:spcPts val="500"/>
              </a:spcBef>
              <a:buFontTx/>
              <a:buNone/>
              <a:defRPr sz="1800" kern="1200">
                <a:solidFill>
                  <a:schemeClr val="tx1"/>
                </a:solidFill>
                <a:latin typeface="华文宋体" panose="02010600040101010101" pitchFamily="2" charset="-122"/>
                <a:ea typeface="华文宋体" panose="02010600040101010101" pitchFamily="2" charset="-122"/>
                <a:cs typeface="+mn-cs"/>
              </a:defRPr>
            </a:lvl4pPr>
            <a:lvl5pPr marL="1828800" indent="0" algn="l" defTabSz="914400" rtl="0" eaLnBrk="1" latinLnBrk="0" hangingPunct="1">
              <a:lnSpc>
                <a:spcPct val="90000"/>
              </a:lnSpc>
              <a:spcBef>
                <a:spcPts val="500"/>
              </a:spcBef>
              <a:buFontTx/>
              <a:buNone/>
              <a:defRPr sz="1800" kern="1200">
                <a:solidFill>
                  <a:schemeClr val="tx1"/>
                </a:solidFill>
                <a:latin typeface="华文宋体" panose="02010600040101010101" pitchFamily="2" charset="-122"/>
                <a:ea typeface="华文宋体" panose="0201060004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b="1" dirty="0">
                <a:solidFill>
                  <a:srgbClr val="FF0000"/>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1. </a:t>
            </a:r>
            <a:r>
              <a:rPr lang="zh-CN" altLang="en-US" b="1" dirty="0">
                <a:solidFill>
                  <a:srgbClr val="FF0000"/>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气体探测器</a:t>
            </a:r>
            <a:endParaRPr lang="zh-CN" altLang="zh-CN" b="1" dirty="0">
              <a:solidFill>
                <a:srgbClr val="FF0000"/>
              </a:solidFill>
              <a:latin typeface="Times New Roman" panose="02020603050405020304" pitchFamily="18" charset="0"/>
              <a:cs typeface="Times New Roman" panose="02020603050405020304" pitchFamily="18" charset="0"/>
              <a:sym typeface="Symbol" pitchFamily="18" charset="2"/>
            </a:endParaRPr>
          </a:p>
        </p:txBody>
      </p:sp>
      <p:sp>
        <p:nvSpPr>
          <p:cNvPr id="158" name="Text Box 5">
            <a:extLst>
              <a:ext uri="{FF2B5EF4-FFF2-40B4-BE49-F238E27FC236}">
                <a16:creationId xmlns:a16="http://schemas.microsoft.com/office/drawing/2014/main" id="{57B9E162-4355-48D5-ABDF-6B8FA8527171}"/>
              </a:ext>
            </a:extLst>
          </p:cNvPr>
          <p:cNvSpPr txBox="1">
            <a:spLocks noChangeArrowheads="1"/>
          </p:cNvSpPr>
          <p:nvPr/>
        </p:nvSpPr>
        <p:spPr bwMode="auto">
          <a:xfrm>
            <a:off x="152474" y="2963813"/>
            <a:ext cx="11769557" cy="3600986"/>
          </a:xfrm>
          <a:prstGeom prst="rect">
            <a:avLst/>
          </a:prstGeom>
          <a:noFill/>
          <a:ln w="9525">
            <a:solidFill>
              <a:srgbClr val="00CC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0"/>
              </a:spcBef>
              <a:defRPr>
                <a:solidFill>
                  <a:schemeClr val="tx1"/>
                </a:solidFill>
                <a:latin typeface="Arial" charset="0"/>
                <a:ea typeface="宋体" pitchFamily="2" charset="-122"/>
              </a:defRPr>
            </a:lvl1pPr>
            <a:lvl2pPr marL="890588" indent="-433388">
              <a:spcBef>
                <a:spcPct val="0"/>
              </a:spcBef>
              <a:defRPr>
                <a:solidFill>
                  <a:schemeClr val="tx1"/>
                </a:solidFill>
                <a:latin typeface="Arial" charset="0"/>
                <a:ea typeface="宋体" pitchFamily="2" charset="-122"/>
              </a:defRPr>
            </a:lvl2pPr>
            <a:lvl3pPr marL="1069975">
              <a:spcBef>
                <a:spcPct val="0"/>
              </a:spcBef>
              <a:defRPr>
                <a:solidFill>
                  <a:schemeClr val="tx1"/>
                </a:solidFill>
                <a:latin typeface="Arial" charset="0"/>
                <a:ea typeface="宋体" pitchFamily="2" charset="-122"/>
              </a:defRPr>
            </a:lvl3pPr>
            <a:lvl4pPr>
              <a:spcBef>
                <a:spcPct val="0"/>
              </a:spcBef>
              <a:defRPr>
                <a:solidFill>
                  <a:schemeClr val="tx1"/>
                </a:solidFill>
                <a:latin typeface="Arial" charset="0"/>
                <a:ea typeface="宋体" pitchFamily="2" charset="-122"/>
              </a:defRPr>
            </a:lvl4pPr>
            <a:lvl5pPr>
              <a:spcBef>
                <a:spcPct val="0"/>
              </a:spcBef>
              <a:defRPr>
                <a:solidFill>
                  <a:schemeClr val="tx1"/>
                </a:solidFill>
                <a:latin typeface="Arial" charset="0"/>
                <a:ea typeface="宋体" pitchFamily="2" charset="-122"/>
              </a:defRPr>
            </a:lvl5pPr>
            <a:lvl6pPr fontAlgn="base">
              <a:spcBef>
                <a:spcPct val="0"/>
              </a:spcBef>
              <a:spcAft>
                <a:spcPct val="0"/>
              </a:spcAft>
              <a:defRPr>
                <a:solidFill>
                  <a:schemeClr val="tx1"/>
                </a:solidFill>
                <a:latin typeface="Arial" charset="0"/>
                <a:ea typeface="宋体" pitchFamily="2" charset="-122"/>
              </a:defRPr>
            </a:lvl6pPr>
            <a:lvl7pPr fontAlgn="base">
              <a:spcBef>
                <a:spcPct val="0"/>
              </a:spcBef>
              <a:spcAft>
                <a:spcPct val="0"/>
              </a:spcAft>
              <a:defRPr>
                <a:solidFill>
                  <a:schemeClr val="tx1"/>
                </a:solidFill>
                <a:latin typeface="Arial" charset="0"/>
                <a:ea typeface="宋体" pitchFamily="2" charset="-122"/>
              </a:defRPr>
            </a:lvl7pPr>
            <a:lvl8pPr fontAlgn="base">
              <a:spcBef>
                <a:spcPct val="0"/>
              </a:spcBef>
              <a:spcAft>
                <a:spcPct val="0"/>
              </a:spcAft>
              <a:defRPr>
                <a:solidFill>
                  <a:schemeClr val="tx1"/>
                </a:solidFill>
                <a:latin typeface="Arial" charset="0"/>
                <a:ea typeface="宋体" pitchFamily="2" charset="-122"/>
              </a:defRPr>
            </a:lvl8pPr>
            <a:lvl9pPr fontAlgn="base">
              <a:spcBef>
                <a:spcPct val="0"/>
              </a:spcBef>
              <a:spcAft>
                <a:spcPct val="0"/>
              </a:spcAft>
              <a:defRPr>
                <a:solidFill>
                  <a:schemeClr val="tx1"/>
                </a:solidFill>
                <a:latin typeface="Arial" charset="0"/>
                <a:ea typeface="宋体" pitchFamily="2" charset="-122"/>
              </a:defRPr>
            </a:lvl9pPr>
          </a:lstStyle>
          <a:p>
            <a:pPr>
              <a:lnSpc>
                <a:spcPct val="150000"/>
              </a:lnSpc>
              <a:spcBef>
                <a:spcPts val="600"/>
              </a:spcBef>
              <a:spcAft>
                <a:spcPts val="1200"/>
              </a:spcAft>
              <a:defRPr/>
            </a:pPr>
            <a:r>
              <a:rPr lang="zh-CN" altLang="en-US" sz="2400" b="1" dirty="0">
                <a:solidFill>
                  <a:srgbClr val="0000FF"/>
                </a:solidFill>
                <a:latin typeface="黑体" panose="02010609060101010101" pitchFamily="49" charset="-122"/>
                <a:ea typeface="黑体" panose="02010609060101010101" pitchFamily="49" charset="-122"/>
              </a:rPr>
              <a:t>原理</a:t>
            </a:r>
            <a:r>
              <a:rPr lang="en-US" altLang="zh-CN" sz="2400" b="1" dirty="0">
                <a:solidFill>
                  <a:srgbClr val="0000FF"/>
                </a:solidFill>
                <a:latin typeface="黑体" panose="02010609060101010101" pitchFamily="49" charset="-122"/>
                <a:ea typeface="黑体" panose="02010609060101010101" pitchFamily="49" charset="-122"/>
              </a:rPr>
              <a:t>——</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将</a:t>
            </a:r>
            <a:r>
              <a:rPr lang="en-US" altLang="zh-CN" sz="2000" baseline="30000" dirty="0">
                <a:latin typeface="Times New Roman" panose="02020603050405020304" pitchFamily="18" charset="0"/>
                <a:ea typeface="楷体" panose="02010609060101010101" pitchFamily="49" charset="-122"/>
                <a:cs typeface="Times New Roman" panose="02020603050405020304" pitchFamily="18" charset="0"/>
              </a:rPr>
              <a:t>10</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B</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或</a:t>
            </a:r>
            <a:r>
              <a:rPr lang="en-US" altLang="zh-CN" sz="2000" baseline="30000" dirty="0">
                <a:latin typeface="Times New Roman" panose="02020603050405020304" pitchFamily="18" charset="0"/>
                <a:ea typeface="楷体" panose="02010609060101010101" pitchFamily="49" charset="-122"/>
                <a:cs typeface="Times New Roman" panose="02020603050405020304" pitchFamily="18" charset="0"/>
              </a:rPr>
              <a:t>235</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U</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涂覆在探测器电极的表面，构成</a:t>
            </a:r>
            <a:r>
              <a:rPr lang="zh-CN" altLang="en-US" sz="2000" b="1" dirty="0">
                <a:solidFill>
                  <a:srgbClr val="FF0000"/>
                </a:solidFill>
                <a:latin typeface="黑体" panose="02010609060101010101" pitchFamily="49" charset="-122"/>
                <a:ea typeface="黑体" panose="02010609060101010101" pitchFamily="49" charset="-122"/>
              </a:rPr>
              <a:t>辐射体，</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通过测量重带电粒子或裂变碎片的电离来测量中子</a:t>
            </a:r>
            <a:endParaRPr lang="en-US" altLang="zh-CN" sz="2000" dirty="0">
              <a:latin typeface="Times New Roman" panose="02020603050405020304" pitchFamily="18" charset="0"/>
              <a:ea typeface="楷体" panose="02010609060101010101" pitchFamily="49" charset="-122"/>
              <a:cs typeface="Times New Roman" panose="02020603050405020304" pitchFamily="18" charset="0"/>
            </a:endParaRPr>
          </a:p>
          <a:p>
            <a:pPr marL="0" lvl="1" indent="0">
              <a:lnSpc>
                <a:spcPct val="150000"/>
              </a:lnSpc>
              <a:spcBef>
                <a:spcPts val="600"/>
              </a:spcBef>
              <a:spcAft>
                <a:spcPts val="1200"/>
              </a:spcAft>
              <a:defRPr/>
            </a:pPr>
            <a:r>
              <a:rPr lang="zh-CN" altLang="en-US" sz="2400" b="1" dirty="0">
                <a:solidFill>
                  <a:srgbClr val="0000FF"/>
                </a:solidFill>
                <a:latin typeface="黑体" panose="02010609060101010101" pitchFamily="49" charset="-122"/>
                <a:ea typeface="黑体" panose="02010609060101010101" pitchFamily="49" charset="-122"/>
                <a:sym typeface="Wingdings" panose="05000000000000000000" pitchFamily="2" charset="2"/>
              </a:rPr>
              <a:t>效率比较低</a:t>
            </a:r>
            <a:r>
              <a:rPr lang="en-US" altLang="zh-CN" sz="2400" b="1" dirty="0">
                <a:solidFill>
                  <a:srgbClr val="0000FF"/>
                </a:solidFill>
                <a:latin typeface="黑体" panose="02010609060101010101" pitchFamily="49" charset="-122"/>
                <a:ea typeface="黑体" panose="02010609060101010101" pitchFamily="49" charset="-122"/>
                <a:sym typeface="Wingdings" panose="05000000000000000000" pitchFamily="2" charset="2"/>
              </a:rPr>
              <a:t>——</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α/</a:t>
            </a:r>
            <a:r>
              <a:rPr lang="en-US" altLang="zh-CN" sz="2000" baseline="30000" dirty="0">
                <a:latin typeface="Times New Roman" panose="02020603050405020304" pitchFamily="18" charset="0"/>
                <a:ea typeface="楷体" panose="02010609060101010101" pitchFamily="49" charset="-122"/>
                <a:cs typeface="Times New Roman" panose="02020603050405020304" pitchFamily="18" charset="0"/>
              </a:rPr>
              <a:t>7</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Li</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或裂变碎片的</a:t>
            </a:r>
            <a:r>
              <a:rPr lang="zh-CN" altLang="en-US" sz="2000" b="1" dirty="0">
                <a:solidFill>
                  <a:srgbClr val="FF0000"/>
                </a:solidFill>
                <a:latin typeface="黑体" panose="02010609060101010101" pitchFamily="49" charset="-122"/>
                <a:ea typeface="黑体" panose="02010609060101010101" pitchFamily="49" charset="-122"/>
              </a:rPr>
              <a:t>射程很短</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，故涂覆</a:t>
            </a:r>
            <a:r>
              <a:rPr lang="zh-CN" altLang="en-US" sz="2000" b="1" dirty="0">
                <a:solidFill>
                  <a:srgbClr val="FF0000"/>
                </a:solidFill>
                <a:latin typeface="黑体" panose="02010609060101010101" pitchFamily="49" charset="-122"/>
                <a:ea typeface="黑体" panose="02010609060101010101" pitchFamily="49" charset="-122"/>
              </a:rPr>
              <a:t>厚度很小（</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硼：</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&lt;1mg/cm</a:t>
            </a:r>
            <a:r>
              <a:rPr lang="en-US" altLang="zh-CN" sz="2000" baseline="30000" dirty="0">
                <a:latin typeface="Times New Roman" panose="02020603050405020304" pitchFamily="18" charset="0"/>
                <a:ea typeface="楷体" panose="02010609060101010101" pitchFamily="49" charset="-122"/>
                <a:cs typeface="Times New Roman" panose="02020603050405020304" pitchFamily="18" charset="0"/>
              </a:rPr>
              <a:t>2</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、裂变：</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&lt;2mg/cm</a:t>
            </a:r>
            <a:r>
              <a:rPr lang="en-US" altLang="zh-CN" sz="2000" baseline="30000" dirty="0">
                <a:latin typeface="Times New Roman" panose="02020603050405020304" pitchFamily="18" charset="0"/>
                <a:ea typeface="楷体" panose="02010609060101010101" pitchFamily="49" charset="-122"/>
                <a:cs typeface="Times New Roman" panose="02020603050405020304" pitchFamily="18" charset="0"/>
              </a:rPr>
              <a:t>2</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sym typeface="Wingdings" panose="05000000000000000000" pitchFamily="2" charset="2"/>
              </a:rPr>
              <a:t>需要</a:t>
            </a:r>
            <a:r>
              <a:rPr lang="zh-CN" altLang="en-US" sz="2000" b="1" dirty="0">
                <a:solidFill>
                  <a:srgbClr val="FF0000"/>
                </a:solidFill>
                <a:latin typeface="黑体" panose="02010609060101010101" pitchFamily="49" charset="-122"/>
                <a:ea typeface="黑体" panose="02010609060101010101" pitchFamily="49" charset="-122"/>
                <a:sym typeface="Wingdings" panose="05000000000000000000" pitchFamily="2" charset="2"/>
              </a:rPr>
              <a:t>多层</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sym typeface="Wingdings" panose="05000000000000000000" pitchFamily="2" charset="2"/>
              </a:rPr>
              <a:t>来</a:t>
            </a:r>
            <a:r>
              <a:rPr lang="zh-CN" altLang="en-US" sz="2000" b="1" dirty="0">
                <a:solidFill>
                  <a:srgbClr val="FF0000"/>
                </a:solidFill>
                <a:latin typeface="黑体" panose="02010609060101010101" pitchFamily="49" charset="-122"/>
                <a:ea typeface="黑体" panose="02010609060101010101" pitchFamily="49" charset="-122"/>
                <a:sym typeface="Wingdings" panose="05000000000000000000" pitchFamily="2" charset="2"/>
              </a:rPr>
              <a:t>提高效率</a:t>
            </a:r>
            <a:endParaRPr lang="en-US" altLang="zh-CN" sz="2000" baseline="30000" dirty="0">
              <a:latin typeface="Times New Roman" panose="02020603050405020304" pitchFamily="18" charset="0"/>
              <a:ea typeface="楷体" panose="02010609060101010101" pitchFamily="49" charset="-122"/>
              <a:cs typeface="Times New Roman" panose="02020603050405020304" pitchFamily="18" charset="0"/>
              <a:sym typeface="Wingdings" panose="05000000000000000000" pitchFamily="2" charset="2"/>
            </a:endParaRPr>
          </a:p>
          <a:p>
            <a:pPr>
              <a:lnSpc>
                <a:spcPct val="150000"/>
              </a:lnSpc>
              <a:spcBef>
                <a:spcPts val="600"/>
              </a:spcBef>
              <a:spcAft>
                <a:spcPts val="1200"/>
              </a:spcAft>
              <a:defRPr/>
            </a:pPr>
            <a:r>
              <a:rPr lang="zh-CN" altLang="en-US" sz="2400" b="1" dirty="0">
                <a:solidFill>
                  <a:srgbClr val="0000FF"/>
                </a:solidFill>
                <a:latin typeface="黑体" panose="02010609060101010101" pitchFamily="49" charset="-122"/>
                <a:ea typeface="黑体" panose="02010609060101010101" pitchFamily="49" charset="-122"/>
              </a:rPr>
              <a:t>用于监测反应堆的中子注量率</a:t>
            </a:r>
            <a:r>
              <a:rPr lang="en-US" altLang="zh-CN" sz="2400" b="1" dirty="0">
                <a:solidFill>
                  <a:srgbClr val="0000FF"/>
                </a:solidFill>
                <a:latin typeface="黑体" panose="02010609060101010101" pitchFamily="49" charset="-122"/>
                <a:ea typeface="黑体" panose="02010609060101010101" pitchFamily="49" charset="-122"/>
              </a:rPr>
              <a:t>——</a:t>
            </a:r>
            <a:r>
              <a:rPr lang="zh-CN" altLang="en-US" sz="2000" dirty="0">
                <a:latin typeface="楷体" panose="02010609060101010101" pitchFamily="49" charset="-122"/>
                <a:ea typeface="楷体" panose="02010609060101010101" pitchFamily="49" charset="-122"/>
              </a:rPr>
              <a:t>硼电离室一般工作于</a:t>
            </a:r>
            <a:r>
              <a:rPr lang="zh-CN" altLang="en-US" sz="2000" b="1" dirty="0">
                <a:solidFill>
                  <a:srgbClr val="FF0000"/>
                </a:solidFill>
                <a:latin typeface="黑体" panose="02010609060101010101" pitchFamily="49" charset="-122"/>
                <a:ea typeface="黑体" panose="02010609060101010101" pitchFamily="49" charset="-122"/>
              </a:rPr>
              <a:t>累计（电流）</a:t>
            </a:r>
            <a:r>
              <a:rPr lang="zh-CN" altLang="en-US" sz="2000" dirty="0">
                <a:latin typeface="楷体" panose="02010609060101010101" pitchFamily="49" charset="-122"/>
                <a:ea typeface="楷体" panose="02010609060101010101" pitchFamily="49" charset="-122"/>
              </a:rPr>
              <a:t>工作状态，</a:t>
            </a:r>
            <a:r>
              <a:rPr lang="zh-CN" altLang="en-US" sz="2000" b="1" dirty="0">
                <a:solidFill>
                  <a:srgbClr val="FF0000"/>
                </a:solidFill>
                <a:latin typeface="黑体" panose="02010609060101010101" pitchFamily="49" charset="-122"/>
                <a:ea typeface="黑体" panose="02010609060101010101" pitchFamily="49" charset="-122"/>
              </a:rPr>
              <a:t>裂变室</a:t>
            </a:r>
            <a:r>
              <a:rPr lang="zh-CN" altLang="en-US" sz="2000" dirty="0">
                <a:latin typeface="楷体" panose="02010609060101010101" pitchFamily="49" charset="-122"/>
                <a:ea typeface="楷体" panose="02010609060101010101" pitchFamily="49" charset="-122"/>
              </a:rPr>
              <a:t>也可工作于</a:t>
            </a:r>
            <a:r>
              <a:rPr lang="zh-CN" altLang="en-US" sz="2000" b="1" dirty="0">
                <a:solidFill>
                  <a:srgbClr val="FF0000"/>
                </a:solidFill>
                <a:latin typeface="黑体" panose="02010609060101010101" pitchFamily="49" charset="-122"/>
                <a:ea typeface="黑体" panose="02010609060101010101" pitchFamily="49" charset="-122"/>
              </a:rPr>
              <a:t>脉冲</a:t>
            </a:r>
            <a:r>
              <a:rPr lang="zh-CN" altLang="en-US" sz="2000" dirty="0">
                <a:latin typeface="楷体" panose="02010609060101010101" pitchFamily="49" charset="-122"/>
                <a:ea typeface="楷体" panose="02010609060101010101" pitchFamily="49" charset="-122"/>
              </a:rPr>
              <a:t>工作状态</a:t>
            </a:r>
          </a:p>
        </p:txBody>
      </p:sp>
      <p:grpSp>
        <p:nvGrpSpPr>
          <p:cNvPr id="159" name="组合 158">
            <a:extLst>
              <a:ext uri="{FF2B5EF4-FFF2-40B4-BE49-F238E27FC236}">
                <a16:creationId xmlns:a16="http://schemas.microsoft.com/office/drawing/2014/main" id="{FB3676E9-49A1-4ED6-BEB1-ACF22A18FFD1}"/>
              </a:ext>
            </a:extLst>
          </p:cNvPr>
          <p:cNvGrpSpPr/>
          <p:nvPr/>
        </p:nvGrpSpPr>
        <p:grpSpPr>
          <a:xfrm>
            <a:off x="8044421" y="1340627"/>
            <a:ext cx="939864" cy="1166620"/>
            <a:chOff x="4498524" y="977821"/>
            <a:chExt cx="743981" cy="923473"/>
          </a:xfrm>
        </p:grpSpPr>
        <p:cxnSp>
          <p:nvCxnSpPr>
            <p:cNvPr id="160" name="直接连接符 159">
              <a:extLst>
                <a:ext uri="{FF2B5EF4-FFF2-40B4-BE49-F238E27FC236}">
                  <a16:creationId xmlns:a16="http://schemas.microsoft.com/office/drawing/2014/main" id="{3471A517-7349-4E01-B5B2-388880A0DA49}"/>
                </a:ext>
              </a:extLst>
            </p:cNvPr>
            <p:cNvCxnSpPr/>
            <p:nvPr/>
          </p:nvCxnSpPr>
          <p:spPr>
            <a:xfrm flipH="1">
              <a:off x="4498524" y="977821"/>
              <a:ext cx="415577" cy="736138"/>
            </a:xfrm>
            <a:prstGeom prst="line">
              <a:avLst/>
            </a:prstGeom>
            <a:ln w="203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1" name="直接连接符 160">
              <a:extLst>
                <a:ext uri="{FF2B5EF4-FFF2-40B4-BE49-F238E27FC236}">
                  <a16:creationId xmlns:a16="http://schemas.microsoft.com/office/drawing/2014/main" id="{278C0A64-C571-4D80-BB5E-EF0DCEC8607B}"/>
                </a:ext>
              </a:extLst>
            </p:cNvPr>
            <p:cNvCxnSpPr/>
            <p:nvPr/>
          </p:nvCxnSpPr>
          <p:spPr>
            <a:xfrm flipH="1">
              <a:off x="4826928" y="1160375"/>
              <a:ext cx="415577" cy="740919"/>
            </a:xfrm>
            <a:prstGeom prst="line">
              <a:avLst/>
            </a:prstGeom>
            <a:ln w="7620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162" name="直接箭头连接符 161">
            <a:extLst>
              <a:ext uri="{FF2B5EF4-FFF2-40B4-BE49-F238E27FC236}">
                <a16:creationId xmlns:a16="http://schemas.microsoft.com/office/drawing/2014/main" id="{88D0B795-DD8C-4897-872E-B7C3578A6CA6}"/>
              </a:ext>
            </a:extLst>
          </p:cNvPr>
          <p:cNvCxnSpPr/>
          <p:nvPr/>
        </p:nvCxnSpPr>
        <p:spPr>
          <a:xfrm flipH="1" flipV="1">
            <a:off x="8335901" y="1755844"/>
            <a:ext cx="1562048" cy="94418"/>
          </a:xfrm>
          <a:prstGeom prst="straightConnector1">
            <a:avLst/>
          </a:prstGeom>
          <a:ln w="28575">
            <a:solidFill>
              <a:srgbClr val="0000FF"/>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3" name="直接箭头连接符 162">
            <a:extLst>
              <a:ext uri="{FF2B5EF4-FFF2-40B4-BE49-F238E27FC236}">
                <a16:creationId xmlns:a16="http://schemas.microsoft.com/office/drawing/2014/main" id="{BBBE3D75-B6CC-438A-9239-ABD2970659B0}"/>
              </a:ext>
            </a:extLst>
          </p:cNvPr>
          <p:cNvCxnSpPr/>
          <p:nvPr/>
        </p:nvCxnSpPr>
        <p:spPr>
          <a:xfrm>
            <a:off x="8341793" y="1787558"/>
            <a:ext cx="232457" cy="594326"/>
          </a:xfrm>
          <a:prstGeom prst="straightConnector1">
            <a:avLst/>
          </a:prstGeom>
          <a:ln w="57150">
            <a:solidFill>
              <a:srgbClr val="003300"/>
            </a:solidFill>
            <a:headEnd type="non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4" name="TextBox 11">
                <a:extLst>
                  <a:ext uri="{FF2B5EF4-FFF2-40B4-BE49-F238E27FC236}">
                    <a16:creationId xmlns:a16="http://schemas.microsoft.com/office/drawing/2014/main" id="{6BE4E6FF-9D60-48AF-8606-C2D3339F2875}"/>
                  </a:ext>
                </a:extLst>
              </p:cNvPr>
              <p:cNvSpPr txBox="1"/>
              <p:nvPr/>
            </p:nvSpPr>
            <p:spPr>
              <a:xfrm>
                <a:off x="8721786" y="1081740"/>
                <a:ext cx="1331635" cy="369332"/>
              </a:xfrm>
              <a:prstGeom prst="rect">
                <a:avLst/>
              </a:prstGeom>
              <a:solidFill>
                <a:srgbClr val="FFFF00"/>
              </a:solidFill>
              <a:ln>
                <a:solidFill>
                  <a:schemeClr val="bg1">
                    <a:lumMod val="50000"/>
                  </a:schemeClr>
                </a:solid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baseline="30000" smtClean="0">
                          <a:latin typeface="Cambria Math"/>
                        </a:rPr>
                        <m:t>10</m:t>
                      </m:r>
                      <m:r>
                        <a:rPr lang="en-US" altLang="zh-CN" b="0" i="1" smtClean="0">
                          <a:latin typeface="Cambria Math"/>
                        </a:rPr>
                        <m:t>𝐵</m:t>
                      </m:r>
                      <m:d>
                        <m:dPr>
                          <m:ctrlPr>
                            <a:rPr lang="en-US" altLang="zh-CN" b="0" i="1" smtClean="0">
                              <a:latin typeface="Cambria Math" panose="02040503050406030204" pitchFamily="18" charset="0"/>
                            </a:rPr>
                          </m:ctrlPr>
                        </m:dPr>
                        <m:e>
                          <m:r>
                            <a:rPr lang="en-US" altLang="zh-CN" b="0" i="1" smtClean="0">
                              <a:latin typeface="Cambria Math"/>
                            </a:rPr>
                            <m:t>𝑛</m:t>
                          </m:r>
                          <m:r>
                            <a:rPr lang="en-US" altLang="zh-CN" b="0" i="1" smtClean="0">
                              <a:latin typeface="Cambria Math"/>
                            </a:rPr>
                            <m:t>,</m:t>
                          </m:r>
                          <m:r>
                            <a:rPr lang="zh-CN" altLang="en-US" b="0" i="1" smtClean="0">
                              <a:latin typeface="Cambria Math"/>
                            </a:rPr>
                            <m:t>𝛼</m:t>
                          </m:r>
                        </m:e>
                      </m:d>
                      <m:r>
                        <a:rPr lang="en-US" altLang="zh-CN" b="0" i="1" baseline="30000" smtClean="0">
                          <a:latin typeface="Cambria Math"/>
                        </a:rPr>
                        <m:t>7</m:t>
                      </m:r>
                      <m:r>
                        <a:rPr lang="en-US" altLang="zh-CN" b="0" i="1" smtClean="0">
                          <a:latin typeface="Cambria Math"/>
                        </a:rPr>
                        <m:t>𝐿𝑖</m:t>
                      </m:r>
                    </m:oMath>
                  </m:oMathPara>
                </a14:m>
                <a:endParaRPr lang="zh-CN" altLang="en-US" dirty="0">
                  <a:latin typeface="Times New Roman" pitchFamily="18" charset="0"/>
                  <a:cs typeface="Times New Roman" pitchFamily="18" charset="0"/>
                </a:endParaRPr>
              </a:p>
            </p:txBody>
          </p:sp>
        </mc:Choice>
        <mc:Fallback xmlns="">
          <p:sp>
            <p:nvSpPr>
              <p:cNvPr id="164" name="TextBox 11">
                <a:extLst>
                  <a:ext uri="{FF2B5EF4-FFF2-40B4-BE49-F238E27FC236}">
                    <a16:creationId xmlns:a16="http://schemas.microsoft.com/office/drawing/2014/main" id="{6BE4E6FF-9D60-48AF-8606-C2D3339F2875}"/>
                  </a:ext>
                </a:extLst>
              </p:cNvPr>
              <p:cNvSpPr txBox="1">
                <a:spLocks noRot="1" noChangeAspect="1" noMove="1" noResize="1" noEditPoints="1" noAdjustHandles="1" noChangeArrowheads="1" noChangeShapeType="1" noTextEdit="1"/>
              </p:cNvSpPr>
              <p:nvPr/>
            </p:nvSpPr>
            <p:spPr>
              <a:xfrm>
                <a:off x="8721786" y="1081740"/>
                <a:ext cx="1331635" cy="369332"/>
              </a:xfrm>
              <a:prstGeom prst="rect">
                <a:avLst/>
              </a:prstGeom>
              <a:blipFill>
                <a:blip r:embed="rId2"/>
                <a:stretch>
                  <a:fillRect r="-455"/>
                </a:stretch>
              </a:blipFill>
              <a:ln>
                <a:solidFill>
                  <a:schemeClr val="bg1">
                    <a:lumMod val="50000"/>
                  </a:schemeClr>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5" name="TextBox 12">
                <a:extLst>
                  <a:ext uri="{FF2B5EF4-FFF2-40B4-BE49-F238E27FC236}">
                    <a16:creationId xmlns:a16="http://schemas.microsoft.com/office/drawing/2014/main" id="{F3F87C1A-D79B-4D30-9634-BCC8A364E66D}"/>
                  </a:ext>
                </a:extLst>
              </p:cNvPr>
              <p:cNvSpPr txBox="1"/>
              <p:nvPr/>
            </p:nvSpPr>
            <p:spPr>
              <a:xfrm>
                <a:off x="8263803" y="934038"/>
                <a:ext cx="343536" cy="34909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zh-CN" altLang="en-US" sz="2800" b="1" i="1" smtClean="0">
                          <a:solidFill>
                            <a:srgbClr val="7030A0"/>
                          </a:solidFill>
                          <a:effectLst>
                            <a:outerShdw blurRad="38100" dist="38100" dir="2700000" algn="tl">
                              <a:srgbClr val="000000">
                                <a:alpha val="43137"/>
                              </a:srgbClr>
                            </a:outerShdw>
                          </a:effectLst>
                          <a:latin typeface="Cambria Math"/>
                        </a:rPr>
                        <m:t>𝜶</m:t>
                      </m:r>
                    </m:oMath>
                  </m:oMathPara>
                </a14:m>
                <a:endParaRPr lang="zh-CN" altLang="en-US" sz="2800" b="1" dirty="0">
                  <a:solidFill>
                    <a:srgbClr val="7030A0"/>
                  </a:solidFill>
                  <a:effectLst>
                    <a:outerShdw blurRad="38100" dist="38100" dir="2700000" algn="tl">
                      <a:srgbClr val="000000">
                        <a:alpha val="43137"/>
                      </a:srgbClr>
                    </a:outerShdw>
                  </a:effectLst>
                  <a:latin typeface="Times New Roman" pitchFamily="18" charset="0"/>
                  <a:cs typeface="Times New Roman" pitchFamily="18" charset="0"/>
                </a:endParaRPr>
              </a:p>
            </p:txBody>
          </p:sp>
        </mc:Choice>
        <mc:Fallback xmlns="">
          <p:sp>
            <p:nvSpPr>
              <p:cNvPr id="165" name="TextBox 12">
                <a:extLst>
                  <a:ext uri="{FF2B5EF4-FFF2-40B4-BE49-F238E27FC236}">
                    <a16:creationId xmlns:a16="http://schemas.microsoft.com/office/drawing/2014/main" id="{F3F87C1A-D79B-4D30-9634-BCC8A364E66D}"/>
                  </a:ext>
                </a:extLst>
              </p:cNvPr>
              <p:cNvSpPr txBox="1">
                <a:spLocks noRot="1" noChangeAspect="1" noMove="1" noResize="1" noEditPoints="1" noAdjustHandles="1" noChangeArrowheads="1" noChangeShapeType="1" noTextEdit="1"/>
              </p:cNvSpPr>
              <p:nvPr/>
            </p:nvSpPr>
            <p:spPr>
              <a:xfrm>
                <a:off x="8263803" y="934038"/>
                <a:ext cx="343536" cy="349098"/>
              </a:xfrm>
              <a:prstGeom prst="rect">
                <a:avLst/>
              </a:prstGeom>
              <a:blipFill>
                <a:blip r:embed="rId3"/>
                <a:stretch>
                  <a:fillRect r="-5357" b="-2280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6" name="TextBox 13">
                <a:extLst>
                  <a:ext uri="{FF2B5EF4-FFF2-40B4-BE49-F238E27FC236}">
                    <a16:creationId xmlns:a16="http://schemas.microsoft.com/office/drawing/2014/main" id="{AB88AE30-C37A-4BBF-B7D5-147D62045883}"/>
                  </a:ext>
                </a:extLst>
              </p:cNvPr>
              <p:cNvSpPr txBox="1"/>
              <p:nvPr/>
            </p:nvSpPr>
            <p:spPr>
              <a:xfrm>
                <a:off x="8473955" y="1850262"/>
                <a:ext cx="365995" cy="24642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1" i="1" baseline="30000" smtClean="0">
                          <a:solidFill>
                            <a:srgbClr val="003300"/>
                          </a:solidFill>
                          <a:effectLst>
                            <a:outerShdw blurRad="38100" dist="38100" dir="2700000" algn="tl">
                              <a:srgbClr val="000000">
                                <a:alpha val="43137"/>
                              </a:srgbClr>
                            </a:outerShdw>
                          </a:effectLst>
                          <a:latin typeface="Cambria Math"/>
                        </a:rPr>
                        <m:t>𝟕</m:t>
                      </m:r>
                      <m:r>
                        <a:rPr lang="en-US" altLang="zh-CN" b="1" i="1" smtClean="0">
                          <a:solidFill>
                            <a:srgbClr val="003300"/>
                          </a:solidFill>
                          <a:effectLst>
                            <a:outerShdw blurRad="38100" dist="38100" dir="2700000" algn="tl">
                              <a:srgbClr val="000000">
                                <a:alpha val="43137"/>
                              </a:srgbClr>
                            </a:outerShdw>
                          </a:effectLst>
                          <a:latin typeface="Cambria Math"/>
                        </a:rPr>
                        <m:t>𝑳𝒊</m:t>
                      </m:r>
                    </m:oMath>
                  </m:oMathPara>
                </a14:m>
                <a:endParaRPr lang="zh-CN" altLang="en-US" b="1" dirty="0">
                  <a:solidFill>
                    <a:srgbClr val="003300"/>
                  </a:solidFill>
                  <a:effectLst>
                    <a:outerShdw blurRad="38100" dist="38100" dir="2700000" algn="tl">
                      <a:srgbClr val="000000">
                        <a:alpha val="43137"/>
                      </a:srgbClr>
                    </a:outerShdw>
                  </a:effectLst>
                  <a:latin typeface="Times New Roman" pitchFamily="18" charset="0"/>
                  <a:cs typeface="Times New Roman" pitchFamily="18" charset="0"/>
                </a:endParaRPr>
              </a:p>
            </p:txBody>
          </p:sp>
        </mc:Choice>
        <mc:Fallback xmlns="">
          <p:sp>
            <p:nvSpPr>
              <p:cNvPr id="166" name="TextBox 13">
                <a:extLst>
                  <a:ext uri="{FF2B5EF4-FFF2-40B4-BE49-F238E27FC236}">
                    <a16:creationId xmlns:a16="http://schemas.microsoft.com/office/drawing/2014/main" id="{AB88AE30-C37A-4BBF-B7D5-147D62045883}"/>
                  </a:ext>
                </a:extLst>
              </p:cNvPr>
              <p:cNvSpPr txBox="1">
                <a:spLocks noRot="1" noChangeAspect="1" noMove="1" noResize="1" noEditPoints="1" noAdjustHandles="1" noChangeArrowheads="1" noChangeShapeType="1" noTextEdit="1"/>
              </p:cNvSpPr>
              <p:nvPr/>
            </p:nvSpPr>
            <p:spPr>
              <a:xfrm>
                <a:off x="8473955" y="1850262"/>
                <a:ext cx="365995" cy="246423"/>
              </a:xfrm>
              <a:prstGeom prst="rect">
                <a:avLst/>
              </a:prstGeom>
              <a:blipFill>
                <a:blip r:embed="rId4"/>
                <a:stretch>
                  <a:fillRect r="-40000" b="-52500"/>
                </a:stretch>
              </a:blipFill>
            </p:spPr>
            <p:txBody>
              <a:bodyPr/>
              <a:lstStyle/>
              <a:p>
                <a:r>
                  <a:rPr lang="zh-CN" altLang="en-US">
                    <a:noFill/>
                  </a:rPr>
                  <a:t> </a:t>
                </a:r>
              </a:p>
            </p:txBody>
          </p:sp>
        </mc:Fallback>
      </mc:AlternateContent>
      <p:grpSp>
        <p:nvGrpSpPr>
          <p:cNvPr id="167" name="组合 166">
            <a:extLst>
              <a:ext uri="{FF2B5EF4-FFF2-40B4-BE49-F238E27FC236}">
                <a16:creationId xmlns:a16="http://schemas.microsoft.com/office/drawing/2014/main" id="{8722E285-FE44-49E9-B812-C52F1E051105}"/>
              </a:ext>
            </a:extLst>
          </p:cNvPr>
          <p:cNvGrpSpPr/>
          <p:nvPr/>
        </p:nvGrpSpPr>
        <p:grpSpPr>
          <a:xfrm>
            <a:off x="7795130" y="760712"/>
            <a:ext cx="339429" cy="148329"/>
            <a:chOff x="4117494" y="2367457"/>
            <a:chExt cx="451831" cy="197447"/>
          </a:xfrm>
        </p:grpSpPr>
        <p:sp>
          <p:nvSpPr>
            <p:cNvPr id="168" name="流程图: 或者 167">
              <a:extLst>
                <a:ext uri="{FF2B5EF4-FFF2-40B4-BE49-F238E27FC236}">
                  <a16:creationId xmlns:a16="http://schemas.microsoft.com/office/drawing/2014/main" id="{D9C43F9D-A2ED-423A-85A8-D87551EE633E}"/>
                </a:ext>
              </a:extLst>
            </p:cNvPr>
            <p:cNvSpPr/>
            <p:nvPr/>
          </p:nvSpPr>
          <p:spPr>
            <a:xfrm>
              <a:off x="4117494" y="2368291"/>
              <a:ext cx="166474" cy="196613"/>
            </a:xfrm>
            <a:prstGeom prst="flowChartOr">
              <a:avLst/>
            </a:prstGeom>
            <a:solidFill>
              <a:schemeClr val="bg1"/>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Times New Roman" pitchFamily="18" charset="0"/>
                <a:cs typeface="Times New Roman" pitchFamily="18" charset="0"/>
              </a:endParaRPr>
            </a:p>
          </p:txBody>
        </p:sp>
        <p:grpSp>
          <p:nvGrpSpPr>
            <p:cNvPr id="169" name="组合 168">
              <a:extLst>
                <a:ext uri="{FF2B5EF4-FFF2-40B4-BE49-F238E27FC236}">
                  <a16:creationId xmlns:a16="http://schemas.microsoft.com/office/drawing/2014/main" id="{5CBAC45E-4A5A-4F4F-A65E-40C6C27BC274}"/>
                </a:ext>
              </a:extLst>
            </p:cNvPr>
            <p:cNvGrpSpPr/>
            <p:nvPr/>
          </p:nvGrpSpPr>
          <p:grpSpPr>
            <a:xfrm>
              <a:off x="4374902" y="2367457"/>
              <a:ext cx="194423" cy="194423"/>
              <a:chOff x="5580112" y="2368291"/>
              <a:chExt cx="868213" cy="868213"/>
            </a:xfrm>
          </p:grpSpPr>
          <p:sp>
            <p:nvSpPr>
              <p:cNvPr id="170" name="流程图: 联系 17">
                <a:extLst>
                  <a:ext uri="{FF2B5EF4-FFF2-40B4-BE49-F238E27FC236}">
                    <a16:creationId xmlns:a16="http://schemas.microsoft.com/office/drawing/2014/main" id="{F08F7826-B52D-459F-8530-D6C641E22256}"/>
                  </a:ext>
                </a:extLst>
              </p:cNvPr>
              <p:cNvSpPr/>
              <p:nvPr/>
            </p:nvSpPr>
            <p:spPr>
              <a:xfrm>
                <a:off x="5580112" y="2368291"/>
                <a:ext cx="868213" cy="868213"/>
              </a:xfrm>
              <a:prstGeom prst="flowChartConnector">
                <a:avLst/>
              </a:prstGeom>
              <a:solidFill>
                <a:schemeClr val="bg1"/>
              </a:solidFill>
              <a:ln w="28575">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Times New Roman" pitchFamily="18" charset="0"/>
                  <a:cs typeface="Times New Roman" pitchFamily="18" charset="0"/>
                </a:endParaRPr>
              </a:p>
            </p:txBody>
          </p:sp>
          <p:cxnSp>
            <p:nvCxnSpPr>
              <p:cNvPr id="171" name="直接连接符 170">
                <a:extLst>
                  <a:ext uri="{FF2B5EF4-FFF2-40B4-BE49-F238E27FC236}">
                    <a16:creationId xmlns:a16="http://schemas.microsoft.com/office/drawing/2014/main" id="{C9653D6F-926C-42A8-9E47-046517D022F4}"/>
                  </a:ext>
                </a:extLst>
              </p:cNvPr>
              <p:cNvCxnSpPr>
                <a:stCxn id="170" idx="2"/>
                <a:endCxn id="170" idx="6"/>
              </p:cNvCxnSpPr>
              <p:nvPr/>
            </p:nvCxnSpPr>
            <p:spPr>
              <a:xfrm>
                <a:off x="5580112" y="2802398"/>
                <a:ext cx="868213" cy="0"/>
              </a:xfrm>
              <a:prstGeom prst="line">
                <a:avLst/>
              </a:prstGeom>
              <a:ln w="28575">
                <a:solidFill>
                  <a:srgbClr val="00FF00"/>
                </a:solidFill>
              </a:ln>
            </p:spPr>
            <p:style>
              <a:lnRef idx="1">
                <a:schemeClr val="accent1"/>
              </a:lnRef>
              <a:fillRef idx="0">
                <a:schemeClr val="accent1"/>
              </a:fillRef>
              <a:effectRef idx="0">
                <a:schemeClr val="accent1"/>
              </a:effectRef>
              <a:fontRef idx="minor">
                <a:schemeClr val="tx1"/>
              </a:fontRef>
            </p:style>
          </p:cxnSp>
        </p:grpSp>
      </p:grpSp>
      <p:grpSp>
        <p:nvGrpSpPr>
          <p:cNvPr id="172" name="组合 171">
            <a:extLst>
              <a:ext uri="{FF2B5EF4-FFF2-40B4-BE49-F238E27FC236}">
                <a16:creationId xmlns:a16="http://schemas.microsoft.com/office/drawing/2014/main" id="{97F207C1-B43D-45CA-88AC-7D5B524A6784}"/>
              </a:ext>
            </a:extLst>
          </p:cNvPr>
          <p:cNvGrpSpPr/>
          <p:nvPr/>
        </p:nvGrpSpPr>
        <p:grpSpPr>
          <a:xfrm>
            <a:off x="7841357" y="933411"/>
            <a:ext cx="339429" cy="148329"/>
            <a:chOff x="4117494" y="2367457"/>
            <a:chExt cx="451831" cy="197447"/>
          </a:xfrm>
        </p:grpSpPr>
        <p:sp>
          <p:nvSpPr>
            <p:cNvPr id="173" name="流程图: 或者 172">
              <a:extLst>
                <a:ext uri="{FF2B5EF4-FFF2-40B4-BE49-F238E27FC236}">
                  <a16:creationId xmlns:a16="http://schemas.microsoft.com/office/drawing/2014/main" id="{CEC2B028-2042-41AB-ACC2-122D25377DB1}"/>
                </a:ext>
              </a:extLst>
            </p:cNvPr>
            <p:cNvSpPr/>
            <p:nvPr/>
          </p:nvSpPr>
          <p:spPr>
            <a:xfrm>
              <a:off x="4117494" y="2368291"/>
              <a:ext cx="166474" cy="196613"/>
            </a:xfrm>
            <a:prstGeom prst="flowChartOr">
              <a:avLst/>
            </a:prstGeom>
            <a:solidFill>
              <a:schemeClr val="bg1"/>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Times New Roman" pitchFamily="18" charset="0"/>
                <a:cs typeface="Times New Roman" pitchFamily="18" charset="0"/>
              </a:endParaRPr>
            </a:p>
          </p:txBody>
        </p:sp>
        <p:grpSp>
          <p:nvGrpSpPr>
            <p:cNvPr id="174" name="组合 173">
              <a:extLst>
                <a:ext uri="{FF2B5EF4-FFF2-40B4-BE49-F238E27FC236}">
                  <a16:creationId xmlns:a16="http://schemas.microsoft.com/office/drawing/2014/main" id="{5F8396C8-93CD-4E62-B36A-B4746DDDFD99}"/>
                </a:ext>
              </a:extLst>
            </p:cNvPr>
            <p:cNvGrpSpPr/>
            <p:nvPr/>
          </p:nvGrpSpPr>
          <p:grpSpPr>
            <a:xfrm>
              <a:off x="4374902" y="2367457"/>
              <a:ext cx="194423" cy="194423"/>
              <a:chOff x="5580112" y="2368291"/>
              <a:chExt cx="868213" cy="868213"/>
            </a:xfrm>
          </p:grpSpPr>
          <p:sp>
            <p:nvSpPr>
              <p:cNvPr id="175" name="流程图: 联系 22">
                <a:extLst>
                  <a:ext uri="{FF2B5EF4-FFF2-40B4-BE49-F238E27FC236}">
                    <a16:creationId xmlns:a16="http://schemas.microsoft.com/office/drawing/2014/main" id="{16DF4FD7-B059-4272-8AF8-C59B59C1C575}"/>
                  </a:ext>
                </a:extLst>
              </p:cNvPr>
              <p:cNvSpPr/>
              <p:nvPr/>
            </p:nvSpPr>
            <p:spPr>
              <a:xfrm>
                <a:off x="5580112" y="2368291"/>
                <a:ext cx="868213" cy="868213"/>
              </a:xfrm>
              <a:prstGeom prst="flowChartConnector">
                <a:avLst/>
              </a:prstGeom>
              <a:solidFill>
                <a:schemeClr val="bg1"/>
              </a:solidFill>
              <a:ln w="28575">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Times New Roman" pitchFamily="18" charset="0"/>
                  <a:cs typeface="Times New Roman" pitchFamily="18" charset="0"/>
                </a:endParaRPr>
              </a:p>
            </p:txBody>
          </p:sp>
          <p:cxnSp>
            <p:nvCxnSpPr>
              <p:cNvPr id="176" name="直接连接符 175">
                <a:extLst>
                  <a:ext uri="{FF2B5EF4-FFF2-40B4-BE49-F238E27FC236}">
                    <a16:creationId xmlns:a16="http://schemas.microsoft.com/office/drawing/2014/main" id="{385AE010-C65E-45BA-AA12-9DB230DD1214}"/>
                  </a:ext>
                </a:extLst>
              </p:cNvPr>
              <p:cNvCxnSpPr>
                <a:stCxn id="175" idx="2"/>
                <a:endCxn id="175" idx="6"/>
              </p:cNvCxnSpPr>
              <p:nvPr/>
            </p:nvCxnSpPr>
            <p:spPr>
              <a:xfrm>
                <a:off x="5580112" y="2802398"/>
                <a:ext cx="868213" cy="0"/>
              </a:xfrm>
              <a:prstGeom prst="line">
                <a:avLst/>
              </a:prstGeom>
              <a:ln w="28575">
                <a:solidFill>
                  <a:srgbClr val="00FF00"/>
                </a:solidFill>
              </a:ln>
            </p:spPr>
            <p:style>
              <a:lnRef idx="1">
                <a:schemeClr val="accent1"/>
              </a:lnRef>
              <a:fillRef idx="0">
                <a:schemeClr val="accent1"/>
              </a:fillRef>
              <a:effectRef idx="0">
                <a:schemeClr val="accent1"/>
              </a:effectRef>
              <a:fontRef idx="minor">
                <a:schemeClr val="tx1"/>
              </a:fontRef>
            </p:style>
          </p:cxnSp>
        </p:grpSp>
      </p:grpSp>
      <p:grpSp>
        <p:nvGrpSpPr>
          <p:cNvPr id="177" name="组合 176">
            <a:extLst>
              <a:ext uri="{FF2B5EF4-FFF2-40B4-BE49-F238E27FC236}">
                <a16:creationId xmlns:a16="http://schemas.microsoft.com/office/drawing/2014/main" id="{18CEF815-43F6-4E9C-8A4E-95B7927C10DC}"/>
              </a:ext>
            </a:extLst>
          </p:cNvPr>
          <p:cNvGrpSpPr/>
          <p:nvPr/>
        </p:nvGrpSpPr>
        <p:grpSpPr>
          <a:xfrm>
            <a:off x="7902512" y="1129993"/>
            <a:ext cx="339429" cy="148329"/>
            <a:chOff x="4117494" y="2367457"/>
            <a:chExt cx="451831" cy="197447"/>
          </a:xfrm>
        </p:grpSpPr>
        <p:sp>
          <p:nvSpPr>
            <p:cNvPr id="178" name="流程图: 或者 177">
              <a:extLst>
                <a:ext uri="{FF2B5EF4-FFF2-40B4-BE49-F238E27FC236}">
                  <a16:creationId xmlns:a16="http://schemas.microsoft.com/office/drawing/2014/main" id="{EB96DE82-C3EE-473E-BDC1-66AB6BE025A3}"/>
                </a:ext>
              </a:extLst>
            </p:cNvPr>
            <p:cNvSpPr/>
            <p:nvPr/>
          </p:nvSpPr>
          <p:spPr>
            <a:xfrm>
              <a:off x="4117494" y="2368291"/>
              <a:ext cx="166474" cy="196613"/>
            </a:xfrm>
            <a:prstGeom prst="flowChartOr">
              <a:avLst/>
            </a:prstGeom>
            <a:solidFill>
              <a:schemeClr val="bg1"/>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Times New Roman" pitchFamily="18" charset="0"/>
                <a:cs typeface="Times New Roman" pitchFamily="18" charset="0"/>
              </a:endParaRPr>
            </a:p>
          </p:txBody>
        </p:sp>
        <p:grpSp>
          <p:nvGrpSpPr>
            <p:cNvPr id="179" name="组合 178">
              <a:extLst>
                <a:ext uri="{FF2B5EF4-FFF2-40B4-BE49-F238E27FC236}">
                  <a16:creationId xmlns:a16="http://schemas.microsoft.com/office/drawing/2014/main" id="{28A8928B-8B47-4D85-BBD2-BADB71692CC2}"/>
                </a:ext>
              </a:extLst>
            </p:cNvPr>
            <p:cNvGrpSpPr/>
            <p:nvPr/>
          </p:nvGrpSpPr>
          <p:grpSpPr>
            <a:xfrm>
              <a:off x="4374902" y="2367457"/>
              <a:ext cx="194423" cy="194423"/>
              <a:chOff x="5580112" y="2368291"/>
              <a:chExt cx="868213" cy="868213"/>
            </a:xfrm>
          </p:grpSpPr>
          <p:sp>
            <p:nvSpPr>
              <p:cNvPr id="180" name="流程图: 联系 27">
                <a:extLst>
                  <a:ext uri="{FF2B5EF4-FFF2-40B4-BE49-F238E27FC236}">
                    <a16:creationId xmlns:a16="http://schemas.microsoft.com/office/drawing/2014/main" id="{9476E038-AEA1-4784-BF0E-65A138BCEDDA}"/>
                  </a:ext>
                </a:extLst>
              </p:cNvPr>
              <p:cNvSpPr/>
              <p:nvPr/>
            </p:nvSpPr>
            <p:spPr>
              <a:xfrm>
                <a:off x="5580112" y="2368291"/>
                <a:ext cx="868213" cy="868213"/>
              </a:xfrm>
              <a:prstGeom prst="flowChartConnector">
                <a:avLst/>
              </a:prstGeom>
              <a:solidFill>
                <a:schemeClr val="bg1"/>
              </a:solidFill>
              <a:ln w="28575">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Times New Roman" pitchFamily="18" charset="0"/>
                  <a:cs typeface="Times New Roman" pitchFamily="18" charset="0"/>
                </a:endParaRPr>
              </a:p>
            </p:txBody>
          </p:sp>
          <p:cxnSp>
            <p:nvCxnSpPr>
              <p:cNvPr id="181" name="直接连接符 180">
                <a:extLst>
                  <a:ext uri="{FF2B5EF4-FFF2-40B4-BE49-F238E27FC236}">
                    <a16:creationId xmlns:a16="http://schemas.microsoft.com/office/drawing/2014/main" id="{9363B873-C0C1-419F-8E75-E69F8978CD1D}"/>
                  </a:ext>
                </a:extLst>
              </p:cNvPr>
              <p:cNvCxnSpPr>
                <a:stCxn id="180" idx="2"/>
                <a:endCxn id="180" idx="6"/>
              </p:cNvCxnSpPr>
              <p:nvPr/>
            </p:nvCxnSpPr>
            <p:spPr>
              <a:xfrm>
                <a:off x="5580112" y="2802398"/>
                <a:ext cx="868213" cy="0"/>
              </a:xfrm>
              <a:prstGeom prst="line">
                <a:avLst/>
              </a:prstGeom>
              <a:ln w="28575">
                <a:solidFill>
                  <a:srgbClr val="00FF00"/>
                </a:solidFill>
              </a:ln>
            </p:spPr>
            <p:style>
              <a:lnRef idx="1">
                <a:schemeClr val="accent1"/>
              </a:lnRef>
              <a:fillRef idx="0">
                <a:schemeClr val="accent1"/>
              </a:fillRef>
              <a:effectRef idx="0">
                <a:schemeClr val="accent1"/>
              </a:effectRef>
              <a:fontRef idx="minor">
                <a:schemeClr val="tx1"/>
              </a:fontRef>
            </p:style>
          </p:cxnSp>
        </p:grpSp>
      </p:grpSp>
      <p:grpSp>
        <p:nvGrpSpPr>
          <p:cNvPr id="182" name="组合 181">
            <a:extLst>
              <a:ext uri="{FF2B5EF4-FFF2-40B4-BE49-F238E27FC236}">
                <a16:creationId xmlns:a16="http://schemas.microsoft.com/office/drawing/2014/main" id="{ECC24A20-7B28-491A-AB0D-6E6F4D8CEEBB}"/>
              </a:ext>
            </a:extLst>
          </p:cNvPr>
          <p:cNvGrpSpPr/>
          <p:nvPr/>
        </p:nvGrpSpPr>
        <p:grpSpPr>
          <a:xfrm>
            <a:off x="7988502" y="1383381"/>
            <a:ext cx="339429" cy="148329"/>
            <a:chOff x="4117494" y="2367457"/>
            <a:chExt cx="451831" cy="197447"/>
          </a:xfrm>
        </p:grpSpPr>
        <p:sp>
          <p:nvSpPr>
            <p:cNvPr id="185" name="流程图: 或者 184">
              <a:extLst>
                <a:ext uri="{FF2B5EF4-FFF2-40B4-BE49-F238E27FC236}">
                  <a16:creationId xmlns:a16="http://schemas.microsoft.com/office/drawing/2014/main" id="{ED979233-572E-449A-B008-DB4B3BB96C98}"/>
                </a:ext>
              </a:extLst>
            </p:cNvPr>
            <p:cNvSpPr/>
            <p:nvPr/>
          </p:nvSpPr>
          <p:spPr>
            <a:xfrm>
              <a:off x="4117494" y="2368291"/>
              <a:ext cx="166474" cy="196613"/>
            </a:xfrm>
            <a:prstGeom prst="flowChartOr">
              <a:avLst/>
            </a:prstGeom>
            <a:solidFill>
              <a:schemeClr val="bg1"/>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Times New Roman" pitchFamily="18" charset="0"/>
                <a:cs typeface="Times New Roman" pitchFamily="18" charset="0"/>
              </a:endParaRPr>
            </a:p>
          </p:txBody>
        </p:sp>
        <p:grpSp>
          <p:nvGrpSpPr>
            <p:cNvPr id="186" name="组合 185">
              <a:extLst>
                <a:ext uri="{FF2B5EF4-FFF2-40B4-BE49-F238E27FC236}">
                  <a16:creationId xmlns:a16="http://schemas.microsoft.com/office/drawing/2014/main" id="{2222602D-A2D2-44BF-92CC-CF21D85EF83E}"/>
                </a:ext>
              </a:extLst>
            </p:cNvPr>
            <p:cNvGrpSpPr/>
            <p:nvPr/>
          </p:nvGrpSpPr>
          <p:grpSpPr>
            <a:xfrm>
              <a:off x="4374902" y="2367457"/>
              <a:ext cx="194423" cy="194423"/>
              <a:chOff x="5580112" y="2368291"/>
              <a:chExt cx="868213" cy="868213"/>
            </a:xfrm>
          </p:grpSpPr>
          <p:sp>
            <p:nvSpPr>
              <p:cNvPr id="187" name="流程图: 联系 32">
                <a:extLst>
                  <a:ext uri="{FF2B5EF4-FFF2-40B4-BE49-F238E27FC236}">
                    <a16:creationId xmlns:a16="http://schemas.microsoft.com/office/drawing/2014/main" id="{4EA1197C-907E-4E5D-A385-68F92251B459}"/>
                  </a:ext>
                </a:extLst>
              </p:cNvPr>
              <p:cNvSpPr/>
              <p:nvPr/>
            </p:nvSpPr>
            <p:spPr>
              <a:xfrm>
                <a:off x="5580112" y="2368291"/>
                <a:ext cx="868213" cy="868213"/>
              </a:xfrm>
              <a:prstGeom prst="flowChartConnector">
                <a:avLst/>
              </a:prstGeom>
              <a:solidFill>
                <a:schemeClr val="bg1"/>
              </a:solidFill>
              <a:ln w="28575">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Times New Roman" pitchFamily="18" charset="0"/>
                  <a:cs typeface="Times New Roman" pitchFamily="18" charset="0"/>
                </a:endParaRPr>
              </a:p>
            </p:txBody>
          </p:sp>
          <p:cxnSp>
            <p:nvCxnSpPr>
              <p:cNvPr id="188" name="直接连接符 187">
                <a:extLst>
                  <a:ext uri="{FF2B5EF4-FFF2-40B4-BE49-F238E27FC236}">
                    <a16:creationId xmlns:a16="http://schemas.microsoft.com/office/drawing/2014/main" id="{6DF0605D-8EC6-4746-AEB5-9F75314D1586}"/>
                  </a:ext>
                </a:extLst>
              </p:cNvPr>
              <p:cNvCxnSpPr>
                <a:stCxn id="187" idx="2"/>
                <a:endCxn id="187" idx="6"/>
              </p:cNvCxnSpPr>
              <p:nvPr/>
            </p:nvCxnSpPr>
            <p:spPr>
              <a:xfrm>
                <a:off x="5580112" y="2802398"/>
                <a:ext cx="868213" cy="0"/>
              </a:xfrm>
              <a:prstGeom prst="line">
                <a:avLst/>
              </a:prstGeom>
              <a:ln w="28575">
                <a:solidFill>
                  <a:srgbClr val="00FF00"/>
                </a:solidFill>
              </a:ln>
            </p:spPr>
            <p:style>
              <a:lnRef idx="1">
                <a:schemeClr val="accent1"/>
              </a:lnRef>
              <a:fillRef idx="0">
                <a:schemeClr val="accent1"/>
              </a:fillRef>
              <a:effectRef idx="0">
                <a:schemeClr val="accent1"/>
              </a:effectRef>
              <a:fontRef idx="minor">
                <a:schemeClr val="tx1"/>
              </a:fontRef>
            </p:style>
          </p:cxnSp>
        </p:grpSp>
      </p:grpSp>
      <p:cxnSp>
        <p:nvCxnSpPr>
          <p:cNvPr id="189" name="直接箭头连接符 188">
            <a:extLst>
              <a:ext uri="{FF2B5EF4-FFF2-40B4-BE49-F238E27FC236}">
                <a16:creationId xmlns:a16="http://schemas.microsoft.com/office/drawing/2014/main" id="{17DBB3C4-7A28-484D-A6B1-8F2ADA29FBEF}"/>
              </a:ext>
            </a:extLst>
          </p:cNvPr>
          <p:cNvCxnSpPr/>
          <p:nvPr/>
        </p:nvCxnSpPr>
        <p:spPr>
          <a:xfrm flipH="1" flipV="1">
            <a:off x="8000699" y="960392"/>
            <a:ext cx="335683" cy="837151"/>
          </a:xfrm>
          <a:prstGeom prst="straightConnector1">
            <a:avLst/>
          </a:prstGeom>
          <a:ln w="381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90" name="TextBox 35">
            <a:extLst>
              <a:ext uri="{FF2B5EF4-FFF2-40B4-BE49-F238E27FC236}">
                <a16:creationId xmlns:a16="http://schemas.microsoft.com/office/drawing/2014/main" id="{31E7FA30-847F-4604-B1C6-B8B8DAA93BB7}"/>
              </a:ext>
            </a:extLst>
          </p:cNvPr>
          <p:cNvSpPr txBox="1"/>
          <p:nvPr/>
        </p:nvSpPr>
        <p:spPr>
          <a:xfrm>
            <a:off x="8097300" y="699564"/>
            <a:ext cx="1149969" cy="266957"/>
          </a:xfrm>
          <a:prstGeom prst="rect">
            <a:avLst/>
          </a:prstGeom>
          <a:noFill/>
        </p:spPr>
        <p:txBody>
          <a:bodyPr wrap="none" rtlCol="0">
            <a:spAutoFit/>
          </a:bodyPr>
          <a:lstStyle/>
          <a:p>
            <a:r>
              <a:rPr lang="zh-CN" altLang="en-US" sz="2000" b="1" dirty="0">
                <a:latin typeface="楷体" pitchFamily="49" charset="-122"/>
                <a:ea typeface="楷体" pitchFamily="49" charset="-122"/>
                <a:cs typeface="Times New Roman" pitchFamily="18" charset="0"/>
              </a:rPr>
              <a:t>在气体中电离</a:t>
            </a:r>
          </a:p>
        </p:txBody>
      </p:sp>
      <p:grpSp>
        <p:nvGrpSpPr>
          <p:cNvPr id="191" name="组合 190">
            <a:extLst>
              <a:ext uri="{FF2B5EF4-FFF2-40B4-BE49-F238E27FC236}">
                <a16:creationId xmlns:a16="http://schemas.microsoft.com/office/drawing/2014/main" id="{856DF6F0-A4CB-42B0-92B7-32F2F4D20A57}"/>
              </a:ext>
            </a:extLst>
          </p:cNvPr>
          <p:cNvGrpSpPr/>
          <p:nvPr/>
        </p:nvGrpSpPr>
        <p:grpSpPr>
          <a:xfrm>
            <a:off x="5049019" y="833741"/>
            <a:ext cx="2024750" cy="2024748"/>
            <a:chOff x="969652" y="1936924"/>
            <a:chExt cx="4378424" cy="4378424"/>
          </a:xfrm>
        </p:grpSpPr>
        <p:sp>
          <p:nvSpPr>
            <p:cNvPr id="192" name="椭圆 191">
              <a:extLst>
                <a:ext uri="{FF2B5EF4-FFF2-40B4-BE49-F238E27FC236}">
                  <a16:creationId xmlns:a16="http://schemas.microsoft.com/office/drawing/2014/main" id="{D9439A7C-E0E1-4C1A-B678-602E173EE48B}"/>
                </a:ext>
              </a:extLst>
            </p:cNvPr>
            <p:cNvSpPr/>
            <p:nvPr/>
          </p:nvSpPr>
          <p:spPr>
            <a:xfrm>
              <a:off x="3086856" y="4054128"/>
              <a:ext cx="144016" cy="144016"/>
            </a:xfrm>
            <a:prstGeom prst="ellipse">
              <a:avLst/>
            </a:prstGeom>
            <a:solidFill>
              <a:srgbClr val="00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93" name="组合 192">
              <a:extLst>
                <a:ext uri="{FF2B5EF4-FFF2-40B4-BE49-F238E27FC236}">
                  <a16:creationId xmlns:a16="http://schemas.microsoft.com/office/drawing/2014/main" id="{0C0D8471-C24E-4BC4-A481-3B5A9D5A9F9B}"/>
                </a:ext>
              </a:extLst>
            </p:cNvPr>
            <p:cNvGrpSpPr/>
            <p:nvPr/>
          </p:nvGrpSpPr>
          <p:grpSpPr>
            <a:xfrm>
              <a:off x="969652" y="1936924"/>
              <a:ext cx="4378424" cy="4378424"/>
              <a:chOff x="1276400" y="3918992"/>
              <a:chExt cx="1944216" cy="1944216"/>
            </a:xfrm>
          </p:grpSpPr>
          <p:grpSp>
            <p:nvGrpSpPr>
              <p:cNvPr id="194" name="组合 193">
                <a:extLst>
                  <a:ext uri="{FF2B5EF4-FFF2-40B4-BE49-F238E27FC236}">
                    <a16:creationId xmlns:a16="http://schemas.microsoft.com/office/drawing/2014/main" id="{E298723A-5E89-48A6-ADDF-1B082B1D0A2B}"/>
                  </a:ext>
                </a:extLst>
              </p:cNvPr>
              <p:cNvGrpSpPr/>
              <p:nvPr/>
            </p:nvGrpSpPr>
            <p:grpSpPr>
              <a:xfrm>
                <a:off x="1276400" y="3918992"/>
                <a:ext cx="1944216" cy="1944216"/>
                <a:chOff x="1124000" y="3766592"/>
                <a:chExt cx="1944216" cy="1944216"/>
              </a:xfrm>
            </p:grpSpPr>
            <p:grpSp>
              <p:nvGrpSpPr>
                <p:cNvPr id="202" name="组合 201">
                  <a:extLst>
                    <a:ext uri="{FF2B5EF4-FFF2-40B4-BE49-F238E27FC236}">
                      <a16:creationId xmlns:a16="http://schemas.microsoft.com/office/drawing/2014/main" id="{9C102A55-D12E-4C6E-8DFA-53934C4309A4}"/>
                    </a:ext>
                  </a:extLst>
                </p:cNvPr>
                <p:cNvGrpSpPr/>
                <p:nvPr/>
              </p:nvGrpSpPr>
              <p:grpSpPr>
                <a:xfrm>
                  <a:off x="1124000" y="3766592"/>
                  <a:ext cx="1944216" cy="1944216"/>
                  <a:chOff x="971600" y="3614192"/>
                  <a:chExt cx="1944216" cy="1944216"/>
                </a:xfrm>
              </p:grpSpPr>
              <p:cxnSp>
                <p:nvCxnSpPr>
                  <p:cNvPr id="206" name="直接箭头连接符 205">
                    <a:extLst>
                      <a:ext uri="{FF2B5EF4-FFF2-40B4-BE49-F238E27FC236}">
                        <a16:creationId xmlns:a16="http://schemas.microsoft.com/office/drawing/2014/main" id="{1715561B-47CF-4F83-A852-5A74E1EBF0B0}"/>
                      </a:ext>
                    </a:extLst>
                  </p:cNvPr>
                  <p:cNvCxnSpPr/>
                  <p:nvPr/>
                </p:nvCxnSpPr>
                <p:spPr>
                  <a:xfrm>
                    <a:off x="971600" y="4586300"/>
                    <a:ext cx="1944216" cy="0"/>
                  </a:xfrm>
                  <a:prstGeom prst="straightConnector1">
                    <a:avLst/>
                  </a:prstGeom>
                  <a:ln>
                    <a:solidFill>
                      <a:schemeClr val="bg1">
                        <a:lumMod val="5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07" name="直接箭头连接符 206">
                    <a:extLst>
                      <a:ext uri="{FF2B5EF4-FFF2-40B4-BE49-F238E27FC236}">
                        <a16:creationId xmlns:a16="http://schemas.microsoft.com/office/drawing/2014/main" id="{94C36763-3EA5-4D21-B5DB-0587010929B1}"/>
                      </a:ext>
                    </a:extLst>
                  </p:cNvPr>
                  <p:cNvCxnSpPr/>
                  <p:nvPr/>
                </p:nvCxnSpPr>
                <p:spPr>
                  <a:xfrm rot="5400000">
                    <a:off x="971600" y="4586300"/>
                    <a:ext cx="1944216" cy="0"/>
                  </a:xfrm>
                  <a:prstGeom prst="straightConnector1">
                    <a:avLst/>
                  </a:prstGeom>
                  <a:ln>
                    <a:solidFill>
                      <a:schemeClr val="bg1">
                        <a:lumMod val="5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203" name="组合 202">
                  <a:extLst>
                    <a:ext uri="{FF2B5EF4-FFF2-40B4-BE49-F238E27FC236}">
                      <a16:creationId xmlns:a16="http://schemas.microsoft.com/office/drawing/2014/main" id="{8E3C617A-CAD4-417F-9822-287158F390CC}"/>
                    </a:ext>
                  </a:extLst>
                </p:cNvPr>
                <p:cNvGrpSpPr/>
                <p:nvPr/>
              </p:nvGrpSpPr>
              <p:grpSpPr>
                <a:xfrm rot="2700000">
                  <a:off x="1124000" y="3766592"/>
                  <a:ext cx="1944216" cy="1944216"/>
                  <a:chOff x="971600" y="3614192"/>
                  <a:chExt cx="1944216" cy="1944216"/>
                </a:xfrm>
              </p:grpSpPr>
              <p:cxnSp>
                <p:nvCxnSpPr>
                  <p:cNvPr id="204" name="直接箭头连接符 203">
                    <a:extLst>
                      <a:ext uri="{FF2B5EF4-FFF2-40B4-BE49-F238E27FC236}">
                        <a16:creationId xmlns:a16="http://schemas.microsoft.com/office/drawing/2014/main" id="{8E55B1E4-BE43-4BC4-A226-D44B01C55FA7}"/>
                      </a:ext>
                    </a:extLst>
                  </p:cNvPr>
                  <p:cNvCxnSpPr/>
                  <p:nvPr/>
                </p:nvCxnSpPr>
                <p:spPr>
                  <a:xfrm>
                    <a:off x="971600" y="4586300"/>
                    <a:ext cx="1944216" cy="0"/>
                  </a:xfrm>
                  <a:prstGeom prst="straightConnector1">
                    <a:avLst/>
                  </a:prstGeom>
                  <a:ln>
                    <a:solidFill>
                      <a:schemeClr val="bg1">
                        <a:lumMod val="5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05" name="直接箭头连接符 204">
                    <a:extLst>
                      <a:ext uri="{FF2B5EF4-FFF2-40B4-BE49-F238E27FC236}">
                        <a16:creationId xmlns:a16="http://schemas.microsoft.com/office/drawing/2014/main" id="{96BF083C-5CD0-4652-8A14-31F7E5C6B310}"/>
                      </a:ext>
                    </a:extLst>
                  </p:cNvPr>
                  <p:cNvCxnSpPr/>
                  <p:nvPr/>
                </p:nvCxnSpPr>
                <p:spPr>
                  <a:xfrm rot="5400000">
                    <a:off x="971600" y="4586300"/>
                    <a:ext cx="1944216" cy="0"/>
                  </a:xfrm>
                  <a:prstGeom prst="straightConnector1">
                    <a:avLst/>
                  </a:prstGeom>
                  <a:ln>
                    <a:solidFill>
                      <a:schemeClr val="bg1">
                        <a:lumMod val="5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grpSp>
          <p:grpSp>
            <p:nvGrpSpPr>
              <p:cNvPr id="195" name="组合 194">
                <a:extLst>
                  <a:ext uri="{FF2B5EF4-FFF2-40B4-BE49-F238E27FC236}">
                    <a16:creationId xmlns:a16="http://schemas.microsoft.com/office/drawing/2014/main" id="{9B574695-B69D-4F01-8F0F-3A021DECACBF}"/>
                  </a:ext>
                </a:extLst>
              </p:cNvPr>
              <p:cNvGrpSpPr/>
              <p:nvPr/>
            </p:nvGrpSpPr>
            <p:grpSpPr>
              <a:xfrm rot="1320000">
                <a:off x="1276400" y="3918992"/>
                <a:ext cx="1944216" cy="1944216"/>
                <a:chOff x="1124000" y="3766592"/>
                <a:chExt cx="1944216" cy="1944216"/>
              </a:xfrm>
            </p:grpSpPr>
            <p:grpSp>
              <p:nvGrpSpPr>
                <p:cNvPr id="196" name="组合 195">
                  <a:extLst>
                    <a:ext uri="{FF2B5EF4-FFF2-40B4-BE49-F238E27FC236}">
                      <a16:creationId xmlns:a16="http://schemas.microsoft.com/office/drawing/2014/main" id="{01E6162C-2F31-43DD-837A-B35EA10F2630}"/>
                    </a:ext>
                  </a:extLst>
                </p:cNvPr>
                <p:cNvGrpSpPr/>
                <p:nvPr/>
              </p:nvGrpSpPr>
              <p:grpSpPr>
                <a:xfrm>
                  <a:off x="1124000" y="3766592"/>
                  <a:ext cx="1944216" cy="1944216"/>
                  <a:chOff x="971600" y="3614192"/>
                  <a:chExt cx="1944216" cy="1944216"/>
                </a:xfrm>
              </p:grpSpPr>
              <p:cxnSp>
                <p:nvCxnSpPr>
                  <p:cNvPr id="200" name="直接箭头连接符 199">
                    <a:extLst>
                      <a:ext uri="{FF2B5EF4-FFF2-40B4-BE49-F238E27FC236}">
                        <a16:creationId xmlns:a16="http://schemas.microsoft.com/office/drawing/2014/main" id="{2C061F0A-7C2E-452F-860D-AF174667544E}"/>
                      </a:ext>
                    </a:extLst>
                  </p:cNvPr>
                  <p:cNvCxnSpPr/>
                  <p:nvPr/>
                </p:nvCxnSpPr>
                <p:spPr>
                  <a:xfrm>
                    <a:off x="971600" y="4586300"/>
                    <a:ext cx="1944216" cy="0"/>
                  </a:xfrm>
                  <a:prstGeom prst="straightConnector1">
                    <a:avLst/>
                  </a:prstGeom>
                  <a:ln>
                    <a:solidFill>
                      <a:schemeClr val="bg1">
                        <a:lumMod val="5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01" name="直接箭头连接符 200">
                    <a:extLst>
                      <a:ext uri="{FF2B5EF4-FFF2-40B4-BE49-F238E27FC236}">
                        <a16:creationId xmlns:a16="http://schemas.microsoft.com/office/drawing/2014/main" id="{0E58A34D-DA5D-408F-889A-9EDFF598CA03}"/>
                      </a:ext>
                    </a:extLst>
                  </p:cNvPr>
                  <p:cNvCxnSpPr/>
                  <p:nvPr/>
                </p:nvCxnSpPr>
                <p:spPr>
                  <a:xfrm rot="5400000">
                    <a:off x="971600" y="4586300"/>
                    <a:ext cx="1944216" cy="0"/>
                  </a:xfrm>
                  <a:prstGeom prst="straightConnector1">
                    <a:avLst/>
                  </a:prstGeom>
                  <a:ln>
                    <a:solidFill>
                      <a:schemeClr val="bg1">
                        <a:lumMod val="5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197" name="组合 196">
                  <a:extLst>
                    <a:ext uri="{FF2B5EF4-FFF2-40B4-BE49-F238E27FC236}">
                      <a16:creationId xmlns:a16="http://schemas.microsoft.com/office/drawing/2014/main" id="{EE83E614-1EFB-42B1-A379-DA8DA648D2D3}"/>
                    </a:ext>
                  </a:extLst>
                </p:cNvPr>
                <p:cNvGrpSpPr/>
                <p:nvPr/>
              </p:nvGrpSpPr>
              <p:grpSpPr>
                <a:xfrm rot="2700000">
                  <a:off x="1124000" y="3766592"/>
                  <a:ext cx="1944216" cy="1944216"/>
                  <a:chOff x="971600" y="3614192"/>
                  <a:chExt cx="1944216" cy="1944216"/>
                </a:xfrm>
              </p:grpSpPr>
              <p:cxnSp>
                <p:nvCxnSpPr>
                  <p:cNvPr id="198" name="直接箭头连接符 197">
                    <a:extLst>
                      <a:ext uri="{FF2B5EF4-FFF2-40B4-BE49-F238E27FC236}">
                        <a16:creationId xmlns:a16="http://schemas.microsoft.com/office/drawing/2014/main" id="{FAF7C842-35A8-4C40-A175-5A8EAE03A88D}"/>
                      </a:ext>
                    </a:extLst>
                  </p:cNvPr>
                  <p:cNvCxnSpPr/>
                  <p:nvPr/>
                </p:nvCxnSpPr>
                <p:spPr>
                  <a:xfrm>
                    <a:off x="971600" y="4586300"/>
                    <a:ext cx="1944216" cy="0"/>
                  </a:xfrm>
                  <a:prstGeom prst="straightConnector1">
                    <a:avLst/>
                  </a:prstGeom>
                  <a:ln>
                    <a:solidFill>
                      <a:schemeClr val="bg1">
                        <a:lumMod val="5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99" name="直接箭头连接符 198">
                    <a:extLst>
                      <a:ext uri="{FF2B5EF4-FFF2-40B4-BE49-F238E27FC236}">
                        <a16:creationId xmlns:a16="http://schemas.microsoft.com/office/drawing/2014/main" id="{60E304B6-6E9A-485D-8C50-29491B236F39}"/>
                      </a:ext>
                    </a:extLst>
                  </p:cNvPr>
                  <p:cNvCxnSpPr/>
                  <p:nvPr/>
                </p:nvCxnSpPr>
                <p:spPr>
                  <a:xfrm rot="5400000">
                    <a:off x="971600" y="4586300"/>
                    <a:ext cx="1944216" cy="0"/>
                  </a:xfrm>
                  <a:prstGeom prst="straightConnector1">
                    <a:avLst/>
                  </a:prstGeom>
                  <a:ln>
                    <a:solidFill>
                      <a:schemeClr val="bg1">
                        <a:lumMod val="5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grpSp>
        </p:grpSp>
      </p:grpSp>
      <p:sp>
        <p:nvSpPr>
          <p:cNvPr id="208" name="任意多边形 54">
            <a:extLst>
              <a:ext uri="{FF2B5EF4-FFF2-40B4-BE49-F238E27FC236}">
                <a16:creationId xmlns:a16="http://schemas.microsoft.com/office/drawing/2014/main" id="{7886111B-4EB2-4C53-849D-18E5ECEDDE7C}"/>
              </a:ext>
            </a:extLst>
          </p:cNvPr>
          <p:cNvSpPr/>
          <p:nvPr/>
        </p:nvSpPr>
        <p:spPr>
          <a:xfrm>
            <a:off x="6521566" y="1039550"/>
            <a:ext cx="1575734" cy="757153"/>
          </a:xfrm>
          <a:custGeom>
            <a:avLst/>
            <a:gdLst>
              <a:gd name="connsiteX0" fmla="*/ 2276475 w 2276475"/>
              <a:gd name="connsiteY0" fmla="*/ 0 h 552450"/>
              <a:gd name="connsiteX1" fmla="*/ 1733550 w 2276475"/>
              <a:gd name="connsiteY1" fmla="*/ 38100 h 552450"/>
              <a:gd name="connsiteX2" fmla="*/ 1704975 w 2276475"/>
              <a:gd name="connsiteY2" fmla="*/ 47625 h 552450"/>
              <a:gd name="connsiteX3" fmla="*/ 1628775 w 2276475"/>
              <a:gd name="connsiteY3" fmla="*/ 66675 h 552450"/>
              <a:gd name="connsiteX4" fmla="*/ 1524000 w 2276475"/>
              <a:gd name="connsiteY4" fmla="*/ 123825 h 552450"/>
              <a:gd name="connsiteX5" fmla="*/ 1495425 w 2276475"/>
              <a:gd name="connsiteY5" fmla="*/ 133350 h 552450"/>
              <a:gd name="connsiteX6" fmla="*/ 1447800 w 2276475"/>
              <a:gd name="connsiteY6" fmla="*/ 180975 h 552450"/>
              <a:gd name="connsiteX7" fmla="*/ 1419225 w 2276475"/>
              <a:gd name="connsiteY7" fmla="*/ 209550 h 552450"/>
              <a:gd name="connsiteX8" fmla="*/ 1285875 w 2276475"/>
              <a:gd name="connsiteY8" fmla="*/ 257175 h 552450"/>
              <a:gd name="connsiteX9" fmla="*/ 1266825 w 2276475"/>
              <a:gd name="connsiteY9" fmla="*/ 285750 h 552450"/>
              <a:gd name="connsiteX10" fmla="*/ 1238250 w 2276475"/>
              <a:gd name="connsiteY10" fmla="*/ 295275 h 552450"/>
              <a:gd name="connsiteX11" fmla="*/ 1143000 w 2276475"/>
              <a:gd name="connsiteY11" fmla="*/ 304800 h 552450"/>
              <a:gd name="connsiteX12" fmla="*/ 1057275 w 2276475"/>
              <a:gd name="connsiteY12" fmla="*/ 323850 h 552450"/>
              <a:gd name="connsiteX13" fmla="*/ 552450 w 2276475"/>
              <a:gd name="connsiteY13" fmla="*/ 342900 h 552450"/>
              <a:gd name="connsiteX14" fmla="*/ 428625 w 2276475"/>
              <a:gd name="connsiteY14" fmla="*/ 361950 h 552450"/>
              <a:gd name="connsiteX15" fmla="*/ 400050 w 2276475"/>
              <a:gd name="connsiteY15" fmla="*/ 381000 h 552450"/>
              <a:gd name="connsiteX16" fmla="*/ 361950 w 2276475"/>
              <a:gd name="connsiteY16" fmla="*/ 390525 h 552450"/>
              <a:gd name="connsiteX17" fmla="*/ 323850 w 2276475"/>
              <a:gd name="connsiteY17" fmla="*/ 409575 h 552450"/>
              <a:gd name="connsiteX18" fmla="*/ 295275 w 2276475"/>
              <a:gd name="connsiteY18" fmla="*/ 419100 h 552450"/>
              <a:gd name="connsiteX19" fmla="*/ 285750 w 2276475"/>
              <a:gd name="connsiteY19" fmla="*/ 447675 h 552450"/>
              <a:gd name="connsiteX20" fmla="*/ 266700 w 2276475"/>
              <a:gd name="connsiteY20" fmla="*/ 514350 h 552450"/>
              <a:gd name="connsiteX21" fmla="*/ 190500 w 2276475"/>
              <a:gd name="connsiteY21" fmla="*/ 504825 h 552450"/>
              <a:gd name="connsiteX22" fmla="*/ 142875 w 2276475"/>
              <a:gd name="connsiteY22" fmla="*/ 400050 h 552450"/>
              <a:gd name="connsiteX23" fmla="*/ 171450 w 2276475"/>
              <a:gd name="connsiteY23" fmla="*/ 438150 h 552450"/>
              <a:gd name="connsiteX24" fmla="*/ 171450 w 2276475"/>
              <a:gd name="connsiteY24" fmla="*/ 552450 h 552450"/>
              <a:gd name="connsiteX25" fmla="*/ 133350 w 2276475"/>
              <a:gd name="connsiteY25" fmla="*/ 542925 h 552450"/>
              <a:gd name="connsiteX26" fmla="*/ 76200 w 2276475"/>
              <a:gd name="connsiteY26" fmla="*/ 466725 h 552450"/>
              <a:gd name="connsiteX27" fmla="*/ 28575 w 2276475"/>
              <a:gd name="connsiteY27" fmla="*/ 409575 h 552450"/>
              <a:gd name="connsiteX28" fmla="*/ 0 w 2276475"/>
              <a:gd name="connsiteY28" fmla="*/ 371475 h 552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276475" h="552450">
                <a:moveTo>
                  <a:pt x="2276475" y="0"/>
                </a:moveTo>
                <a:cubicBezTo>
                  <a:pt x="2049957" y="84944"/>
                  <a:pt x="2253889" y="18087"/>
                  <a:pt x="1733550" y="38100"/>
                </a:cubicBezTo>
                <a:cubicBezTo>
                  <a:pt x="1723517" y="38486"/>
                  <a:pt x="1714661" y="44983"/>
                  <a:pt x="1704975" y="47625"/>
                </a:cubicBezTo>
                <a:cubicBezTo>
                  <a:pt x="1679716" y="54514"/>
                  <a:pt x="1628775" y="66675"/>
                  <a:pt x="1628775" y="66675"/>
                </a:cubicBezTo>
                <a:cubicBezTo>
                  <a:pt x="1593994" y="89863"/>
                  <a:pt x="1567220" y="109418"/>
                  <a:pt x="1524000" y="123825"/>
                </a:cubicBezTo>
                <a:lnTo>
                  <a:pt x="1495425" y="133350"/>
                </a:lnTo>
                <a:cubicBezTo>
                  <a:pt x="1460500" y="185737"/>
                  <a:pt x="1495425" y="141288"/>
                  <a:pt x="1447800" y="180975"/>
                </a:cubicBezTo>
                <a:cubicBezTo>
                  <a:pt x="1437452" y="189599"/>
                  <a:pt x="1431085" y="203164"/>
                  <a:pt x="1419225" y="209550"/>
                </a:cubicBezTo>
                <a:cubicBezTo>
                  <a:pt x="1363375" y="239623"/>
                  <a:pt x="1337414" y="244290"/>
                  <a:pt x="1285875" y="257175"/>
                </a:cubicBezTo>
                <a:cubicBezTo>
                  <a:pt x="1279525" y="266700"/>
                  <a:pt x="1275764" y="278599"/>
                  <a:pt x="1266825" y="285750"/>
                </a:cubicBezTo>
                <a:cubicBezTo>
                  <a:pt x="1258985" y="292022"/>
                  <a:pt x="1248173" y="293748"/>
                  <a:pt x="1238250" y="295275"/>
                </a:cubicBezTo>
                <a:cubicBezTo>
                  <a:pt x="1206713" y="300127"/>
                  <a:pt x="1174750" y="301625"/>
                  <a:pt x="1143000" y="304800"/>
                </a:cubicBezTo>
                <a:cubicBezTo>
                  <a:pt x="1114425" y="311150"/>
                  <a:pt x="1086354" y="320495"/>
                  <a:pt x="1057275" y="323850"/>
                </a:cubicBezTo>
                <a:cubicBezTo>
                  <a:pt x="959442" y="335138"/>
                  <a:pt x="572457" y="342344"/>
                  <a:pt x="552450" y="342900"/>
                </a:cubicBezTo>
                <a:cubicBezTo>
                  <a:pt x="535241" y="344812"/>
                  <a:pt x="457497" y="349576"/>
                  <a:pt x="428625" y="361950"/>
                </a:cubicBezTo>
                <a:cubicBezTo>
                  <a:pt x="418103" y="366459"/>
                  <a:pt x="410572" y="376491"/>
                  <a:pt x="400050" y="381000"/>
                </a:cubicBezTo>
                <a:cubicBezTo>
                  <a:pt x="388018" y="386157"/>
                  <a:pt x="374207" y="385928"/>
                  <a:pt x="361950" y="390525"/>
                </a:cubicBezTo>
                <a:cubicBezTo>
                  <a:pt x="348655" y="395511"/>
                  <a:pt x="336901" y="403982"/>
                  <a:pt x="323850" y="409575"/>
                </a:cubicBezTo>
                <a:cubicBezTo>
                  <a:pt x="314622" y="413530"/>
                  <a:pt x="304800" y="415925"/>
                  <a:pt x="295275" y="419100"/>
                </a:cubicBezTo>
                <a:cubicBezTo>
                  <a:pt x="292100" y="428625"/>
                  <a:pt x="288635" y="438058"/>
                  <a:pt x="285750" y="447675"/>
                </a:cubicBezTo>
                <a:cubicBezTo>
                  <a:pt x="279108" y="469815"/>
                  <a:pt x="286520" y="502458"/>
                  <a:pt x="266700" y="514350"/>
                </a:cubicBezTo>
                <a:cubicBezTo>
                  <a:pt x="244750" y="527520"/>
                  <a:pt x="215900" y="508000"/>
                  <a:pt x="190500" y="504825"/>
                </a:cubicBezTo>
                <a:cubicBezTo>
                  <a:pt x="114670" y="454272"/>
                  <a:pt x="130112" y="489390"/>
                  <a:pt x="142875" y="400050"/>
                </a:cubicBezTo>
                <a:cubicBezTo>
                  <a:pt x="152400" y="412750"/>
                  <a:pt x="163574" y="424367"/>
                  <a:pt x="171450" y="438150"/>
                </a:cubicBezTo>
                <a:cubicBezTo>
                  <a:pt x="192232" y="474518"/>
                  <a:pt x="175885" y="512536"/>
                  <a:pt x="171450" y="552450"/>
                </a:cubicBezTo>
                <a:cubicBezTo>
                  <a:pt x="158750" y="549275"/>
                  <a:pt x="144716" y="549420"/>
                  <a:pt x="133350" y="542925"/>
                </a:cubicBezTo>
                <a:cubicBezTo>
                  <a:pt x="104529" y="526456"/>
                  <a:pt x="94052" y="491271"/>
                  <a:pt x="76200" y="466725"/>
                </a:cubicBezTo>
                <a:cubicBezTo>
                  <a:pt x="61615" y="446670"/>
                  <a:pt x="43799" y="429149"/>
                  <a:pt x="28575" y="409575"/>
                </a:cubicBezTo>
                <a:cubicBezTo>
                  <a:pt x="-9121" y="361108"/>
                  <a:pt x="23956" y="395431"/>
                  <a:pt x="0" y="371475"/>
                </a:cubicBezTo>
              </a:path>
            </a:pathLst>
          </a:custGeom>
          <a:noFill/>
          <a:ln w="3175">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9" name="任意多边形 55">
            <a:extLst>
              <a:ext uri="{FF2B5EF4-FFF2-40B4-BE49-F238E27FC236}">
                <a16:creationId xmlns:a16="http://schemas.microsoft.com/office/drawing/2014/main" id="{48086F66-5798-4D92-98A3-4BB91C4945E9}"/>
              </a:ext>
            </a:extLst>
          </p:cNvPr>
          <p:cNvSpPr/>
          <p:nvPr/>
        </p:nvSpPr>
        <p:spPr>
          <a:xfrm>
            <a:off x="6083059" y="1661164"/>
            <a:ext cx="478004" cy="378083"/>
          </a:xfrm>
          <a:custGeom>
            <a:avLst/>
            <a:gdLst>
              <a:gd name="connsiteX0" fmla="*/ 676275 w 716422"/>
              <a:gd name="connsiteY0" fmla="*/ 145993 h 566663"/>
              <a:gd name="connsiteX1" fmla="*/ 695325 w 716422"/>
              <a:gd name="connsiteY1" fmla="*/ 317443 h 566663"/>
              <a:gd name="connsiteX2" fmla="*/ 647700 w 716422"/>
              <a:gd name="connsiteY2" fmla="*/ 288868 h 566663"/>
              <a:gd name="connsiteX3" fmla="*/ 590550 w 716422"/>
              <a:gd name="connsiteY3" fmla="*/ 241243 h 566663"/>
              <a:gd name="connsiteX4" fmla="*/ 552450 w 716422"/>
              <a:gd name="connsiteY4" fmla="*/ 212668 h 566663"/>
              <a:gd name="connsiteX5" fmla="*/ 504825 w 716422"/>
              <a:gd name="connsiteY5" fmla="*/ 107893 h 566663"/>
              <a:gd name="connsiteX6" fmla="*/ 495300 w 716422"/>
              <a:gd name="connsiteY6" fmla="*/ 50743 h 566663"/>
              <a:gd name="connsiteX7" fmla="*/ 514350 w 716422"/>
              <a:gd name="connsiteY7" fmla="*/ 98368 h 566663"/>
              <a:gd name="connsiteX8" fmla="*/ 523875 w 716422"/>
              <a:gd name="connsiteY8" fmla="*/ 145993 h 566663"/>
              <a:gd name="connsiteX9" fmla="*/ 552450 w 716422"/>
              <a:gd name="connsiteY9" fmla="*/ 184093 h 566663"/>
              <a:gd name="connsiteX10" fmla="*/ 561975 w 716422"/>
              <a:gd name="connsiteY10" fmla="*/ 193618 h 566663"/>
              <a:gd name="connsiteX11" fmla="*/ 571500 w 716422"/>
              <a:gd name="connsiteY11" fmla="*/ 145993 h 566663"/>
              <a:gd name="connsiteX12" fmla="*/ 561975 w 716422"/>
              <a:gd name="connsiteY12" fmla="*/ 346018 h 566663"/>
              <a:gd name="connsiteX13" fmla="*/ 438150 w 716422"/>
              <a:gd name="connsiteY13" fmla="*/ 307918 h 566663"/>
              <a:gd name="connsiteX14" fmla="*/ 314325 w 716422"/>
              <a:gd name="connsiteY14" fmla="*/ 260293 h 566663"/>
              <a:gd name="connsiteX15" fmla="*/ 209550 w 716422"/>
              <a:gd name="connsiteY15" fmla="*/ 212668 h 566663"/>
              <a:gd name="connsiteX16" fmla="*/ 228600 w 716422"/>
              <a:gd name="connsiteY16" fmla="*/ 288868 h 566663"/>
              <a:gd name="connsiteX17" fmla="*/ 238125 w 716422"/>
              <a:gd name="connsiteY17" fmla="*/ 326968 h 566663"/>
              <a:gd name="connsiteX18" fmla="*/ 190500 w 716422"/>
              <a:gd name="connsiteY18" fmla="*/ 250768 h 566663"/>
              <a:gd name="connsiteX19" fmla="*/ 190500 w 716422"/>
              <a:gd name="connsiteY19" fmla="*/ 3118 h 566663"/>
              <a:gd name="connsiteX20" fmla="*/ 219075 w 716422"/>
              <a:gd name="connsiteY20" fmla="*/ 12643 h 566663"/>
              <a:gd name="connsiteX21" fmla="*/ 266700 w 716422"/>
              <a:gd name="connsiteY21" fmla="*/ 50743 h 566663"/>
              <a:gd name="connsiteX22" fmla="*/ 295275 w 716422"/>
              <a:gd name="connsiteY22" fmla="*/ 107893 h 566663"/>
              <a:gd name="connsiteX23" fmla="*/ 323850 w 716422"/>
              <a:gd name="connsiteY23" fmla="*/ 136468 h 566663"/>
              <a:gd name="connsiteX24" fmla="*/ 352425 w 716422"/>
              <a:gd name="connsiteY24" fmla="*/ 203143 h 566663"/>
              <a:gd name="connsiteX25" fmla="*/ 361950 w 716422"/>
              <a:gd name="connsiteY25" fmla="*/ 231718 h 566663"/>
              <a:gd name="connsiteX26" fmla="*/ 342900 w 716422"/>
              <a:gd name="connsiteY26" fmla="*/ 203143 h 566663"/>
              <a:gd name="connsiteX27" fmla="*/ 314325 w 716422"/>
              <a:gd name="connsiteY27" fmla="*/ 126943 h 566663"/>
              <a:gd name="connsiteX28" fmla="*/ 323850 w 716422"/>
              <a:gd name="connsiteY28" fmla="*/ 31693 h 566663"/>
              <a:gd name="connsiteX29" fmla="*/ 361950 w 716422"/>
              <a:gd name="connsiteY29" fmla="*/ 50743 h 566663"/>
              <a:gd name="connsiteX30" fmla="*/ 400050 w 716422"/>
              <a:gd name="connsiteY30" fmla="*/ 88843 h 566663"/>
              <a:gd name="connsiteX31" fmla="*/ 447675 w 716422"/>
              <a:gd name="connsiteY31" fmla="*/ 222193 h 566663"/>
              <a:gd name="connsiteX32" fmla="*/ 457200 w 716422"/>
              <a:gd name="connsiteY32" fmla="*/ 279343 h 566663"/>
              <a:gd name="connsiteX33" fmla="*/ 419100 w 716422"/>
              <a:gd name="connsiteY33" fmla="*/ 269818 h 566663"/>
              <a:gd name="connsiteX34" fmla="*/ 285750 w 716422"/>
              <a:gd name="connsiteY34" fmla="*/ 155518 h 566663"/>
              <a:gd name="connsiteX35" fmla="*/ 314325 w 716422"/>
              <a:gd name="connsiteY35" fmla="*/ 260293 h 566663"/>
              <a:gd name="connsiteX36" fmla="*/ 285750 w 716422"/>
              <a:gd name="connsiteY36" fmla="*/ 288868 h 566663"/>
              <a:gd name="connsiteX37" fmla="*/ 152400 w 716422"/>
              <a:gd name="connsiteY37" fmla="*/ 212668 h 566663"/>
              <a:gd name="connsiteX38" fmla="*/ 190500 w 716422"/>
              <a:gd name="connsiteY38" fmla="*/ 279343 h 566663"/>
              <a:gd name="connsiteX39" fmla="*/ 209550 w 716422"/>
              <a:gd name="connsiteY39" fmla="*/ 307918 h 566663"/>
              <a:gd name="connsiteX40" fmla="*/ 228600 w 716422"/>
              <a:gd name="connsiteY40" fmla="*/ 365068 h 566663"/>
              <a:gd name="connsiteX41" fmla="*/ 104775 w 716422"/>
              <a:gd name="connsiteY41" fmla="*/ 288868 h 566663"/>
              <a:gd name="connsiteX42" fmla="*/ 66675 w 716422"/>
              <a:gd name="connsiteY42" fmla="*/ 222193 h 566663"/>
              <a:gd name="connsiteX43" fmla="*/ 85725 w 716422"/>
              <a:gd name="connsiteY43" fmla="*/ 250768 h 566663"/>
              <a:gd name="connsiteX44" fmla="*/ 104775 w 716422"/>
              <a:gd name="connsiteY44" fmla="*/ 288868 h 566663"/>
              <a:gd name="connsiteX45" fmla="*/ 133350 w 716422"/>
              <a:gd name="connsiteY45" fmla="*/ 326968 h 566663"/>
              <a:gd name="connsiteX46" fmla="*/ 161925 w 716422"/>
              <a:gd name="connsiteY46" fmla="*/ 393643 h 566663"/>
              <a:gd name="connsiteX47" fmla="*/ 152400 w 716422"/>
              <a:gd name="connsiteY47" fmla="*/ 441268 h 566663"/>
              <a:gd name="connsiteX48" fmla="*/ 123825 w 716422"/>
              <a:gd name="connsiteY48" fmla="*/ 412693 h 566663"/>
              <a:gd name="connsiteX49" fmla="*/ 76200 w 716422"/>
              <a:gd name="connsiteY49" fmla="*/ 355543 h 566663"/>
              <a:gd name="connsiteX50" fmla="*/ 0 w 716422"/>
              <a:gd name="connsiteY50" fmla="*/ 165043 h 566663"/>
              <a:gd name="connsiteX51" fmla="*/ 9525 w 716422"/>
              <a:gd name="connsiteY51" fmla="*/ 69793 h 566663"/>
              <a:gd name="connsiteX52" fmla="*/ 38100 w 716422"/>
              <a:gd name="connsiteY52" fmla="*/ 79318 h 566663"/>
              <a:gd name="connsiteX53" fmla="*/ 95250 w 716422"/>
              <a:gd name="connsiteY53" fmla="*/ 136468 h 566663"/>
              <a:gd name="connsiteX54" fmla="*/ 171450 w 716422"/>
              <a:gd name="connsiteY54" fmla="*/ 260293 h 566663"/>
              <a:gd name="connsiteX55" fmla="*/ 190500 w 716422"/>
              <a:gd name="connsiteY55" fmla="*/ 326968 h 566663"/>
              <a:gd name="connsiteX56" fmla="*/ 228600 w 716422"/>
              <a:gd name="connsiteY56" fmla="*/ 412693 h 566663"/>
              <a:gd name="connsiteX57" fmla="*/ 238125 w 716422"/>
              <a:gd name="connsiteY57" fmla="*/ 460318 h 566663"/>
              <a:gd name="connsiteX58" fmla="*/ 276225 w 716422"/>
              <a:gd name="connsiteY58" fmla="*/ 526993 h 566663"/>
              <a:gd name="connsiteX59" fmla="*/ 247650 w 716422"/>
              <a:gd name="connsiteY59" fmla="*/ 517468 h 566663"/>
              <a:gd name="connsiteX60" fmla="*/ 142875 w 716422"/>
              <a:gd name="connsiteY60" fmla="*/ 326968 h 566663"/>
              <a:gd name="connsiteX61" fmla="*/ 152400 w 716422"/>
              <a:gd name="connsiteY61" fmla="*/ 212668 h 566663"/>
              <a:gd name="connsiteX62" fmla="*/ 190500 w 716422"/>
              <a:gd name="connsiteY62" fmla="*/ 250768 h 566663"/>
              <a:gd name="connsiteX63" fmla="*/ 276225 w 716422"/>
              <a:gd name="connsiteY63" fmla="*/ 326968 h 566663"/>
              <a:gd name="connsiteX64" fmla="*/ 314325 w 716422"/>
              <a:gd name="connsiteY64" fmla="*/ 384118 h 566663"/>
              <a:gd name="connsiteX65" fmla="*/ 352425 w 716422"/>
              <a:gd name="connsiteY65" fmla="*/ 422218 h 566663"/>
              <a:gd name="connsiteX66" fmla="*/ 371475 w 716422"/>
              <a:gd name="connsiteY66" fmla="*/ 460318 h 566663"/>
              <a:gd name="connsiteX67" fmla="*/ 323850 w 716422"/>
              <a:gd name="connsiteY67" fmla="*/ 441268 h 566663"/>
              <a:gd name="connsiteX68" fmla="*/ 219075 w 716422"/>
              <a:gd name="connsiteY68" fmla="*/ 279343 h 566663"/>
              <a:gd name="connsiteX69" fmla="*/ 228600 w 716422"/>
              <a:gd name="connsiteY69" fmla="*/ 126943 h 566663"/>
              <a:gd name="connsiteX70" fmla="*/ 285750 w 716422"/>
              <a:gd name="connsiteY70" fmla="*/ 165043 h 566663"/>
              <a:gd name="connsiteX71" fmla="*/ 409575 w 716422"/>
              <a:gd name="connsiteY71" fmla="*/ 298393 h 566663"/>
              <a:gd name="connsiteX72" fmla="*/ 485775 w 716422"/>
              <a:gd name="connsiteY72" fmla="*/ 431743 h 566663"/>
              <a:gd name="connsiteX73" fmla="*/ 523875 w 716422"/>
              <a:gd name="connsiteY73" fmla="*/ 507943 h 566663"/>
              <a:gd name="connsiteX74" fmla="*/ 581025 w 716422"/>
              <a:gd name="connsiteY74" fmla="*/ 565093 h 566663"/>
              <a:gd name="connsiteX75" fmla="*/ 514350 w 716422"/>
              <a:gd name="connsiteY75" fmla="*/ 536518 h 566663"/>
              <a:gd name="connsiteX76" fmla="*/ 285750 w 716422"/>
              <a:gd name="connsiteY76" fmla="*/ 298393 h 566663"/>
              <a:gd name="connsiteX77" fmla="*/ 247650 w 716422"/>
              <a:gd name="connsiteY77" fmla="*/ 241243 h 566663"/>
              <a:gd name="connsiteX78" fmla="*/ 209550 w 716422"/>
              <a:gd name="connsiteY78" fmla="*/ 193618 h 566663"/>
              <a:gd name="connsiteX79" fmla="*/ 190500 w 716422"/>
              <a:gd name="connsiteY79" fmla="*/ 126943 h 566663"/>
              <a:gd name="connsiteX80" fmla="*/ 171450 w 716422"/>
              <a:gd name="connsiteY80" fmla="*/ 69793 h 566663"/>
              <a:gd name="connsiteX81" fmla="*/ 180975 w 716422"/>
              <a:gd name="connsiteY81" fmla="*/ 107893 h 566663"/>
              <a:gd name="connsiteX82" fmla="*/ 190500 w 716422"/>
              <a:gd name="connsiteY82" fmla="*/ 155518 h 566663"/>
              <a:gd name="connsiteX83" fmla="*/ 219075 w 716422"/>
              <a:gd name="connsiteY83" fmla="*/ 184093 h 566663"/>
              <a:gd name="connsiteX84" fmla="*/ 171450 w 716422"/>
              <a:gd name="connsiteY84" fmla="*/ 145993 h 566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716422" h="566663">
                <a:moveTo>
                  <a:pt x="676275" y="145993"/>
                </a:moveTo>
                <a:cubicBezTo>
                  <a:pt x="703073" y="199589"/>
                  <a:pt x="740500" y="249681"/>
                  <a:pt x="695325" y="317443"/>
                </a:cubicBezTo>
                <a:cubicBezTo>
                  <a:pt x="685056" y="332847"/>
                  <a:pt x="662672" y="299757"/>
                  <a:pt x="647700" y="288868"/>
                </a:cubicBezTo>
                <a:cubicBezTo>
                  <a:pt x="627645" y="274283"/>
                  <a:pt x="609914" y="256734"/>
                  <a:pt x="590550" y="241243"/>
                </a:cubicBezTo>
                <a:cubicBezTo>
                  <a:pt x="578154" y="231326"/>
                  <a:pt x="565150" y="222193"/>
                  <a:pt x="552450" y="212668"/>
                </a:cubicBezTo>
                <a:cubicBezTo>
                  <a:pt x="539737" y="187242"/>
                  <a:pt x="512913" y="137549"/>
                  <a:pt x="504825" y="107893"/>
                </a:cubicBezTo>
                <a:cubicBezTo>
                  <a:pt x="499743" y="89261"/>
                  <a:pt x="481644" y="64399"/>
                  <a:pt x="495300" y="50743"/>
                </a:cubicBezTo>
                <a:cubicBezTo>
                  <a:pt x="507390" y="38653"/>
                  <a:pt x="509437" y="81991"/>
                  <a:pt x="514350" y="98368"/>
                </a:cubicBezTo>
                <a:cubicBezTo>
                  <a:pt x="519002" y="113875"/>
                  <a:pt x="517300" y="131199"/>
                  <a:pt x="523875" y="145993"/>
                </a:cubicBezTo>
                <a:cubicBezTo>
                  <a:pt x="530322" y="160500"/>
                  <a:pt x="544740" y="170216"/>
                  <a:pt x="552450" y="184093"/>
                </a:cubicBezTo>
                <a:cubicBezTo>
                  <a:pt x="568754" y="213439"/>
                  <a:pt x="581472" y="271606"/>
                  <a:pt x="561975" y="193618"/>
                </a:cubicBezTo>
                <a:cubicBezTo>
                  <a:pt x="565150" y="177743"/>
                  <a:pt x="571500" y="129804"/>
                  <a:pt x="571500" y="145993"/>
                </a:cubicBezTo>
                <a:cubicBezTo>
                  <a:pt x="571500" y="212744"/>
                  <a:pt x="604409" y="294491"/>
                  <a:pt x="561975" y="346018"/>
                </a:cubicBezTo>
                <a:cubicBezTo>
                  <a:pt x="534522" y="379354"/>
                  <a:pt x="478959" y="322044"/>
                  <a:pt x="438150" y="307918"/>
                </a:cubicBezTo>
                <a:cubicBezTo>
                  <a:pt x="396360" y="293452"/>
                  <a:pt x="355821" y="275581"/>
                  <a:pt x="314325" y="260293"/>
                </a:cubicBezTo>
                <a:cubicBezTo>
                  <a:pt x="228292" y="228596"/>
                  <a:pt x="284831" y="257836"/>
                  <a:pt x="209550" y="212668"/>
                </a:cubicBezTo>
                <a:cubicBezTo>
                  <a:pt x="226571" y="263730"/>
                  <a:pt x="213275" y="219904"/>
                  <a:pt x="228600" y="288868"/>
                </a:cubicBezTo>
                <a:cubicBezTo>
                  <a:pt x="231440" y="301647"/>
                  <a:pt x="247382" y="336225"/>
                  <a:pt x="238125" y="326968"/>
                </a:cubicBezTo>
                <a:cubicBezTo>
                  <a:pt x="216945" y="305788"/>
                  <a:pt x="206375" y="276168"/>
                  <a:pt x="190500" y="250768"/>
                </a:cubicBezTo>
                <a:cubicBezTo>
                  <a:pt x="177448" y="159406"/>
                  <a:pt x="166297" y="112030"/>
                  <a:pt x="190500" y="3118"/>
                </a:cubicBezTo>
                <a:cubicBezTo>
                  <a:pt x="192678" y="-6683"/>
                  <a:pt x="209550" y="9468"/>
                  <a:pt x="219075" y="12643"/>
                </a:cubicBezTo>
                <a:cubicBezTo>
                  <a:pt x="234950" y="25343"/>
                  <a:pt x="254000" y="34868"/>
                  <a:pt x="266700" y="50743"/>
                </a:cubicBezTo>
                <a:cubicBezTo>
                  <a:pt x="280005" y="67374"/>
                  <a:pt x="283461" y="90172"/>
                  <a:pt x="295275" y="107893"/>
                </a:cubicBezTo>
                <a:cubicBezTo>
                  <a:pt x="302747" y="119101"/>
                  <a:pt x="314325" y="126943"/>
                  <a:pt x="323850" y="136468"/>
                </a:cubicBezTo>
                <a:cubicBezTo>
                  <a:pt x="346188" y="203481"/>
                  <a:pt x="317115" y="120753"/>
                  <a:pt x="352425" y="203143"/>
                </a:cubicBezTo>
                <a:cubicBezTo>
                  <a:pt x="356380" y="212371"/>
                  <a:pt x="371990" y="231718"/>
                  <a:pt x="361950" y="231718"/>
                </a:cubicBezTo>
                <a:cubicBezTo>
                  <a:pt x="350502" y="231718"/>
                  <a:pt x="347637" y="213565"/>
                  <a:pt x="342900" y="203143"/>
                </a:cubicBezTo>
                <a:cubicBezTo>
                  <a:pt x="331675" y="178447"/>
                  <a:pt x="323850" y="152343"/>
                  <a:pt x="314325" y="126943"/>
                </a:cubicBezTo>
                <a:cubicBezTo>
                  <a:pt x="317500" y="95193"/>
                  <a:pt x="306939" y="58751"/>
                  <a:pt x="323850" y="31693"/>
                </a:cubicBezTo>
                <a:cubicBezTo>
                  <a:pt x="331375" y="19652"/>
                  <a:pt x="350591" y="42224"/>
                  <a:pt x="361950" y="50743"/>
                </a:cubicBezTo>
                <a:cubicBezTo>
                  <a:pt x="376318" y="61519"/>
                  <a:pt x="387350" y="76143"/>
                  <a:pt x="400050" y="88843"/>
                </a:cubicBezTo>
                <a:cubicBezTo>
                  <a:pt x="434032" y="190788"/>
                  <a:pt x="417438" y="146602"/>
                  <a:pt x="447675" y="222193"/>
                </a:cubicBezTo>
                <a:cubicBezTo>
                  <a:pt x="450850" y="241243"/>
                  <a:pt x="467136" y="262782"/>
                  <a:pt x="457200" y="279343"/>
                </a:cubicBezTo>
                <a:cubicBezTo>
                  <a:pt x="450465" y="290568"/>
                  <a:pt x="429992" y="277080"/>
                  <a:pt x="419100" y="269818"/>
                </a:cubicBezTo>
                <a:cubicBezTo>
                  <a:pt x="356263" y="227927"/>
                  <a:pt x="330602" y="200370"/>
                  <a:pt x="285750" y="155518"/>
                </a:cubicBezTo>
                <a:cubicBezTo>
                  <a:pt x="288449" y="163616"/>
                  <a:pt x="318172" y="244907"/>
                  <a:pt x="314325" y="260293"/>
                </a:cubicBezTo>
                <a:cubicBezTo>
                  <a:pt x="311058" y="273361"/>
                  <a:pt x="295275" y="279343"/>
                  <a:pt x="285750" y="288868"/>
                </a:cubicBezTo>
                <a:cubicBezTo>
                  <a:pt x="241300" y="263468"/>
                  <a:pt x="127000" y="168218"/>
                  <a:pt x="152400" y="212668"/>
                </a:cubicBezTo>
                <a:cubicBezTo>
                  <a:pt x="165100" y="234893"/>
                  <a:pt x="177330" y="257393"/>
                  <a:pt x="190500" y="279343"/>
                </a:cubicBezTo>
                <a:cubicBezTo>
                  <a:pt x="196390" y="289159"/>
                  <a:pt x="204901" y="297457"/>
                  <a:pt x="209550" y="307918"/>
                </a:cubicBezTo>
                <a:cubicBezTo>
                  <a:pt x="217705" y="326268"/>
                  <a:pt x="242799" y="379267"/>
                  <a:pt x="228600" y="365068"/>
                </a:cubicBezTo>
                <a:cubicBezTo>
                  <a:pt x="168389" y="304857"/>
                  <a:pt x="206913" y="334262"/>
                  <a:pt x="104775" y="288868"/>
                </a:cubicBezTo>
                <a:cubicBezTo>
                  <a:pt x="92075" y="266643"/>
                  <a:pt x="78123" y="245088"/>
                  <a:pt x="66675" y="222193"/>
                </a:cubicBezTo>
                <a:cubicBezTo>
                  <a:pt x="61555" y="211954"/>
                  <a:pt x="80045" y="240829"/>
                  <a:pt x="85725" y="250768"/>
                </a:cubicBezTo>
                <a:cubicBezTo>
                  <a:pt x="92770" y="263096"/>
                  <a:pt x="97250" y="276827"/>
                  <a:pt x="104775" y="288868"/>
                </a:cubicBezTo>
                <a:cubicBezTo>
                  <a:pt x="113189" y="302330"/>
                  <a:pt x="124936" y="313506"/>
                  <a:pt x="133350" y="326968"/>
                </a:cubicBezTo>
                <a:cubicBezTo>
                  <a:pt x="150164" y="353871"/>
                  <a:pt x="152666" y="365865"/>
                  <a:pt x="161925" y="393643"/>
                </a:cubicBezTo>
                <a:cubicBezTo>
                  <a:pt x="158750" y="409518"/>
                  <a:pt x="166880" y="434028"/>
                  <a:pt x="152400" y="441268"/>
                </a:cubicBezTo>
                <a:cubicBezTo>
                  <a:pt x="140352" y="447292"/>
                  <a:pt x="132774" y="422761"/>
                  <a:pt x="123825" y="412693"/>
                </a:cubicBezTo>
                <a:cubicBezTo>
                  <a:pt x="107350" y="394159"/>
                  <a:pt x="89131" y="376702"/>
                  <a:pt x="76200" y="355543"/>
                </a:cubicBezTo>
                <a:cubicBezTo>
                  <a:pt x="17935" y="260200"/>
                  <a:pt x="22870" y="256523"/>
                  <a:pt x="0" y="165043"/>
                </a:cubicBezTo>
                <a:cubicBezTo>
                  <a:pt x="3175" y="133293"/>
                  <a:pt x="-3434" y="98951"/>
                  <a:pt x="9525" y="69793"/>
                </a:cubicBezTo>
                <a:cubicBezTo>
                  <a:pt x="13603" y="60618"/>
                  <a:pt x="30175" y="73154"/>
                  <a:pt x="38100" y="79318"/>
                </a:cubicBezTo>
                <a:cubicBezTo>
                  <a:pt x="59366" y="95858"/>
                  <a:pt x="77848" y="115902"/>
                  <a:pt x="95250" y="136468"/>
                </a:cubicBezTo>
                <a:cubicBezTo>
                  <a:pt x="123893" y="170319"/>
                  <a:pt x="155116" y="217826"/>
                  <a:pt x="171450" y="260293"/>
                </a:cubicBezTo>
                <a:cubicBezTo>
                  <a:pt x="179748" y="281867"/>
                  <a:pt x="183191" y="305040"/>
                  <a:pt x="190500" y="326968"/>
                </a:cubicBezTo>
                <a:cubicBezTo>
                  <a:pt x="202662" y="363453"/>
                  <a:pt x="212003" y="379500"/>
                  <a:pt x="228600" y="412693"/>
                </a:cubicBezTo>
                <a:cubicBezTo>
                  <a:pt x="231775" y="428568"/>
                  <a:pt x="230885" y="445838"/>
                  <a:pt x="238125" y="460318"/>
                </a:cubicBezTo>
                <a:cubicBezTo>
                  <a:pt x="244463" y="472994"/>
                  <a:pt x="294039" y="500272"/>
                  <a:pt x="276225" y="526993"/>
                </a:cubicBezTo>
                <a:cubicBezTo>
                  <a:pt x="270656" y="535347"/>
                  <a:pt x="257175" y="520643"/>
                  <a:pt x="247650" y="517468"/>
                </a:cubicBezTo>
                <a:cubicBezTo>
                  <a:pt x="215458" y="469179"/>
                  <a:pt x="153060" y="385531"/>
                  <a:pt x="142875" y="326968"/>
                </a:cubicBezTo>
                <a:cubicBezTo>
                  <a:pt x="136324" y="289301"/>
                  <a:pt x="149225" y="250768"/>
                  <a:pt x="152400" y="212668"/>
                </a:cubicBezTo>
                <a:cubicBezTo>
                  <a:pt x="165100" y="225368"/>
                  <a:pt x="177076" y="238836"/>
                  <a:pt x="190500" y="250768"/>
                </a:cubicBezTo>
                <a:cubicBezTo>
                  <a:pt x="226203" y="282504"/>
                  <a:pt x="246672" y="290027"/>
                  <a:pt x="276225" y="326968"/>
                </a:cubicBezTo>
                <a:cubicBezTo>
                  <a:pt x="290528" y="344846"/>
                  <a:pt x="300022" y="366240"/>
                  <a:pt x="314325" y="384118"/>
                </a:cubicBezTo>
                <a:cubicBezTo>
                  <a:pt x="325545" y="398143"/>
                  <a:pt x="341649" y="407850"/>
                  <a:pt x="352425" y="422218"/>
                </a:cubicBezTo>
                <a:cubicBezTo>
                  <a:pt x="360944" y="433577"/>
                  <a:pt x="383289" y="452442"/>
                  <a:pt x="371475" y="460318"/>
                </a:cubicBezTo>
                <a:cubicBezTo>
                  <a:pt x="357249" y="469802"/>
                  <a:pt x="339725" y="447618"/>
                  <a:pt x="323850" y="441268"/>
                </a:cubicBezTo>
                <a:cubicBezTo>
                  <a:pt x="218236" y="314531"/>
                  <a:pt x="238326" y="375600"/>
                  <a:pt x="219075" y="279343"/>
                </a:cubicBezTo>
                <a:cubicBezTo>
                  <a:pt x="222250" y="228543"/>
                  <a:pt x="202953" y="170909"/>
                  <a:pt x="228600" y="126943"/>
                </a:cubicBezTo>
                <a:cubicBezTo>
                  <a:pt x="240136" y="107167"/>
                  <a:pt x="267747" y="150898"/>
                  <a:pt x="285750" y="165043"/>
                </a:cubicBezTo>
                <a:cubicBezTo>
                  <a:pt x="350521" y="215935"/>
                  <a:pt x="368215" y="231581"/>
                  <a:pt x="409575" y="298393"/>
                </a:cubicBezTo>
                <a:cubicBezTo>
                  <a:pt x="436522" y="341923"/>
                  <a:pt x="462880" y="385952"/>
                  <a:pt x="485775" y="431743"/>
                </a:cubicBezTo>
                <a:cubicBezTo>
                  <a:pt x="498475" y="457143"/>
                  <a:pt x="507369" y="484835"/>
                  <a:pt x="523875" y="507943"/>
                </a:cubicBezTo>
                <a:cubicBezTo>
                  <a:pt x="539534" y="529866"/>
                  <a:pt x="605787" y="575705"/>
                  <a:pt x="581025" y="565093"/>
                </a:cubicBezTo>
                <a:lnTo>
                  <a:pt x="514350" y="536518"/>
                </a:lnTo>
                <a:cubicBezTo>
                  <a:pt x="454501" y="476669"/>
                  <a:pt x="347004" y="376353"/>
                  <a:pt x="285750" y="298393"/>
                </a:cubicBezTo>
                <a:cubicBezTo>
                  <a:pt x="271605" y="280390"/>
                  <a:pt x="261116" y="259759"/>
                  <a:pt x="247650" y="241243"/>
                </a:cubicBezTo>
                <a:cubicBezTo>
                  <a:pt x="235693" y="224801"/>
                  <a:pt x="222250" y="209493"/>
                  <a:pt x="209550" y="193618"/>
                </a:cubicBezTo>
                <a:cubicBezTo>
                  <a:pt x="203200" y="171393"/>
                  <a:pt x="197298" y="149035"/>
                  <a:pt x="190500" y="126943"/>
                </a:cubicBezTo>
                <a:cubicBezTo>
                  <a:pt x="184595" y="107751"/>
                  <a:pt x="166580" y="50312"/>
                  <a:pt x="171450" y="69793"/>
                </a:cubicBezTo>
                <a:cubicBezTo>
                  <a:pt x="174625" y="82493"/>
                  <a:pt x="178135" y="95114"/>
                  <a:pt x="180975" y="107893"/>
                </a:cubicBezTo>
                <a:cubicBezTo>
                  <a:pt x="184487" y="123697"/>
                  <a:pt x="183260" y="141038"/>
                  <a:pt x="190500" y="155518"/>
                </a:cubicBezTo>
                <a:cubicBezTo>
                  <a:pt x="196524" y="167566"/>
                  <a:pt x="228600" y="174568"/>
                  <a:pt x="219075" y="184093"/>
                </a:cubicBezTo>
                <a:cubicBezTo>
                  <a:pt x="196850" y="206318"/>
                  <a:pt x="176213" y="155518"/>
                  <a:pt x="171450" y="145993"/>
                </a:cubicBezTo>
              </a:path>
            </a:pathLst>
          </a:custGeom>
          <a:noFill/>
          <a:ln w="3175">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0" name="任意多边形 56">
            <a:extLst>
              <a:ext uri="{FF2B5EF4-FFF2-40B4-BE49-F238E27FC236}">
                <a16:creationId xmlns:a16="http://schemas.microsoft.com/office/drawing/2014/main" id="{C0CA855E-EAA8-48C5-8191-422C5D52CE37}"/>
              </a:ext>
            </a:extLst>
          </p:cNvPr>
          <p:cNvSpPr/>
          <p:nvPr/>
        </p:nvSpPr>
        <p:spPr>
          <a:xfrm>
            <a:off x="6015204" y="1697304"/>
            <a:ext cx="305048" cy="266917"/>
          </a:xfrm>
          <a:custGeom>
            <a:avLst/>
            <a:gdLst>
              <a:gd name="connsiteX0" fmla="*/ 0 w 457200"/>
              <a:gd name="connsiteY0" fmla="*/ 0 h 400050"/>
              <a:gd name="connsiteX1" fmla="*/ 0 w 457200"/>
              <a:gd name="connsiteY1" fmla="*/ 0 h 400050"/>
              <a:gd name="connsiteX2" fmla="*/ 180975 w 457200"/>
              <a:gd name="connsiteY2" fmla="*/ 171450 h 400050"/>
              <a:gd name="connsiteX3" fmla="*/ 238125 w 457200"/>
              <a:gd name="connsiteY3" fmla="*/ 400050 h 400050"/>
              <a:gd name="connsiteX4" fmla="*/ 323850 w 457200"/>
              <a:gd name="connsiteY4" fmla="*/ 352425 h 400050"/>
              <a:gd name="connsiteX5" fmla="*/ 361950 w 457200"/>
              <a:gd name="connsiteY5" fmla="*/ 333375 h 400050"/>
              <a:gd name="connsiteX6" fmla="*/ 419100 w 457200"/>
              <a:gd name="connsiteY6" fmla="*/ 295275 h 400050"/>
              <a:gd name="connsiteX7" fmla="*/ 438150 w 457200"/>
              <a:gd name="connsiteY7" fmla="*/ 152400 h 400050"/>
              <a:gd name="connsiteX8" fmla="*/ 457200 w 457200"/>
              <a:gd name="connsiteY8" fmla="*/ 114300 h 400050"/>
              <a:gd name="connsiteX9" fmla="*/ 447675 w 457200"/>
              <a:gd name="connsiteY9" fmla="*/ 85725 h 400050"/>
              <a:gd name="connsiteX10" fmla="*/ 381000 w 457200"/>
              <a:gd name="connsiteY10" fmla="*/ 66675 h 400050"/>
              <a:gd name="connsiteX11" fmla="*/ 333375 w 457200"/>
              <a:gd name="connsiteY11" fmla="*/ 57150 h 400050"/>
              <a:gd name="connsiteX12" fmla="*/ 304800 w 457200"/>
              <a:gd name="connsiteY12" fmla="*/ 47625 h 400050"/>
              <a:gd name="connsiteX13" fmla="*/ 76200 w 457200"/>
              <a:gd name="connsiteY13" fmla="*/ 47625 h 400050"/>
              <a:gd name="connsiteX14" fmla="*/ 95250 w 457200"/>
              <a:gd name="connsiteY14" fmla="*/ 9525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7200" h="400050">
                <a:moveTo>
                  <a:pt x="0" y="0"/>
                </a:moveTo>
                <a:lnTo>
                  <a:pt x="0" y="0"/>
                </a:lnTo>
                <a:cubicBezTo>
                  <a:pt x="2014" y="1678"/>
                  <a:pt x="171834" y="92224"/>
                  <a:pt x="180975" y="171450"/>
                </a:cubicBezTo>
                <a:cubicBezTo>
                  <a:pt x="207954" y="405265"/>
                  <a:pt x="127700" y="372444"/>
                  <a:pt x="238125" y="400050"/>
                </a:cubicBezTo>
                <a:cubicBezTo>
                  <a:pt x="317146" y="373710"/>
                  <a:pt x="192842" y="417929"/>
                  <a:pt x="323850" y="352425"/>
                </a:cubicBezTo>
                <a:cubicBezTo>
                  <a:pt x="336550" y="346075"/>
                  <a:pt x="350396" y="341628"/>
                  <a:pt x="361950" y="333375"/>
                </a:cubicBezTo>
                <a:cubicBezTo>
                  <a:pt x="424380" y="288782"/>
                  <a:pt x="357803" y="315707"/>
                  <a:pt x="419100" y="295275"/>
                </a:cubicBezTo>
                <a:cubicBezTo>
                  <a:pt x="422082" y="262474"/>
                  <a:pt x="423004" y="192788"/>
                  <a:pt x="438150" y="152400"/>
                </a:cubicBezTo>
                <a:cubicBezTo>
                  <a:pt x="443136" y="139105"/>
                  <a:pt x="450850" y="127000"/>
                  <a:pt x="457200" y="114300"/>
                </a:cubicBezTo>
                <a:cubicBezTo>
                  <a:pt x="454025" y="104775"/>
                  <a:pt x="454775" y="92825"/>
                  <a:pt x="447675" y="85725"/>
                </a:cubicBezTo>
                <a:cubicBezTo>
                  <a:pt x="443129" y="81179"/>
                  <a:pt x="381318" y="66746"/>
                  <a:pt x="381000" y="66675"/>
                </a:cubicBezTo>
                <a:cubicBezTo>
                  <a:pt x="365196" y="63163"/>
                  <a:pt x="349081" y="61077"/>
                  <a:pt x="333375" y="57150"/>
                </a:cubicBezTo>
                <a:cubicBezTo>
                  <a:pt x="323635" y="54715"/>
                  <a:pt x="314833" y="47997"/>
                  <a:pt x="304800" y="47625"/>
                </a:cubicBezTo>
                <a:cubicBezTo>
                  <a:pt x="228652" y="44805"/>
                  <a:pt x="152400" y="47625"/>
                  <a:pt x="76200" y="47625"/>
                </a:cubicBezTo>
                <a:lnTo>
                  <a:pt x="95250" y="9525"/>
                </a:lnTo>
              </a:path>
            </a:pathLst>
          </a:custGeom>
          <a:solidFill>
            <a:srgbClr val="00FF00"/>
          </a:solid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006228550"/>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58">
                                            <p:txEl>
                                              <p:pRg st="1" end="1"/>
                                            </p:txEl>
                                          </p:spTgt>
                                        </p:tgtEl>
                                        <p:attrNameLst>
                                          <p:attrName>style.visibility</p:attrName>
                                        </p:attrNameLst>
                                      </p:cBhvr>
                                      <p:to>
                                        <p:strVal val="visible"/>
                                      </p:to>
                                    </p:set>
                                    <p:animEffect transition="in" filter="wipe(left)">
                                      <p:cBhvr>
                                        <p:cTn id="7" dur="500"/>
                                        <p:tgtEl>
                                          <p:spTgt spid="158">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58">
                                            <p:txEl>
                                              <p:pRg st="2" end="2"/>
                                            </p:txEl>
                                          </p:spTgt>
                                        </p:tgtEl>
                                        <p:attrNameLst>
                                          <p:attrName>style.visibility</p:attrName>
                                        </p:attrNameLst>
                                      </p:cBhvr>
                                      <p:to>
                                        <p:strVal val="visible"/>
                                      </p:to>
                                    </p:set>
                                    <p:animEffect transition="in" filter="wipe(left)">
                                      <p:cBhvr>
                                        <p:cTn id="12" dur="500"/>
                                        <p:tgtEl>
                                          <p:spTgt spid="15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6D3457FC-C129-4ADC-BFF7-D471A09643CB}"/>
              </a:ext>
            </a:extLst>
          </p:cNvPr>
          <p:cNvSpPr>
            <a:spLocks noGrp="1"/>
          </p:cNvSpPr>
          <p:nvPr>
            <p:ph idx="13"/>
          </p:nvPr>
        </p:nvSpPr>
        <p:spPr>
          <a:xfrm>
            <a:off x="1" y="1"/>
            <a:ext cx="2540482" cy="284671"/>
          </a:xfrm>
          <a:solidFill>
            <a:schemeClr val="bg1">
              <a:lumMod val="95000"/>
            </a:schemeClr>
          </a:solidFill>
        </p:spPr>
        <p:txBody>
          <a:bodyPr>
            <a:normAutofit fontScale="92500" lnSpcReduction="10000"/>
          </a:bodyPr>
          <a:lstStyle/>
          <a:p>
            <a:r>
              <a:rPr lang="zh-CN" altLang="en-US" dirty="0"/>
              <a:t>第十三章 中子及中子的探测</a:t>
            </a:r>
          </a:p>
        </p:txBody>
      </p:sp>
      <p:sp>
        <p:nvSpPr>
          <p:cNvPr id="4" name="内容占位符 3">
            <a:extLst>
              <a:ext uri="{FF2B5EF4-FFF2-40B4-BE49-F238E27FC236}">
                <a16:creationId xmlns:a16="http://schemas.microsoft.com/office/drawing/2014/main" id="{DC5E45C6-3C27-4CD6-87A4-686E0452789C}"/>
              </a:ext>
            </a:extLst>
          </p:cNvPr>
          <p:cNvSpPr>
            <a:spLocks noGrp="1"/>
          </p:cNvSpPr>
          <p:nvPr>
            <p:ph idx="15"/>
          </p:nvPr>
        </p:nvSpPr>
        <p:spPr>
          <a:xfrm>
            <a:off x="5170096" y="1"/>
            <a:ext cx="1651691" cy="284671"/>
          </a:xfrm>
          <a:solidFill>
            <a:schemeClr val="accent4">
              <a:lumMod val="20000"/>
              <a:lumOff val="80000"/>
            </a:schemeClr>
          </a:solidFill>
        </p:spPr>
        <p:txBody>
          <a:bodyPr>
            <a:normAutofit fontScale="92500" lnSpcReduction="10000"/>
          </a:bodyPr>
          <a:lstStyle/>
          <a:p>
            <a:r>
              <a:rPr lang="zh-CN" altLang="en-US" dirty="0"/>
              <a:t>二</a:t>
            </a:r>
            <a:r>
              <a:rPr lang="en-US" altLang="zh-CN" dirty="0"/>
              <a:t>. </a:t>
            </a:r>
            <a:r>
              <a:rPr lang="zh-CN" altLang="en-US" dirty="0"/>
              <a:t>中子探测器</a:t>
            </a:r>
          </a:p>
        </p:txBody>
      </p:sp>
      <p:sp>
        <p:nvSpPr>
          <p:cNvPr id="5" name="内容占位符 4">
            <a:extLst>
              <a:ext uri="{FF2B5EF4-FFF2-40B4-BE49-F238E27FC236}">
                <a16:creationId xmlns:a16="http://schemas.microsoft.com/office/drawing/2014/main" id="{76A525C7-698F-42F7-9977-03E53AEE0BC1}"/>
              </a:ext>
            </a:extLst>
          </p:cNvPr>
          <p:cNvSpPr>
            <a:spLocks noGrp="1"/>
          </p:cNvSpPr>
          <p:nvPr>
            <p:ph idx="16"/>
          </p:nvPr>
        </p:nvSpPr>
        <p:spPr>
          <a:solidFill>
            <a:srgbClr val="003366"/>
          </a:solidFill>
        </p:spPr>
        <p:txBody>
          <a:bodyPr>
            <a:normAutofit fontScale="92500" lnSpcReduction="10000"/>
          </a:bodyPr>
          <a:lstStyle/>
          <a:p>
            <a:r>
              <a:rPr lang="en-US" altLang="zh-CN" dirty="0">
                <a:solidFill>
                  <a:srgbClr val="FFFF00"/>
                </a:solidFill>
                <a:latin typeface="Times New Roman" panose="02020603050405020304" pitchFamily="18" charset="0"/>
                <a:cs typeface="Times New Roman" panose="02020603050405020304" pitchFamily="18" charset="0"/>
                <a:sym typeface="Symbol" pitchFamily="18" charset="2"/>
              </a:rPr>
              <a:t>2.) </a:t>
            </a:r>
            <a:r>
              <a:rPr lang="zh-CN" altLang="en-US" dirty="0">
                <a:solidFill>
                  <a:srgbClr val="FFFF00"/>
                </a:solidFill>
                <a:latin typeface="Times New Roman" panose="02020603050405020304" pitchFamily="18" charset="0"/>
                <a:cs typeface="Times New Roman" panose="02020603050405020304" pitchFamily="18" charset="0"/>
                <a:sym typeface="Symbol" pitchFamily="18" charset="2"/>
              </a:rPr>
              <a:t>硼电离室、裂变室</a:t>
            </a:r>
          </a:p>
        </p:txBody>
      </p:sp>
      <p:sp>
        <p:nvSpPr>
          <p:cNvPr id="19" name="内容占位符 18">
            <a:extLst>
              <a:ext uri="{FF2B5EF4-FFF2-40B4-BE49-F238E27FC236}">
                <a16:creationId xmlns:a16="http://schemas.microsoft.com/office/drawing/2014/main" id="{3DD6B0AC-1C2F-434F-874C-7924919B1171}"/>
              </a:ext>
            </a:extLst>
          </p:cNvPr>
          <p:cNvSpPr>
            <a:spLocks noGrp="1"/>
          </p:cNvSpPr>
          <p:nvPr>
            <p:ph idx="14"/>
          </p:nvPr>
        </p:nvSpPr>
        <p:spPr>
          <a:solidFill>
            <a:schemeClr val="accent6">
              <a:lumMod val="20000"/>
              <a:lumOff val="80000"/>
            </a:schemeClr>
          </a:solidFill>
        </p:spPr>
        <p:txBody>
          <a:bodyPr>
            <a:normAutofit fontScale="92500" lnSpcReduction="10000"/>
          </a:bodyPr>
          <a:lstStyle/>
          <a:p>
            <a:r>
              <a:rPr lang="en-US" altLang="zh-CN" dirty="0"/>
              <a:t>13.4 </a:t>
            </a:r>
            <a:r>
              <a:rPr lang="zh-CN" altLang="en-US" dirty="0"/>
              <a:t>中子的探测</a:t>
            </a:r>
          </a:p>
        </p:txBody>
      </p:sp>
      <p:sp>
        <p:nvSpPr>
          <p:cNvPr id="67" name="内容占位符 4">
            <a:extLst>
              <a:ext uri="{FF2B5EF4-FFF2-40B4-BE49-F238E27FC236}">
                <a16:creationId xmlns:a16="http://schemas.microsoft.com/office/drawing/2014/main" id="{0F7B6120-0FC9-4F34-A9D2-2D0EE0FE8A7C}"/>
              </a:ext>
            </a:extLst>
          </p:cNvPr>
          <p:cNvSpPr txBox="1">
            <a:spLocks/>
          </p:cNvSpPr>
          <p:nvPr/>
        </p:nvSpPr>
        <p:spPr>
          <a:xfrm>
            <a:off x="6821787" y="10264"/>
            <a:ext cx="2829730" cy="284671"/>
          </a:xfrm>
          <a:prstGeom prst="rect">
            <a:avLst/>
          </a:prstGeom>
          <a:solidFill>
            <a:srgbClr val="FFFF00"/>
          </a:solidFill>
          <a:ln>
            <a:solidFill>
              <a:schemeClr val="bg1"/>
            </a:solidFill>
          </a:ln>
          <a:effectLst>
            <a:outerShdw blurRad="50800" dist="38100" dir="5400000" algn="t" rotWithShape="0">
              <a:prstClr val="black">
                <a:alpha val="40000"/>
              </a:prstClr>
            </a:outerShdw>
          </a:effectLst>
        </p:spPr>
        <p:txBody>
          <a:bodyPr vert="horz" lIns="91440" tIns="45720" rIns="91440" bIns="45720" rtlCol="0">
            <a:normAutofit fontScale="92500" lnSpcReduction="10000"/>
          </a:bodyPr>
          <a:lstStyle>
            <a:lvl1pPr marL="0" indent="0" algn="l" defTabSz="914400" rtl="0" eaLnBrk="1" latinLnBrk="0" hangingPunct="1">
              <a:lnSpc>
                <a:spcPct val="90000"/>
              </a:lnSpc>
              <a:spcBef>
                <a:spcPts val="1000"/>
              </a:spcBef>
              <a:buFontTx/>
              <a:buNone/>
              <a:defRPr sz="1600" kern="1200">
                <a:solidFill>
                  <a:schemeClr val="tx1"/>
                </a:solidFill>
                <a:latin typeface="华文楷体" panose="02010600040101010101" pitchFamily="2" charset="-122"/>
                <a:ea typeface="华文楷体" panose="02010600040101010101" pitchFamily="2" charset="-122"/>
                <a:cs typeface="+mn-cs"/>
              </a:defRPr>
            </a:lvl1pPr>
            <a:lvl2pPr marL="457200" indent="0" algn="l" defTabSz="914400" rtl="0" eaLnBrk="1" latinLnBrk="0" hangingPunct="1">
              <a:lnSpc>
                <a:spcPct val="90000"/>
              </a:lnSpc>
              <a:spcBef>
                <a:spcPts val="500"/>
              </a:spcBef>
              <a:buFontTx/>
              <a:buNone/>
              <a:defRPr sz="2400" kern="1200">
                <a:solidFill>
                  <a:schemeClr val="tx1"/>
                </a:solidFill>
                <a:latin typeface="华文宋体" panose="02010600040101010101" pitchFamily="2" charset="-122"/>
                <a:ea typeface="华文宋体" panose="02010600040101010101" pitchFamily="2" charset="-122"/>
                <a:cs typeface="+mn-cs"/>
              </a:defRPr>
            </a:lvl2pPr>
            <a:lvl3pPr marL="914400" indent="0" algn="l" defTabSz="914400" rtl="0" eaLnBrk="1" latinLnBrk="0" hangingPunct="1">
              <a:lnSpc>
                <a:spcPct val="90000"/>
              </a:lnSpc>
              <a:spcBef>
                <a:spcPts val="500"/>
              </a:spcBef>
              <a:buFontTx/>
              <a:buNone/>
              <a:defRPr sz="2000" kern="1200">
                <a:solidFill>
                  <a:schemeClr val="tx1"/>
                </a:solidFill>
                <a:latin typeface="华文宋体" panose="02010600040101010101" pitchFamily="2" charset="-122"/>
                <a:ea typeface="华文宋体" panose="02010600040101010101" pitchFamily="2" charset="-122"/>
                <a:cs typeface="+mn-cs"/>
              </a:defRPr>
            </a:lvl3pPr>
            <a:lvl4pPr marL="1371600" indent="0" algn="l" defTabSz="914400" rtl="0" eaLnBrk="1" latinLnBrk="0" hangingPunct="1">
              <a:lnSpc>
                <a:spcPct val="90000"/>
              </a:lnSpc>
              <a:spcBef>
                <a:spcPts val="500"/>
              </a:spcBef>
              <a:buFontTx/>
              <a:buNone/>
              <a:defRPr sz="1800" kern="1200">
                <a:solidFill>
                  <a:schemeClr val="tx1"/>
                </a:solidFill>
                <a:latin typeface="华文宋体" panose="02010600040101010101" pitchFamily="2" charset="-122"/>
                <a:ea typeface="华文宋体" panose="02010600040101010101" pitchFamily="2" charset="-122"/>
                <a:cs typeface="+mn-cs"/>
              </a:defRPr>
            </a:lvl4pPr>
            <a:lvl5pPr marL="1828800" indent="0" algn="l" defTabSz="914400" rtl="0" eaLnBrk="1" latinLnBrk="0" hangingPunct="1">
              <a:lnSpc>
                <a:spcPct val="90000"/>
              </a:lnSpc>
              <a:spcBef>
                <a:spcPts val="500"/>
              </a:spcBef>
              <a:buFontTx/>
              <a:buNone/>
              <a:defRPr sz="1800" kern="1200">
                <a:solidFill>
                  <a:schemeClr val="tx1"/>
                </a:solidFill>
                <a:latin typeface="华文宋体" panose="02010600040101010101" pitchFamily="2" charset="-122"/>
                <a:ea typeface="华文宋体" panose="0201060004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b="1" dirty="0">
                <a:solidFill>
                  <a:srgbClr val="FF0000"/>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1. </a:t>
            </a:r>
            <a:r>
              <a:rPr lang="zh-CN" altLang="en-US" b="1" dirty="0">
                <a:solidFill>
                  <a:srgbClr val="FF0000"/>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气体探测器</a:t>
            </a:r>
            <a:endParaRPr lang="zh-CN" altLang="zh-CN" b="1" dirty="0">
              <a:solidFill>
                <a:srgbClr val="FF0000"/>
              </a:solidFill>
              <a:latin typeface="Times New Roman" panose="02020603050405020304" pitchFamily="18" charset="0"/>
              <a:cs typeface="Times New Roman" panose="02020603050405020304" pitchFamily="18" charset="0"/>
              <a:sym typeface="Symbol" pitchFamily="18" charset="2"/>
            </a:endParaRPr>
          </a:p>
        </p:txBody>
      </p:sp>
      <p:sp>
        <p:nvSpPr>
          <p:cNvPr id="58" name="Text Box 16">
            <a:extLst>
              <a:ext uri="{FF2B5EF4-FFF2-40B4-BE49-F238E27FC236}">
                <a16:creationId xmlns:a16="http://schemas.microsoft.com/office/drawing/2014/main" id="{6E65ADFD-1549-44A2-8425-2D56F0FDB1FD}"/>
              </a:ext>
            </a:extLst>
          </p:cNvPr>
          <p:cNvSpPr txBox="1">
            <a:spLocks noChangeArrowheads="1"/>
          </p:cNvSpPr>
          <p:nvPr/>
        </p:nvSpPr>
        <p:spPr bwMode="auto">
          <a:xfrm>
            <a:off x="944438" y="5336403"/>
            <a:ext cx="5223570" cy="523220"/>
          </a:xfrm>
          <a:prstGeom prst="rect">
            <a:avLst/>
          </a:prstGeom>
          <a:noFill/>
          <a:ln w="9525">
            <a:solidFill>
              <a:srgbClr val="00CC00"/>
            </a:solidFill>
            <a:miter lim="800000"/>
            <a:headEnd/>
            <a:tailEnd/>
          </a:ln>
          <a:effectLst/>
          <a:extLst>
            <a:ext uri="{909E8E84-426E-40DD-AFC4-6F175D3DCCD1}">
              <a14:hiddenFill xmlns:a14="http://schemas.microsoft.com/office/drawing/2010/main">
                <a:solidFill>
                  <a:srgbClr val="0000CC"/>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0"/>
              </a:spcBef>
              <a:defRPr/>
            </a:pPr>
            <a:r>
              <a:rPr kumimoji="0" lang="en-US" altLang="zh-CN" sz="28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sym typeface="Webdings" pitchFamily="18" charset="2"/>
              </a:rPr>
              <a:t></a:t>
            </a:r>
            <a:r>
              <a:rPr kumimoji="0" lang="en-US" altLang="zh-CN" sz="28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I</a:t>
            </a:r>
            <a:r>
              <a:rPr kumimoji="0" lang="en-US" altLang="zh-CN" sz="2800" b="1" baseline="-250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1,2,n</a:t>
            </a:r>
            <a:r>
              <a:rPr kumimoji="0" lang="zh-CN" altLang="en-US" sz="28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三者的误差关系是怎样的？</a:t>
            </a:r>
          </a:p>
        </p:txBody>
      </p:sp>
      <p:sp>
        <p:nvSpPr>
          <p:cNvPr id="59" name="Rectangle 17">
            <a:extLst>
              <a:ext uri="{FF2B5EF4-FFF2-40B4-BE49-F238E27FC236}">
                <a16:creationId xmlns:a16="http://schemas.microsoft.com/office/drawing/2014/main" id="{81CB68DB-297C-48ED-BCDC-CE8349724B7C}"/>
              </a:ext>
            </a:extLst>
          </p:cNvPr>
          <p:cNvSpPr>
            <a:spLocks noChangeArrowheads="1"/>
          </p:cNvSpPr>
          <p:nvPr/>
        </p:nvSpPr>
        <p:spPr bwMode="auto">
          <a:xfrm>
            <a:off x="738145" y="1454106"/>
            <a:ext cx="10945215" cy="584775"/>
          </a:xfrm>
          <a:prstGeom prst="rect">
            <a:avLst/>
          </a:prstGeom>
          <a:noFill/>
          <a:ln w="38100" cmpd="dbl" algn="ctr">
            <a:solidFill>
              <a:srgbClr val="66FF33"/>
            </a:solidFill>
            <a:miter lim="800000"/>
            <a:headEnd/>
            <a:tailEnd/>
          </a:ln>
          <a:effectLst/>
          <a:extLst>
            <a:ext uri="{909E8E84-426E-40DD-AFC4-6F175D3DCCD1}">
              <a14:hiddenFill xmlns:a14="http://schemas.microsoft.com/office/drawing/2010/main">
                <a:solidFill>
                  <a:srgbClr val="0000CC"/>
                </a:solidFill>
              </a14:hiddenFill>
            </a:ext>
            <a:ext uri="{AF507438-7753-43E0-B8FC-AC1667EBCBE1}">
              <a14:hiddenEffects xmlns:a14="http://schemas.microsoft.com/office/drawing/2010/main">
                <a:effectLst>
                  <a:outerShdw dist="35921" dir="2700000" algn="ctr" rotWithShape="0">
                    <a:schemeClr val="folHlink"/>
                  </a:outerShdw>
                </a:effectLst>
              </a14:hiddenEffects>
            </a:ext>
          </a:extLst>
        </p:spPr>
        <p:txBody>
          <a:bodyPr wrap="square">
            <a:spAutoFit/>
          </a:bodyPr>
          <a:lstStyle/>
          <a:p>
            <a:pPr marL="0" lvl="1" algn="just">
              <a:spcBef>
                <a:spcPct val="0"/>
              </a:spcBef>
              <a:defRPr/>
            </a:pPr>
            <a:r>
              <a:rPr lang="zh-CN" altLang="en-US" sz="3200" b="1" dirty="0">
                <a:effectLst>
                  <a:outerShdw blurRad="38100" dist="38100" dir="2700000" algn="tl">
                    <a:srgbClr val="C0C0C0"/>
                  </a:outerShdw>
                </a:effectLst>
                <a:latin typeface="黑体" panose="02010609060101010101" pitchFamily="49" charset="-122"/>
                <a:ea typeface="黑体" panose="02010609060101010101" pitchFamily="49" charset="-122"/>
              </a:rPr>
              <a:t>补偿电离室</a:t>
            </a:r>
            <a:r>
              <a:rPr lang="en-US" altLang="zh-CN" sz="3200" b="1" dirty="0">
                <a:effectLst>
                  <a:outerShdw blurRad="38100" dist="38100" dir="2700000" algn="tl">
                    <a:srgbClr val="C0C0C0"/>
                  </a:outerShdw>
                </a:effectLst>
              </a:rPr>
              <a: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硼电离室可工作于</a:t>
            </a:r>
            <a:r>
              <a:rPr lang="zh-CN" altLang="en-US" sz="24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补偿型状态</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，通过补偿消除</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sym typeface="Symbol" pitchFamily="18" charset="2"/>
              </a:rPr>
              <a: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本底的影响。</a:t>
            </a:r>
          </a:p>
        </p:txBody>
      </p:sp>
      <p:graphicFrame>
        <p:nvGraphicFramePr>
          <p:cNvPr id="60" name="Object 5">
            <a:extLst>
              <a:ext uri="{FF2B5EF4-FFF2-40B4-BE49-F238E27FC236}">
                <a16:creationId xmlns:a16="http://schemas.microsoft.com/office/drawing/2014/main" id="{38C3FA85-29AD-4B5F-B2EC-F43A9765F013}"/>
              </a:ext>
            </a:extLst>
          </p:cNvPr>
          <p:cNvGraphicFramePr>
            <a:graphicFrameLocks noChangeAspect="1"/>
          </p:cNvGraphicFramePr>
          <p:nvPr>
            <p:extLst>
              <p:ext uri="{D42A27DB-BD31-4B8C-83A1-F6EECF244321}">
                <p14:modId xmlns:p14="http://schemas.microsoft.com/office/powerpoint/2010/main" val="780421357"/>
              </p:ext>
            </p:extLst>
          </p:nvPr>
        </p:nvGraphicFramePr>
        <p:xfrm>
          <a:off x="1047999" y="3113120"/>
          <a:ext cx="2271713" cy="801687"/>
        </p:xfrm>
        <a:graphic>
          <a:graphicData uri="http://schemas.openxmlformats.org/presentationml/2006/ole">
            <mc:AlternateContent xmlns:mc="http://schemas.openxmlformats.org/markup-compatibility/2006">
              <mc:Choice xmlns:v="urn:schemas-microsoft-com:vml" Requires="v">
                <p:oleObj spid="_x0000_s481862" name="Equation" r:id="rId3" imgW="647700" imgH="228600" progId="Equation.DSMT4">
                  <p:embed/>
                </p:oleObj>
              </mc:Choice>
              <mc:Fallback>
                <p:oleObj name="Equation" r:id="rId3" imgW="647700" imgH="228600" progId="Equation.DSMT4">
                  <p:embed/>
                  <p:pic>
                    <p:nvPicPr>
                      <p:cNvPr id="9"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7999" y="3113120"/>
                        <a:ext cx="2271713" cy="8016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1" name="Object 6">
            <a:extLst>
              <a:ext uri="{FF2B5EF4-FFF2-40B4-BE49-F238E27FC236}">
                <a16:creationId xmlns:a16="http://schemas.microsoft.com/office/drawing/2014/main" id="{B1EA6D0F-C79E-44AF-8F48-903F75865917}"/>
              </a:ext>
            </a:extLst>
          </p:cNvPr>
          <p:cNvGraphicFramePr>
            <a:graphicFrameLocks noChangeAspect="1"/>
          </p:cNvGraphicFramePr>
          <p:nvPr>
            <p:extLst>
              <p:ext uri="{D42A27DB-BD31-4B8C-83A1-F6EECF244321}">
                <p14:modId xmlns:p14="http://schemas.microsoft.com/office/powerpoint/2010/main" val="1779692744"/>
              </p:ext>
            </p:extLst>
          </p:nvPr>
        </p:nvGraphicFramePr>
        <p:xfrm>
          <a:off x="3510212" y="3068670"/>
          <a:ext cx="1120775" cy="876300"/>
        </p:xfrm>
        <a:graphic>
          <a:graphicData uri="http://schemas.openxmlformats.org/presentationml/2006/ole">
            <mc:AlternateContent xmlns:mc="http://schemas.openxmlformats.org/markup-compatibility/2006">
              <mc:Choice xmlns:v="urn:schemas-microsoft-com:vml" Requires="v">
                <p:oleObj spid="_x0000_s481863" name="Equation" r:id="rId5" imgW="291973" imgH="228501" progId="Equation.DSMT4">
                  <p:embed/>
                </p:oleObj>
              </mc:Choice>
              <mc:Fallback>
                <p:oleObj name="Equation" r:id="rId5" imgW="291973" imgH="228501" progId="Equation.DSMT4">
                  <p:embed/>
                  <p:pic>
                    <p:nvPicPr>
                      <p:cNvPr id="1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10212" y="3068670"/>
                        <a:ext cx="1120775" cy="876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62" name="Group 7">
            <a:extLst>
              <a:ext uri="{FF2B5EF4-FFF2-40B4-BE49-F238E27FC236}">
                <a16:creationId xmlns:a16="http://schemas.microsoft.com/office/drawing/2014/main" id="{4E456EC7-7BCF-4EA5-BA54-FE3957D885A1}"/>
              </a:ext>
            </a:extLst>
          </p:cNvPr>
          <p:cNvGrpSpPr>
            <a:grpSpLocks/>
          </p:cNvGrpSpPr>
          <p:nvPr/>
        </p:nvGrpSpPr>
        <p:grpSpPr bwMode="auto">
          <a:xfrm>
            <a:off x="901949" y="3102007"/>
            <a:ext cx="1619250" cy="1701800"/>
            <a:chOff x="2228" y="2276"/>
            <a:chExt cx="1020" cy="1072"/>
          </a:xfrm>
        </p:grpSpPr>
        <p:graphicFrame>
          <p:nvGraphicFramePr>
            <p:cNvPr id="63" name="Object 8">
              <a:extLst>
                <a:ext uri="{FF2B5EF4-FFF2-40B4-BE49-F238E27FC236}">
                  <a16:creationId xmlns:a16="http://schemas.microsoft.com/office/drawing/2014/main" id="{F39D4E75-F0BC-495A-8E71-553D6F044AB7}"/>
                </a:ext>
              </a:extLst>
            </p:cNvPr>
            <p:cNvGraphicFramePr>
              <a:graphicFrameLocks noChangeAspect="1"/>
            </p:cNvGraphicFramePr>
            <p:nvPr/>
          </p:nvGraphicFramePr>
          <p:xfrm>
            <a:off x="2274" y="2815"/>
            <a:ext cx="954" cy="533"/>
          </p:xfrm>
          <a:graphic>
            <a:graphicData uri="http://schemas.openxmlformats.org/presentationml/2006/ole">
              <mc:AlternateContent xmlns:mc="http://schemas.openxmlformats.org/markup-compatibility/2006">
                <mc:Choice xmlns:v="urn:schemas-microsoft-com:vml" Requires="v">
                  <p:oleObj spid="_x0000_s481864" name="Equation" r:id="rId7" imgW="431613" imgH="241195" progId="Equation.DSMT4">
                    <p:embed/>
                  </p:oleObj>
                </mc:Choice>
                <mc:Fallback>
                  <p:oleObj name="Equation" r:id="rId7" imgW="431613" imgH="241195" progId="Equation.DSMT4">
                    <p:embed/>
                    <p:pic>
                      <p:nvPicPr>
                        <p:cNvPr id="12" name="Object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74" y="2815"/>
                          <a:ext cx="954" cy="5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4" name="Oval 9">
              <a:extLst>
                <a:ext uri="{FF2B5EF4-FFF2-40B4-BE49-F238E27FC236}">
                  <a16:creationId xmlns:a16="http://schemas.microsoft.com/office/drawing/2014/main" id="{7436AB98-CB9E-4A18-B713-D2ABD0AE5D43}"/>
                </a:ext>
              </a:extLst>
            </p:cNvPr>
            <p:cNvSpPr>
              <a:spLocks noChangeArrowheads="1"/>
            </p:cNvSpPr>
            <p:nvPr/>
          </p:nvSpPr>
          <p:spPr bwMode="auto">
            <a:xfrm>
              <a:off x="2804" y="2276"/>
              <a:ext cx="359" cy="519"/>
            </a:xfrm>
            <a:prstGeom prst="ellipse">
              <a:avLst/>
            </a:prstGeom>
            <a:noFill/>
            <a:ln w="38100" algn="ctr">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65" name="Rectangle 10">
              <a:extLst>
                <a:ext uri="{FF2B5EF4-FFF2-40B4-BE49-F238E27FC236}">
                  <a16:creationId xmlns:a16="http://schemas.microsoft.com/office/drawing/2014/main" id="{46EF7EBD-DD3B-433C-977F-DF200F78C7C2}"/>
                </a:ext>
              </a:extLst>
            </p:cNvPr>
            <p:cNvSpPr>
              <a:spLocks noChangeArrowheads="1"/>
            </p:cNvSpPr>
            <p:nvPr/>
          </p:nvSpPr>
          <p:spPr bwMode="auto">
            <a:xfrm>
              <a:off x="2228" y="2842"/>
              <a:ext cx="1020" cy="463"/>
            </a:xfrm>
            <a:prstGeom prst="rect">
              <a:avLst/>
            </a:prstGeom>
            <a:noFill/>
            <a:ln w="38100" algn="ctr">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pSp>
      <p:grpSp>
        <p:nvGrpSpPr>
          <p:cNvPr id="66" name="Group 11">
            <a:extLst>
              <a:ext uri="{FF2B5EF4-FFF2-40B4-BE49-F238E27FC236}">
                <a16:creationId xmlns:a16="http://schemas.microsoft.com/office/drawing/2014/main" id="{742AF523-E0A7-41F7-8605-352EA3E673FB}"/>
              </a:ext>
            </a:extLst>
          </p:cNvPr>
          <p:cNvGrpSpPr>
            <a:grpSpLocks/>
          </p:cNvGrpSpPr>
          <p:nvPr/>
        </p:nvGrpSpPr>
        <p:grpSpPr bwMode="auto">
          <a:xfrm>
            <a:off x="2806949" y="3116295"/>
            <a:ext cx="1063625" cy="1676400"/>
            <a:chOff x="3428" y="2285"/>
            <a:chExt cx="670" cy="1056"/>
          </a:xfrm>
        </p:grpSpPr>
        <p:graphicFrame>
          <p:nvGraphicFramePr>
            <p:cNvPr id="68" name="Object 12">
              <a:extLst>
                <a:ext uri="{FF2B5EF4-FFF2-40B4-BE49-F238E27FC236}">
                  <a16:creationId xmlns:a16="http://schemas.microsoft.com/office/drawing/2014/main" id="{26650F5D-604F-4C50-8B26-6CE11ACE6770}"/>
                </a:ext>
              </a:extLst>
            </p:cNvPr>
            <p:cNvGraphicFramePr>
              <a:graphicFrameLocks noChangeAspect="1"/>
            </p:cNvGraphicFramePr>
            <p:nvPr/>
          </p:nvGraphicFramePr>
          <p:xfrm>
            <a:off x="3702" y="2808"/>
            <a:ext cx="365" cy="533"/>
          </p:xfrm>
          <a:graphic>
            <a:graphicData uri="http://schemas.openxmlformats.org/presentationml/2006/ole">
              <mc:AlternateContent xmlns:mc="http://schemas.openxmlformats.org/markup-compatibility/2006">
                <mc:Choice xmlns:v="urn:schemas-microsoft-com:vml" Requires="v">
                  <p:oleObj spid="_x0000_s481865" name="Equation" r:id="rId9" imgW="164957" imgH="241091" progId="Equation.DSMT4">
                    <p:embed/>
                  </p:oleObj>
                </mc:Choice>
                <mc:Fallback>
                  <p:oleObj name="Equation" r:id="rId9" imgW="164957" imgH="241091" progId="Equation.DSMT4">
                    <p:embed/>
                    <p:pic>
                      <p:nvPicPr>
                        <p:cNvPr id="16" name="Object 1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702" y="2808"/>
                          <a:ext cx="365" cy="5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9" name="Oval 13">
              <a:extLst>
                <a:ext uri="{FF2B5EF4-FFF2-40B4-BE49-F238E27FC236}">
                  <a16:creationId xmlns:a16="http://schemas.microsoft.com/office/drawing/2014/main" id="{111B8ABF-A5D4-41C7-A683-50819E766E20}"/>
                </a:ext>
              </a:extLst>
            </p:cNvPr>
            <p:cNvSpPr>
              <a:spLocks noChangeArrowheads="1"/>
            </p:cNvSpPr>
            <p:nvPr/>
          </p:nvSpPr>
          <p:spPr bwMode="auto">
            <a:xfrm>
              <a:off x="3428" y="2285"/>
              <a:ext cx="358" cy="510"/>
            </a:xfrm>
            <a:prstGeom prst="ellipse">
              <a:avLst/>
            </a:prstGeom>
            <a:noFill/>
            <a:ln w="38100" algn="ctr">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70" name="Rectangle 14">
              <a:extLst>
                <a:ext uri="{FF2B5EF4-FFF2-40B4-BE49-F238E27FC236}">
                  <a16:creationId xmlns:a16="http://schemas.microsoft.com/office/drawing/2014/main" id="{BF6E5DD7-5802-40C0-A247-90352CF08CF9}"/>
                </a:ext>
              </a:extLst>
            </p:cNvPr>
            <p:cNvSpPr>
              <a:spLocks noChangeArrowheads="1"/>
            </p:cNvSpPr>
            <p:nvPr/>
          </p:nvSpPr>
          <p:spPr bwMode="auto">
            <a:xfrm>
              <a:off x="3654" y="2833"/>
              <a:ext cx="444" cy="462"/>
            </a:xfrm>
            <a:prstGeom prst="rect">
              <a:avLst/>
            </a:prstGeom>
            <a:noFill/>
            <a:ln w="38100" algn="ctr">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grpSp>
      <p:grpSp>
        <p:nvGrpSpPr>
          <p:cNvPr id="71" name="Group 67">
            <a:extLst>
              <a:ext uri="{FF2B5EF4-FFF2-40B4-BE49-F238E27FC236}">
                <a16:creationId xmlns:a16="http://schemas.microsoft.com/office/drawing/2014/main" id="{971A6759-4EF2-43DA-83B4-ACED0486B98E}"/>
              </a:ext>
            </a:extLst>
          </p:cNvPr>
          <p:cNvGrpSpPr>
            <a:grpSpLocks/>
          </p:cNvGrpSpPr>
          <p:nvPr/>
        </p:nvGrpSpPr>
        <p:grpSpPr bwMode="auto">
          <a:xfrm>
            <a:off x="6633122" y="2780928"/>
            <a:ext cx="4967287" cy="3625850"/>
            <a:chOff x="2925" y="663"/>
            <a:chExt cx="2721" cy="2284"/>
          </a:xfrm>
        </p:grpSpPr>
        <p:sp>
          <p:nvSpPr>
            <p:cNvPr id="72" name="AutoShape 22">
              <a:extLst>
                <a:ext uri="{FF2B5EF4-FFF2-40B4-BE49-F238E27FC236}">
                  <a16:creationId xmlns:a16="http://schemas.microsoft.com/office/drawing/2014/main" id="{33DBAA98-D8C8-46B9-9843-BFB01C35ADDF}"/>
                </a:ext>
              </a:extLst>
            </p:cNvPr>
            <p:cNvSpPr>
              <a:spLocks noChangeArrowheads="1"/>
            </p:cNvSpPr>
            <p:nvPr/>
          </p:nvSpPr>
          <p:spPr bwMode="auto">
            <a:xfrm rot="-5400000">
              <a:off x="4122" y="1926"/>
              <a:ext cx="328" cy="164"/>
            </a:xfrm>
            <a:custGeom>
              <a:avLst/>
              <a:gdLst>
                <a:gd name="T0" fmla="*/ 4 w 21600"/>
                <a:gd name="T1" fmla="*/ 0 h 21600"/>
                <a:gd name="T2" fmla="*/ 0 w 21600"/>
                <a:gd name="T3" fmla="*/ 1 h 21600"/>
                <a:gd name="T4" fmla="*/ 4 w 21600"/>
                <a:gd name="T5" fmla="*/ 1 h 21600"/>
                <a:gd name="T6" fmla="*/ 5 w 21600"/>
                <a:gd name="T7" fmla="*/ 1 h 21600"/>
                <a:gd name="T8" fmla="*/ 17694720 60000 65536"/>
                <a:gd name="T9" fmla="*/ 11796480 60000 65536"/>
                <a:gd name="T10" fmla="*/ 5898240 60000 65536"/>
                <a:gd name="T11" fmla="*/ 0 60000 65536"/>
                <a:gd name="T12" fmla="*/ 3359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3" name="Oval 23">
              <a:extLst>
                <a:ext uri="{FF2B5EF4-FFF2-40B4-BE49-F238E27FC236}">
                  <a16:creationId xmlns:a16="http://schemas.microsoft.com/office/drawing/2014/main" id="{13E4117E-C790-434A-952B-DFC829A95310}"/>
                </a:ext>
              </a:extLst>
            </p:cNvPr>
            <p:cNvSpPr>
              <a:spLocks noChangeArrowheads="1"/>
            </p:cNvSpPr>
            <p:nvPr/>
          </p:nvSpPr>
          <p:spPr bwMode="auto">
            <a:xfrm>
              <a:off x="3909" y="663"/>
              <a:ext cx="721" cy="722"/>
            </a:xfrm>
            <a:prstGeom prst="ellipse">
              <a:avLst/>
            </a:prstGeom>
            <a:noFill/>
            <a:ln w="28575">
              <a:solidFill>
                <a:srgbClr val="0099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74" name="Group 24">
              <a:extLst>
                <a:ext uri="{FF2B5EF4-FFF2-40B4-BE49-F238E27FC236}">
                  <a16:creationId xmlns:a16="http://schemas.microsoft.com/office/drawing/2014/main" id="{8C3059D9-08F0-40E5-A11A-956C2D3035E5}"/>
                </a:ext>
              </a:extLst>
            </p:cNvPr>
            <p:cNvGrpSpPr>
              <a:grpSpLocks/>
            </p:cNvGrpSpPr>
            <p:nvPr/>
          </p:nvGrpSpPr>
          <p:grpSpPr bwMode="auto">
            <a:xfrm>
              <a:off x="4063" y="1810"/>
              <a:ext cx="426" cy="427"/>
              <a:chOff x="2109" y="2341"/>
              <a:chExt cx="590" cy="590"/>
            </a:xfrm>
          </p:grpSpPr>
          <p:sp>
            <p:nvSpPr>
              <p:cNvPr id="115" name="Oval 25">
                <a:extLst>
                  <a:ext uri="{FF2B5EF4-FFF2-40B4-BE49-F238E27FC236}">
                    <a16:creationId xmlns:a16="http://schemas.microsoft.com/office/drawing/2014/main" id="{81B0F611-F59E-4BE0-BFB8-750067806A48}"/>
                  </a:ext>
                </a:extLst>
              </p:cNvPr>
              <p:cNvSpPr>
                <a:spLocks noChangeArrowheads="1"/>
              </p:cNvSpPr>
              <p:nvPr/>
            </p:nvSpPr>
            <p:spPr bwMode="auto">
              <a:xfrm>
                <a:off x="2109" y="2341"/>
                <a:ext cx="590" cy="59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 name="Text Box 26">
                <a:extLst>
                  <a:ext uri="{FF2B5EF4-FFF2-40B4-BE49-F238E27FC236}">
                    <a16:creationId xmlns:a16="http://schemas.microsoft.com/office/drawing/2014/main" id="{84671755-015E-4AE5-976F-D0BEA5C77067}"/>
                  </a:ext>
                </a:extLst>
              </p:cNvPr>
              <p:cNvSpPr txBox="1">
                <a:spLocks noChangeArrowheads="1"/>
              </p:cNvSpPr>
              <p:nvPr/>
            </p:nvSpPr>
            <p:spPr bwMode="auto">
              <a:xfrm>
                <a:off x="2297" y="2370"/>
                <a:ext cx="364" cy="5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defRPr/>
                </a:pPr>
                <a:r>
                  <a:rPr kumimoji="0" lang="en-US" altLang="zh-CN" sz="3200" b="1">
                    <a:solidFill>
                      <a:srgbClr val="0000CC"/>
                    </a:solidFill>
                    <a:effectLst>
                      <a:outerShdw blurRad="38100" dist="38100" dir="2700000" algn="tl">
                        <a:srgbClr val="C0C0C0"/>
                      </a:outerShdw>
                    </a:effectLst>
                    <a:latin typeface="Arial" charset="0"/>
                    <a:ea typeface="宋体" pitchFamily="2" charset="-122"/>
                  </a:rPr>
                  <a:t>A</a:t>
                </a:r>
              </a:p>
            </p:txBody>
          </p:sp>
        </p:grpSp>
        <p:grpSp>
          <p:nvGrpSpPr>
            <p:cNvPr id="75" name="Group 27">
              <a:extLst>
                <a:ext uri="{FF2B5EF4-FFF2-40B4-BE49-F238E27FC236}">
                  <a16:creationId xmlns:a16="http://schemas.microsoft.com/office/drawing/2014/main" id="{C153FE78-5FAD-450E-9F1A-3652312F402A}"/>
                </a:ext>
              </a:extLst>
            </p:cNvPr>
            <p:cNvGrpSpPr>
              <a:grpSpLocks/>
            </p:cNvGrpSpPr>
            <p:nvPr/>
          </p:nvGrpSpPr>
          <p:grpSpPr bwMode="auto">
            <a:xfrm>
              <a:off x="4061" y="794"/>
              <a:ext cx="438" cy="426"/>
              <a:chOff x="4105" y="1020"/>
              <a:chExt cx="544" cy="816"/>
            </a:xfrm>
          </p:grpSpPr>
          <p:sp>
            <p:nvSpPr>
              <p:cNvPr id="110" name="Line 28">
                <a:extLst>
                  <a:ext uri="{FF2B5EF4-FFF2-40B4-BE49-F238E27FC236}">
                    <a16:creationId xmlns:a16="http://schemas.microsoft.com/office/drawing/2014/main" id="{67846F29-A575-464C-A746-EA4A7092122C}"/>
                  </a:ext>
                </a:extLst>
              </p:cNvPr>
              <p:cNvSpPr>
                <a:spLocks noChangeShapeType="1"/>
              </p:cNvSpPr>
              <p:nvPr/>
            </p:nvSpPr>
            <p:spPr bwMode="auto">
              <a:xfrm>
                <a:off x="4377" y="1020"/>
                <a:ext cx="0" cy="816"/>
              </a:xfrm>
              <a:prstGeom prst="line">
                <a:avLst/>
              </a:prstGeom>
              <a:noFill/>
              <a:ln w="57150">
                <a:solidFill>
                  <a:srgbClr val="0000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1" name="Line 29">
                <a:extLst>
                  <a:ext uri="{FF2B5EF4-FFF2-40B4-BE49-F238E27FC236}">
                    <a16:creationId xmlns:a16="http://schemas.microsoft.com/office/drawing/2014/main" id="{12B05C16-840A-4567-8E83-FB95865F2E11}"/>
                  </a:ext>
                </a:extLst>
              </p:cNvPr>
              <p:cNvSpPr>
                <a:spLocks noChangeShapeType="1"/>
              </p:cNvSpPr>
              <p:nvPr/>
            </p:nvSpPr>
            <p:spPr bwMode="auto">
              <a:xfrm>
                <a:off x="4105" y="1020"/>
                <a:ext cx="0" cy="816"/>
              </a:xfrm>
              <a:prstGeom prst="line">
                <a:avLst/>
              </a:prstGeom>
              <a:noFill/>
              <a:ln w="57150">
                <a:solidFill>
                  <a:srgbClr val="0000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2" name="Line 30">
                <a:extLst>
                  <a:ext uri="{FF2B5EF4-FFF2-40B4-BE49-F238E27FC236}">
                    <a16:creationId xmlns:a16="http://schemas.microsoft.com/office/drawing/2014/main" id="{8B1A46C2-AD7E-4685-80EB-34B9B27A8322}"/>
                  </a:ext>
                </a:extLst>
              </p:cNvPr>
              <p:cNvSpPr>
                <a:spLocks noChangeShapeType="1"/>
              </p:cNvSpPr>
              <p:nvPr/>
            </p:nvSpPr>
            <p:spPr bwMode="auto">
              <a:xfrm>
                <a:off x="4649" y="1020"/>
                <a:ext cx="0" cy="816"/>
              </a:xfrm>
              <a:prstGeom prst="line">
                <a:avLst/>
              </a:prstGeom>
              <a:noFill/>
              <a:ln w="57150">
                <a:solidFill>
                  <a:srgbClr val="0000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3" name="Line 31">
                <a:extLst>
                  <a:ext uri="{FF2B5EF4-FFF2-40B4-BE49-F238E27FC236}">
                    <a16:creationId xmlns:a16="http://schemas.microsoft.com/office/drawing/2014/main" id="{416550FE-3DF0-4A1B-A5FE-E89BD9944161}"/>
                  </a:ext>
                </a:extLst>
              </p:cNvPr>
              <p:cNvSpPr>
                <a:spLocks noChangeShapeType="1"/>
              </p:cNvSpPr>
              <p:nvPr/>
            </p:nvSpPr>
            <p:spPr bwMode="auto">
              <a:xfrm>
                <a:off x="4123" y="1020"/>
                <a:ext cx="0" cy="816"/>
              </a:xfrm>
              <a:prstGeom prst="line">
                <a:avLst/>
              </a:prstGeom>
              <a:noFill/>
              <a:ln w="57150">
                <a:solidFill>
                  <a:srgbClr val="FF0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 name="Line 32">
                <a:extLst>
                  <a:ext uri="{FF2B5EF4-FFF2-40B4-BE49-F238E27FC236}">
                    <a16:creationId xmlns:a16="http://schemas.microsoft.com/office/drawing/2014/main" id="{3B2A5C88-9475-4AE2-A78F-783091F43567}"/>
                  </a:ext>
                </a:extLst>
              </p:cNvPr>
              <p:cNvSpPr>
                <a:spLocks noChangeShapeType="1"/>
              </p:cNvSpPr>
              <p:nvPr/>
            </p:nvSpPr>
            <p:spPr bwMode="auto">
              <a:xfrm>
                <a:off x="4352" y="1020"/>
                <a:ext cx="0" cy="816"/>
              </a:xfrm>
              <a:prstGeom prst="line">
                <a:avLst/>
              </a:prstGeom>
              <a:noFill/>
              <a:ln w="57150">
                <a:solidFill>
                  <a:srgbClr val="FF0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76" name="Group 33">
              <a:extLst>
                <a:ext uri="{FF2B5EF4-FFF2-40B4-BE49-F238E27FC236}">
                  <a16:creationId xmlns:a16="http://schemas.microsoft.com/office/drawing/2014/main" id="{EA71E9E2-A2E7-42F6-8EC8-EAAAFC97C670}"/>
                </a:ext>
              </a:extLst>
            </p:cNvPr>
            <p:cNvGrpSpPr>
              <a:grpSpLocks/>
            </p:cNvGrpSpPr>
            <p:nvPr/>
          </p:nvGrpSpPr>
          <p:grpSpPr bwMode="auto">
            <a:xfrm>
              <a:off x="2925" y="1483"/>
              <a:ext cx="393" cy="263"/>
              <a:chOff x="476" y="2885"/>
              <a:chExt cx="544" cy="364"/>
            </a:xfrm>
          </p:grpSpPr>
          <p:sp>
            <p:nvSpPr>
              <p:cNvPr id="106" name="Line 34">
                <a:extLst>
                  <a:ext uri="{FF2B5EF4-FFF2-40B4-BE49-F238E27FC236}">
                    <a16:creationId xmlns:a16="http://schemas.microsoft.com/office/drawing/2014/main" id="{F62411B5-D7A2-44C4-B265-38504FD90496}"/>
                  </a:ext>
                </a:extLst>
              </p:cNvPr>
              <p:cNvSpPr>
                <a:spLocks noChangeShapeType="1"/>
              </p:cNvSpPr>
              <p:nvPr/>
            </p:nvSpPr>
            <p:spPr bwMode="auto">
              <a:xfrm>
                <a:off x="476" y="3249"/>
                <a:ext cx="544"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7" name="Line 35">
                <a:extLst>
                  <a:ext uri="{FF2B5EF4-FFF2-40B4-BE49-F238E27FC236}">
                    <a16:creationId xmlns:a16="http://schemas.microsoft.com/office/drawing/2014/main" id="{6DA07940-7C13-4B68-8131-46F327894D8A}"/>
                  </a:ext>
                </a:extLst>
              </p:cNvPr>
              <p:cNvSpPr>
                <a:spLocks noChangeShapeType="1"/>
              </p:cNvSpPr>
              <p:nvPr/>
            </p:nvSpPr>
            <p:spPr bwMode="auto">
              <a:xfrm>
                <a:off x="612" y="3158"/>
                <a:ext cx="272"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8" name="Line 36">
                <a:extLst>
                  <a:ext uri="{FF2B5EF4-FFF2-40B4-BE49-F238E27FC236}">
                    <a16:creationId xmlns:a16="http://schemas.microsoft.com/office/drawing/2014/main" id="{924DBD84-CADB-4AA0-A9C9-DACC32FF82C2}"/>
                  </a:ext>
                </a:extLst>
              </p:cNvPr>
              <p:cNvSpPr>
                <a:spLocks noChangeShapeType="1"/>
              </p:cNvSpPr>
              <p:nvPr/>
            </p:nvSpPr>
            <p:spPr bwMode="auto">
              <a:xfrm>
                <a:off x="476" y="2976"/>
                <a:ext cx="544"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9" name="Line 37">
                <a:extLst>
                  <a:ext uri="{FF2B5EF4-FFF2-40B4-BE49-F238E27FC236}">
                    <a16:creationId xmlns:a16="http://schemas.microsoft.com/office/drawing/2014/main" id="{124C3EED-1CC1-43FF-9BCD-5F4A23A2DE65}"/>
                  </a:ext>
                </a:extLst>
              </p:cNvPr>
              <p:cNvSpPr>
                <a:spLocks noChangeShapeType="1"/>
              </p:cNvSpPr>
              <p:nvPr/>
            </p:nvSpPr>
            <p:spPr bwMode="auto">
              <a:xfrm>
                <a:off x="612" y="2885"/>
                <a:ext cx="272"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77" name="Freeform 38">
              <a:extLst>
                <a:ext uri="{FF2B5EF4-FFF2-40B4-BE49-F238E27FC236}">
                  <a16:creationId xmlns:a16="http://schemas.microsoft.com/office/drawing/2014/main" id="{FB09A4D9-8D4D-4B6A-AAC2-83666759C6CB}"/>
                </a:ext>
              </a:extLst>
            </p:cNvPr>
            <p:cNvSpPr>
              <a:spLocks/>
            </p:cNvSpPr>
            <p:nvPr/>
          </p:nvSpPr>
          <p:spPr bwMode="auto">
            <a:xfrm>
              <a:off x="3122" y="1712"/>
              <a:ext cx="2327" cy="853"/>
            </a:xfrm>
            <a:custGeom>
              <a:avLst/>
              <a:gdLst>
                <a:gd name="T0" fmla="*/ 0 w 3220"/>
                <a:gd name="T1" fmla="*/ 24 h 1180"/>
                <a:gd name="T2" fmla="*/ 0 w 3220"/>
                <a:gd name="T3" fmla="*/ 617 h 1180"/>
                <a:gd name="T4" fmla="*/ 1682 w 3220"/>
                <a:gd name="T5" fmla="*/ 617 h 1180"/>
                <a:gd name="T6" fmla="*/ 1682 w 3220"/>
                <a:gd name="T7" fmla="*/ 0 h 118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220" h="1180">
                  <a:moveTo>
                    <a:pt x="0" y="46"/>
                  </a:moveTo>
                  <a:lnTo>
                    <a:pt x="0" y="1180"/>
                  </a:lnTo>
                  <a:lnTo>
                    <a:pt x="3220" y="1180"/>
                  </a:lnTo>
                  <a:lnTo>
                    <a:pt x="3220" y="0"/>
                  </a:ln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78" name="Group 39">
              <a:extLst>
                <a:ext uri="{FF2B5EF4-FFF2-40B4-BE49-F238E27FC236}">
                  <a16:creationId xmlns:a16="http://schemas.microsoft.com/office/drawing/2014/main" id="{5389842F-D9C6-4A9A-9E18-E66C0BCE103C}"/>
                </a:ext>
              </a:extLst>
            </p:cNvPr>
            <p:cNvGrpSpPr>
              <a:grpSpLocks/>
            </p:cNvGrpSpPr>
            <p:nvPr/>
          </p:nvGrpSpPr>
          <p:grpSpPr bwMode="auto">
            <a:xfrm flipV="1">
              <a:off x="5253" y="1450"/>
              <a:ext cx="393" cy="263"/>
              <a:chOff x="476" y="2885"/>
              <a:chExt cx="544" cy="364"/>
            </a:xfrm>
          </p:grpSpPr>
          <p:sp>
            <p:nvSpPr>
              <p:cNvPr id="102" name="Line 40">
                <a:extLst>
                  <a:ext uri="{FF2B5EF4-FFF2-40B4-BE49-F238E27FC236}">
                    <a16:creationId xmlns:a16="http://schemas.microsoft.com/office/drawing/2014/main" id="{41ABC424-BEFB-456D-B46B-C917DA195160}"/>
                  </a:ext>
                </a:extLst>
              </p:cNvPr>
              <p:cNvSpPr>
                <a:spLocks noChangeShapeType="1"/>
              </p:cNvSpPr>
              <p:nvPr/>
            </p:nvSpPr>
            <p:spPr bwMode="auto">
              <a:xfrm>
                <a:off x="476" y="3249"/>
                <a:ext cx="544"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 name="Line 41">
                <a:extLst>
                  <a:ext uri="{FF2B5EF4-FFF2-40B4-BE49-F238E27FC236}">
                    <a16:creationId xmlns:a16="http://schemas.microsoft.com/office/drawing/2014/main" id="{567111B3-6AFC-47E5-BECC-32C569586E9F}"/>
                  </a:ext>
                </a:extLst>
              </p:cNvPr>
              <p:cNvSpPr>
                <a:spLocks noChangeShapeType="1"/>
              </p:cNvSpPr>
              <p:nvPr/>
            </p:nvSpPr>
            <p:spPr bwMode="auto">
              <a:xfrm>
                <a:off x="612" y="3158"/>
                <a:ext cx="272"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4" name="Line 42">
                <a:extLst>
                  <a:ext uri="{FF2B5EF4-FFF2-40B4-BE49-F238E27FC236}">
                    <a16:creationId xmlns:a16="http://schemas.microsoft.com/office/drawing/2014/main" id="{DA2E9C4D-6A2D-4B88-8555-36C54D90D879}"/>
                  </a:ext>
                </a:extLst>
              </p:cNvPr>
              <p:cNvSpPr>
                <a:spLocks noChangeShapeType="1"/>
              </p:cNvSpPr>
              <p:nvPr/>
            </p:nvSpPr>
            <p:spPr bwMode="auto">
              <a:xfrm>
                <a:off x="476" y="2976"/>
                <a:ext cx="544"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5" name="Line 43">
                <a:extLst>
                  <a:ext uri="{FF2B5EF4-FFF2-40B4-BE49-F238E27FC236}">
                    <a16:creationId xmlns:a16="http://schemas.microsoft.com/office/drawing/2014/main" id="{09CF9EB7-4DEC-4FCC-A6C1-0953F0C68CFC}"/>
                  </a:ext>
                </a:extLst>
              </p:cNvPr>
              <p:cNvSpPr>
                <a:spLocks noChangeShapeType="1"/>
              </p:cNvSpPr>
              <p:nvPr/>
            </p:nvSpPr>
            <p:spPr bwMode="auto">
              <a:xfrm>
                <a:off x="612" y="2885"/>
                <a:ext cx="272"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79" name="Freeform 44">
              <a:extLst>
                <a:ext uri="{FF2B5EF4-FFF2-40B4-BE49-F238E27FC236}">
                  <a16:creationId xmlns:a16="http://schemas.microsoft.com/office/drawing/2014/main" id="{62450A40-60EB-45BA-BD65-28D4D7C1DABF}"/>
                </a:ext>
              </a:extLst>
            </p:cNvPr>
            <p:cNvSpPr>
              <a:spLocks/>
            </p:cNvSpPr>
            <p:nvPr/>
          </p:nvSpPr>
          <p:spPr bwMode="auto">
            <a:xfrm>
              <a:off x="4523" y="1024"/>
              <a:ext cx="926" cy="426"/>
            </a:xfrm>
            <a:custGeom>
              <a:avLst/>
              <a:gdLst>
                <a:gd name="T0" fmla="*/ 610 w 1406"/>
                <a:gd name="T1" fmla="*/ 334 h 544"/>
                <a:gd name="T2" fmla="*/ 610 w 1406"/>
                <a:gd name="T3" fmla="*/ 0 h 544"/>
                <a:gd name="T4" fmla="*/ 0 w 1406"/>
                <a:gd name="T5" fmla="*/ 0 h 544"/>
                <a:gd name="T6" fmla="*/ 0 60000 65536"/>
                <a:gd name="T7" fmla="*/ 0 60000 65536"/>
                <a:gd name="T8" fmla="*/ 0 60000 65536"/>
              </a:gdLst>
              <a:ahLst/>
              <a:cxnLst>
                <a:cxn ang="T6">
                  <a:pos x="T0" y="T1"/>
                </a:cxn>
                <a:cxn ang="T7">
                  <a:pos x="T2" y="T3"/>
                </a:cxn>
                <a:cxn ang="T8">
                  <a:pos x="T4" y="T5"/>
                </a:cxn>
              </a:cxnLst>
              <a:rect l="0" t="0" r="r" b="b"/>
              <a:pathLst>
                <a:path w="1406" h="544">
                  <a:moveTo>
                    <a:pt x="1406" y="544"/>
                  </a:moveTo>
                  <a:lnTo>
                    <a:pt x="1406" y="0"/>
                  </a:lnTo>
                  <a:lnTo>
                    <a:pt x="0" y="0"/>
                  </a:ln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0" name="Freeform 45">
              <a:extLst>
                <a:ext uri="{FF2B5EF4-FFF2-40B4-BE49-F238E27FC236}">
                  <a16:creationId xmlns:a16="http://schemas.microsoft.com/office/drawing/2014/main" id="{B8B7C103-0F81-4C13-A9CE-0815F811F0D4}"/>
                </a:ext>
              </a:extLst>
            </p:cNvPr>
            <p:cNvSpPr>
              <a:spLocks/>
            </p:cNvSpPr>
            <p:nvPr/>
          </p:nvSpPr>
          <p:spPr bwMode="auto">
            <a:xfrm>
              <a:off x="3122" y="1021"/>
              <a:ext cx="921" cy="462"/>
            </a:xfrm>
            <a:custGeom>
              <a:avLst/>
              <a:gdLst>
                <a:gd name="T0" fmla="*/ 0 w 1361"/>
                <a:gd name="T1" fmla="*/ 362 h 590"/>
                <a:gd name="T2" fmla="*/ 0 w 1361"/>
                <a:gd name="T3" fmla="*/ 0 h 590"/>
                <a:gd name="T4" fmla="*/ 623 w 1361"/>
                <a:gd name="T5" fmla="*/ 0 h 590"/>
                <a:gd name="T6" fmla="*/ 0 60000 65536"/>
                <a:gd name="T7" fmla="*/ 0 60000 65536"/>
                <a:gd name="T8" fmla="*/ 0 60000 65536"/>
              </a:gdLst>
              <a:ahLst/>
              <a:cxnLst>
                <a:cxn ang="T6">
                  <a:pos x="T0" y="T1"/>
                </a:cxn>
                <a:cxn ang="T7">
                  <a:pos x="T2" y="T3"/>
                </a:cxn>
                <a:cxn ang="T8">
                  <a:pos x="T4" y="T5"/>
                </a:cxn>
              </a:cxnLst>
              <a:rect l="0" t="0" r="r" b="b"/>
              <a:pathLst>
                <a:path w="1361" h="590">
                  <a:moveTo>
                    <a:pt x="0" y="590"/>
                  </a:moveTo>
                  <a:lnTo>
                    <a:pt x="0" y="0"/>
                  </a:lnTo>
                  <a:lnTo>
                    <a:pt x="1361" y="0"/>
                  </a:ln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1" name="Line 46">
              <a:extLst>
                <a:ext uri="{FF2B5EF4-FFF2-40B4-BE49-F238E27FC236}">
                  <a16:creationId xmlns:a16="http://schemas.microsoft.com/office/drawing/2014/main" id="{6ABC6C49-D35A-41C6-B11F-FD156E885C67}"/>
                </a:ext>
              </a:extLst>
            </p:cNvPr>
            <p:cNvSpPr>
              <a:spLocks noChangeShapeType="1"/>
            </p:cNvSpPr>
            <p:nvPr/>
          </p:nvSpPr>
          <p:spPr bwMode="auto">
            <a:xfrm>
              <a:off x="4269" y="1220"/>
              <a:ext cx="0" cy="59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2" name="Line 47">
              <a:extLst>
                <a:ext uri="{FF2B5EF4-FFF2-40B4-BE49-F238E27FC236}">
                  <a16:creationId xmlns:a16="http://schemas.microsoft.com/office/drawing/2014/main" id="{649736B9-4422-44DB-9941-1BBD7D64272E}"/>
                </a:ext>
              </a:extLst>
            </p:cNvPr>
            <p:cNvSpPr>
              <a:spLocks noChangeShapeType="1"/>
            </p:cNvSpPr>
            <p:nvPr/>
          </p:nvSpPr>
          <p:spPr bwMode="auto">
            <a:xfrm>
              <a:off x="4269" y="2237"/>
              <a:ext cx="0" cy="32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83" name="Object 48">
              <a:extLst>
                <a:ext uri="{FF2B5EF4-FFF2-40B4-BE49-F238E27FC236}">
                  <a16:creationId xmlns:a16="http://schemas.microsoft.com/office/drawing/2014/main" id="{0F94B12B-AC31-4AED-AE82-33C96108F8B2}"/>
                </a:ext>
              </a:extLst>
            </p:cNvPr>
            <p:cNvGraphicFramePr>
              <a:graphicFrameLocks noChangeAspect="1"/>
            </p:cNvGraphicFramePr>
            <p:nvPr/>
          </p:nvGraphicFramePr>
          <p:xfrm>
            <a:off x="5220" y="1220"/>
            <a:ext cx="197" cy="178"/>
          </p:xfrm>
          <a:graphic>
            <a:graphicData uri="http://schemas.openxmlformats.org/presentationml/2006/ole">
              <mc:AlternateContent xmlns:mc="http://schemas.openxmlformats.org/markup-compatibility/2006">
                <mc:Choice xmlns:v="urn:schemas-microsoft-com:vml" Requires="v">
                  <p:oleObj spid="_x0000_s481866" name="Equation" r:id="rId11" imgW="253890" imgH="228501" progId="Equation.DSMT4">
                    <p:embed/>
                  </p:oleObj>
                </mc:Choice>
                <mc:Fallback>
                  <p:oleObj name="Equation" r:id="rId11" imgW="253890" imgH="228501" progId="Equation.DSMT4">
                    <p:embed/>
                    <p:pic>
                      <p:nvPicPr>
                        <p:cNvPr id="31" name="Object 48"/>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220" y="1220"/>
                          <a:ext cx="197" cy="17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4" name="Object 49">
              <a:extLst>
                <a:ext uri="{FF2B5EF4-FFF2-40B4-BE49-F238E27FC236}">
                  <a16:creationId xmlns:a16="http://schemas.microsoft.com/office/drawing/2014/main" id="{22743529-18D7-4037-820C-ABF9AC699182}"/>
                </a:ext>
              </a:extLst>
            </p:cNvPr>
            <p:cNvGraphicFramePr>
              <a:graphicFrameLocks noChangeAspect="1"/>
            </p:cNvGraphicFramePr>
            <p:nvPr/>
          </p:nvGraphicFramePr>
          <p:xfrm>
            <a:off x="3187" y="1220"/>
            <a:ext cx="197" cy="178"/>
          </p:xfrm>
          <a:graphic>
            <a:graphicData uri="http://schemas.openxmlformats.org/presentationml/2006/ole">
              <mc:AlternateContent xmlns:mc="http://schemas.openxmlformats.org/markup-compatibility/2006">
                <mc:Choice xmlns:v="urn:schemas-microsoft-com:vml" Requires="v">
                  <p:oleObj spid="_x0000_s481867" name="Equation" r:id="rId13" imgW="253890" imgH="228501" progId="Equation.DSMT4">
                    <p:embed/>
                  </p:oleObj>
                </mc:Choice>
                <mc:Fallback>
                  <p:oleObj name="Equation" r:id="rId13" imgW="253890" imgH="228501" progId="Equation.DSMT4">
                    <p:embed/>
                    <p:pic>
                      <p:nvPicPr>
                        <p:cNvPr id="32" name="Object 49"/>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187" y="1220"/>
                          <a:ext cx="197" cy="17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85" name="Group 50">
              <a:extLst>
                <a:ext uri="{FF2B5EF4-FFF2-40B4-BE49-F238E27FC236}">
                  <a16:creationId xmlns:a16="http://schemas.microsoft.com/office/drawing/2014/main" id="{A6505A85-A82E-4B57-82CF-73FA2517626F}"/>
                </a:ext>
              </a:extLst>
            </p:cNvPr>
            <p:cNvGrpSpPr>
              <a:grpSpLocks/>
            </p:cNvGrpSpPr>
            <p:nvPr/>
          </p:nvGrpSpPr>
          <p:grpSpPr bwMode="auto">
            <a:xfrm>
              <a:off x="4027" y="2750"/>
              <a:ext cx="492" cy="197"/>
              <a:chOff x="2290" y="3793"/>
              <a:chExt cx="681" cy="272"/>
            </a:xfrm>
          </p:grpSpPr>
          <p:sp>
            <p:nvSpPr>
              <p:cNvPr id="99" name="Line 51">
                <a:extLst>
                  <a:ext uri="{FF2B5EF4-FFF2-40B4-BE49-F238E27FC236}">
                    <a16:creationId xmlns:a16="http://schemas.microsoft.com/office/drawing/2014/main" id="{F4B2F34A-4E19-421C-89D8-E0432CE98ECE}"/>
                  </a:ext>
                </a:extLst>
              </p:cNvPr>
              <p:cNvSpPr>
                <a:spLocks noChangeShapeType="1"/>
              </p:cNvSpPr>
              <p:nvPr/>
            </p:nvSpPr>
            <p:spPr bwMode="auto">
              <a:xfrm>
                <a:off x="2290" y="3793"/>
                <a:ext cx="681" cy="0"/>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0" name="Line 52">
                <a:extLst>
                  <a:ext uri="{FF2B5EF4-FFF2-40B4-BE49-F238E27FC236}">
                    <a16:creationId xmlns:a16="http://schemas.microsoft.com/office/drawing/2014/main" id="{E22FCDD2-8957-4454-9732-30BB899BB47E}"/>
                  </a:ext>
                </a:extLst>
              </p:cNvPr>
              <p:cNvSpPr>
                <a:spLocks noChangeShapeType="1"/>
              </p:cNvSpPr>
              <p:nvPr/>
            </p:nvSpPr>
            <p:spPr bwMode="auto">
              <a:xfrm>
                <a:off x="2425" y="3929"/>
                <a:ext cx="410" cy="0"/>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1" name="Line 53">
                <a:extLst>
                  <a:ext uri="{FF2B5EF4-FFF2-40B4-BE49-F238E27FC236}">
                    <a16:creationId xmlns:a16="http://schemas.microsoft.com/office/drawing/2014/main" id="{650AD5AA-DB24-4422-8D91-A09928E4CB91}"/>
                  </a:ext>
                </a:extLst>
              </p:cNvPr>
              <p:cNvSpPr>
                <a:spLocks noChangeShapeType="1"/>
              </p:cNvSpPr>
              <p:nvPr/>
            </p:nvSpPr>
            <p:spPr bwMode="auto">
              <a:xfrm>
                <a:off x="2516" y="4065"/>
                <a:ext cx="228" cy="0"/>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cxnSp>
          <p:nvCxnSpPr>
            <p:cNvPr id="86" name="AutoShape 54">
              <a:extLst>
                <a:ext uri="{FF2B5EF4-FFF2-40B4-BE49-F238E27FC236}">
                  <a16:creationId xmlns:a16="http://schemas.microsoft.com/office/drawing/2014/main" id="{2A98183C-D740-4623-8EE0-32F4BB284439}"/>
                </a:ext>
              </a:extLst>
            </p:cNvPr>
            <p:cNvCxnSpPr>
              <a:cxnSpLocks noChangeShapeType="1"/>
              <a:stCxn id="82" idx="1"/>
            </p:cNvCxnSpPr>
            <p:nvPr/>
          </p:nvCxnSpPr>
          <p:spPr bwMode="auto">
            <a:xfrm>
              <a:off x="4269" y="2565"/>
              <a:ext cx="2" cy="198"/>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87" name="Group 55">
              <a:extLst>
                <a:ext uri="{FF2B5EF4-FFF2-40B4-BE49-F238E27FC236}">
                  <a16:creationId xmlns:a16="http://schemas.microsoft.com/office/drawing/2014/main" id="{4AF520C2-0537-40CA-8FC6-D2F3AB117002}"/>
                </a:ext>
              </a:extLst>
            </p:cNvPr>
            <p:cNvGrpSpPr>
              <a:grpSpLocks/>
            </p:cNvGrpSpPr>
            <p:nvPr/>
          </p:nvGrpSpPr>
          <p:grpSpPr bwMode="auto">
            <a:xfrm>
              <a:off x="4695" y="1024"/>
              <a:ext cx="117" cy="117"/>
              <a:chOff x="3152" y="1207"/>
              <a:chExt cx="227" cy="227"/>
            </a:xfrm>
          </p:grpSpPr>
          <p:sp>
            <p:nvSpPr>
              <p:cNvPr id="97" name="Line 56">
                <a:extLst>
                  <a:ext uri="{FF2B5EF4-FFF2-40B4-BE49-F238E27FC236}">
                    <a16:creationId xmlns:a16="http://schemas.microsoft.com/office/drawing/2014/main" id="{BDC8448F-45B3-4B10-A620-17146EB02F13}"/>
                  </a:ext>
                </a:extLst>
              </p:cNvPr>
              <p:cNvSpPr>
                <a:spLocks noChangeShapeType="1"/>
              </p:cNvSpPr>
              <p:nvPr/>
            </p:nvSpPr>
            <p:spPr bwMode="auto">
              <a:xfrm>
                <a:off x="3152" y="1320"/>
                <a:ext cx="227"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 name="Line 57">
                <a:extLst>
                  <a:ext uri="{FF2B5EF4-FFF2-40B4-BE49-F238E27FC236}">
                    <a16:creationId xmlns:a16="http://schemas.microsoft.com/office/drawing/2014/main" id="{5DEFA905-C969-4895-80C0-9DB923458EE8}"/>
                  </a:ext>
                </a:extLst>
              </p:cNvPr>
              <p:cNvSpPr>
                <a:spLocks noChangeShapeType="1"/>
              </p:cNvSpPr>
              <p:nvPr/>
            </p:nvSpPr>
            <p:spPr bwMode="auto">
              <a:xfrm rot="-5400000">
                <a:off x="3152" y="1321"/>
                <a:ext cx="227"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88" name="Line 58">
              <a:extLst>
                <a:ext uri="{FF2B5EF4-FFF2-40B4-BE49-F238E27FC236}">
                  <a16:creationId xmlns:a16="http://schemas.microsoft.com/office/drawing/2014/main" id="{A568295C-8909-4F2E-8F55-3413EE370705}"/>
                </a:ext>
              </a:extLst>
            </p:cNvPr>
            <p:cNvSpPr>
              <a:spLocks noChangeShapeType="1"/>
            </p:cNvSpPr>
            <p:nvPr/>
          </p:nvSpPr>
          <p:spPr bwMode="auto">
            <a:xfrm>
              <a:off x="3777" y="1090"/>
              <a:ext cx="99"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89" name="Object 59">
              <a:extLst>
                <a:ext uri="{FF2B5EF4-FFF2-40B4-BE49-F238E27FC236}">
                  <a16:creationId xmlns:a16="http://schemas.microsoft.com/office/drawing/2014/main" id="{00B4D858-A39F-4777-91FA-C554DC53D812}"/>
                </a:ext>
              </a:extLst>
            </p:cNvPr>
            <p:cNvGraphicFramePr>
              <a:graphicFrameLocks noChangeAspect="1"/>
            </p:cNvGraphicFramePr>
            <p:nvPr/>
          </p:nvGraphicFramePr>
          <p:xfrm>
            <a:off x="4269" y="1188"/>
            <a:ext cx="178" cy="197"/>
          </p:xfrm>
          <a:graphic>
            <a:graphicData uri="http://schemas.openxmlformats.org/presentationml/2006/ole">
              <mc:AlternateContent xmlns:mc="http://schemas.openxmlformats.org/markup-compatibility/2006">
                <mc:Choice xmlns:v="urn:schemas-microsoft-com:vml" Requires="v">
                  <p:oleObj spid="_x0000_s481868" name="Equation" r:id="rId15" imgW="126835" imgH="139518" progId="Equation.DSMT4">
                    <p:embed/>
                  </p:oleObj>
                </mc:Choice>
                <mc:Fallback>
                  <p:oleObj name="Equation" r:id="rId15" imgW="126835" imgH="139518" progId="Equation.DSMT4">
                    <p:embed/>
                    <p:pic>
                      <p:nvPicPr>
                        <p:cNvPr id="37" name="Object 59"/>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269" y="1188"/>
                          <a:ext cx="178" cy="1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0" name="Text Box 60">
              <a:extLst>
                <a:ext uri="{FF2B5EF4-FFF2-40B4-BE49-F238E27FC236}">
                  <a16:creationId xmlns:a16="http://schemas.microsoft.com/office/drawing/2014/main" id="{25FA7114-6295-481C-8271-0C883211F872}"/>
                </a:ext>
              </a:extLst>
            </p:cNvPr>
            <p:cNvSpPr txBox="1">
              <a:spLocks noChangeArrowheads="1"/>
            </p:cNvSpPr>
            <p:nvPr/>
          </p:nvSpPr>
          <p:spPr bwMode="auto">
            <a:xfrm>
              <a:off x="4331" y="893"/>
              <a:ext cx="15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defRPr/>
              </a:pPr>
              <a:r>
                <a:rPr kumimoji="0" lang="en-US" altLang="zh-CN" b="1">
                  <a:effectLst>
                    <a:outerShdw blurRad="38100" dist="38100" dir="2700000" algn="tl">
                      <a:srgbClr val="C0C0C0"/>
                    </a:outerShdw>
                  </a:effectLst>
                  <a:ea typeface="宋体" pitchFamily="2" charset="-122"/>
                </a:rPr>
                <a:t>I</a:t>
              </a:r>
            </a:p>
          </p:txBody>
        </p:sp>
        <p:sp>
          <p:nvSpPr>
            <p:cNvPr id="91" name="Text Box 61">
              <a:extLst>
                <a:ext uri="{FF2B5EF4-FFF2-40B4-BE49-F238E27FC236}">
                  <a16:creationId xmlns:a16="http://schemas.microsoft.com/office/drawing/2014/main" id="{E35D7A7B-AB68-4AF5-A4B7-23B76FE93DE7}"/>
                </a:ext>
              </a:extLst>
            </p:cNvPr>
            <p:cNvSpPr txBox="1">
              <a:spLocks noChangeArrowheads="1"/>
            </p:cNvSpPr>
            <p:nvPr/>
          </p:nvSpPr>
          <p:spPr bwMode="auto">
            <a:xfrm>
              <a:off x="4105" y="893"/>
              <a:ext cx="19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defRPr/>
              </a:pPr>
              <a:r>
                <a:rPr kumimoji="0" lang="en-US" altLang="zh-CN" b="1">
                  <a:effectLst>
                    <a:outerShdw blurRad="38100" dist="38100" dir="2700000" algn="tl">
                      <a:srgbClr val="C0C0C0"/>
                    </a:outerShdw>
                  </a:effectLst>
                  <a:ea typeface="宋体" pitchFamily="2" charset="-122"/>
                </a:rPr>
                <a:t>II</a:t>
              </a:r>
            </a:p>
          </p:txBody>
        </p:sp>
        <p:sp>
          <p:nvSpPr>
            <p:cNvPr id="92" name="AutoShape 62">
              <a:extLst>
                <a:ext uri="{FF2B5EF4-FFF2-40B4-BE49-F238E27FC236}">
                  <a16:creationId xmlns:a16="http://schemas.microsoft.com/office/drawing/2014/main" id="{0C805774-D055-4A90-AD81-6CEF025A56D8}"/>
                </a:ext>
              </a:extLst>
            </p:cNvPr>
            <p:cNvSpPr>
              <a:spLocks noChangeArrowheads="1"/>
            </p:cNvSpPr>
            <p:nvPr/>
          </p:nvSpPr>
          <p:spPr bwMode="auto">
            <a:xfrm rot="-5581800">
              <a:off x="3729" y="1400"/>
              <a:ext cx="558" cy="197"/>
            </a:xfrm>
            <a:prstGeom prst="curvedUpArrow">
              <a:avLst>
                <a:gd name="adj1" fmla="val 56650"/>
                <a:gd name="adj2" fmla="val 113299"/>
                <a:gd name="adj3" fmla="val 33333"/>
              </a:avLst>
            </a:prstGeom>
            <a:solidFill>
              <a:srgbClr val="0000CC"/>
            </a:solidFill>
            <a:ln w="9525">
              <a:solidFill>
                <a:srgbClr val="0099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3" name="AutoShape 63">
              <a:extLst>
                <a:ext uri="{FF2B5EF4-FFF2-40B4-BE49-F238E27FC236}">
                  <a16:creationId xmlns:a16="http://schemas.microsoft.com/office/drawing/2014/main" id="{3EF6D270-5711-414D-82A7-BE3E7862B5B7}"/>
                </a:ext>
              </a:extLst>
            </p:cNvPr>
            <p:cNvSpPr>
              <a:spLocks noChangeArrowheads="1"/>
            </p:cNvSpPr>
            <p:nvPr/>
          </p:nvSpPr>
          <p:spPr bwMode="auto">
            <a:xfrm rot="-5581800" flipH="1" flipV="1">
              <a:off x="4286" y="1499"/>
              <a:ext cx="557" cy="198"/>
            </a:xfrm>
            <a:prstGeom prst="curvedUpArrow">
              <a:avLst>
                <a:gd name="adj1" fmla="val 56263"/>
                <a:gd name="adj2" fmla="val 112525"/>
                <a:gd name="adj3" fmla="val 33333"/>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94" name="Object 64">
              <a:extLst>
                <a:ext uri="{FF2B5EF4-FFF2-40B4-BE49-F238E27FC236}">
                  <a16:creationId xmlns:a16="http://schemas.microsoft.com/office/drawing/2014/main" id="{495B5EA8-34CC-4E68-A365-D198ACD051E6}"/>
                </a:ext>
              </a:extLst>
            </p:cNvPr>
            <p:cNvGraphicFramePr>
              <a:graphicFrameLocks noChangeAspect="1"/>
            </p:cNvGraphicFramePr>
            <p:nvPr/>
          </p:nvGraphicFramePr>
          <p:xfrm>
            <a:off x="4663" y="1515"/>
            <a:ext cx="196" cy="295"/>
          </p:xfrm>
          <a:graphic>
            <a:graphicData uri="http://schemas.openxmlformats.org/presentationml/2006/ole">
              <mc:AlternateContent xmlns:mc="http://schemas.openxmlformats.org/markup-compatibility/2006">
                <mc:Choice xmlns:v="urn:schemas-microsoft-com:vml" Requires="v">
                  <p:oleObj spid="_x0000_s481869" name="Equation" r:id="rId17" imgW="152334" imgH="228501" progId="Equation.DSMT4">
                    <p:embed/>
                  </p:oleObj>
                </mc:Choice>
                <mc:Fallback>
                  <p:oleObj name="Equation" r:id="rId17" imgW="152334" imgH="228501" progId="Equation.DSMT4">
                    <p:embed/>
                    <p:pic>
                      <p:nvPicPr>
                        <p:cNvPr id="42" name="Object 64"/>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663" y="1515"/>
                          <a:ext cx="196" cy="29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5" name="Object 65">
              <a:extLst>
                <a:ext uri="{FF2B5EF4-FFF2-40B4-BE49-F238E27FC236}">
                  <a16:creationId xmlns:a16="http://schemas.microsoft.com/office/drawing/2014/main" id="{6A696FE9-E17B-46C2-988D-D1097ADEF713}"/>
                </a:ext>
              </a:extLst>
            </p:cNvPr>
            <p:cNvGraphicFramePr>
              <a:graphicFrameLocks noChangeAspect="1"/>
            </p:cNvGraphicFramePr>
            <p:nvPr/>
          </p:nvGraphicFramePr>
          <p:xfrm>
            <a:off x="3671" y="1483"/>
            <a:ext cx="213" cy="295"/>
          </p:xfrm>
          <a:graphic>
            <a:graphicData uri="http://schemas.openxmlformats.org/presentationml/2006/ole">
              <mc:AlternateContent xmlns:mc="http://schemas.openxmlformats.org/markup-compatibility/2006">
                <mc:Choice xmlns:v="urn:schemas-microsoft-com:vml" Requires="v">
                  <p:oleObj spid="_x0000_s481870" name="Equation" r:id="rId19" imgW="165028" imgH="228501" progId="Equation.DSMT4">
                    <p:embed/>
                  </p:oleObj>
                </mc:Choice>
                <mc:Fallback>
                  <p:oleObj name="Equation" r:id="rId19" imgW="165028" imgH="228501" progId="Equation.DSMT4">
                    <p:embed/>
                    <p:pic>
                      <p:nvPicPr>
                        <p:cNvPr id="43" name="Object 65"/>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671" y="1483"/>
                          <a:ext cx="213" cy="29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6" name="Object 66">
              <a:extLst>
                <a:ext uri="{FF2B5EF4-FFF2-40B4-BE49-F238E27FC236}">
                  <a16:creationId xmlns:a16="http://schemas.microsoft.com/office/drawing/2014/main" id="{0B493321-8930-459C-8D57-D591BB71B407}"/>
                </a:ext>
              </a:extLst>
            </p:cNvPr>
            <p:cNvGraphicFramePr>
              <a:graphicFrameLocks noChangeAspect="1"/>
            </p:cNvGraphicFramePr>
            <p:nvPr/>
          </p:nvGraphicFramePr>
          <p:xfrm>
            <a:off x="4081" y="2204"/>
            <a:ext cx="836" cy="295"/>
          </p:xfrm>
          <a:graphic>
            <a:graphicData uri="http://schemas.openxmlformats.org/presentationml/2006/ole">
              <mc:AlternateContent xmlns:mc="http://schemas.openxmlformats.org/markup-compatibility/2006">
                <mc:Choice xmlns:v="urn:schemas-microsoft-com:vml" Requires="v">
                  <p:oleObj spid="_x0000_s481871" name="Equation" r:id="rId21" imgW="647700" imgH="228600" progId="Equation.DSMT4">
                    <p:embed/>
                  </p:oleObj>
                </mc:Choice>
                <mc:Fallback>
                  <p:oleObj name="Equation" r:id="rId21" imgW="647700" imgH="228600" progId="Equation.DSMT4">
                    <p:embed/>
                    <p:pic>
                      <p:nvPicPr>
                        <p:cNvPr id="44" name="Object 66"/>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4081" y="2204"/>
                          <a:ext cx="836" cy="29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117" name="Text Box 6">
            <a:extLst>
              <a:ext uri="{FF2B5EF4-FFF2-40B4-BE49-F238E27FC236}">
                <a16:creationId xmlns:a16="http://schemas.microsoft.com/office/drawing/2014/main" id="{5645918F-0CE8-48E2-99C9-5A462DADC024}"/>
              </a:ext>
            </a:extLst>
          </p:cNvPr>
          <p:cNvSpPr txBox="1">
            <a:spLocks noChangeArrowheads="1"/>
          </p:cNvSpPr>
          <p:nvPr/>
        </p:nvSpPr>
        <p:spPr bwMode="auto">
          <a:xfrm>
            <a:off x="695400" y="706985"/>
            <a:ext cx="10366932" cy="461665"/>
          </a:xfrm>
          <a:prstGeom prst="rect">
            <a:avLst/>
          </a:prstGeom>
          <a:noFill/>
          <a:ln w="9525">
            <a:solidFill>
              <a:srgbClr val="00CC00"/>
            </a:solidFill>
            <a:miter lim="800000"/>
            <a:headEnd/>
            <a:tailEnd/>
          </a:ln>
          <a:effectLst/>
          <a:extLst>
            <a:ext uri="{909E8E84-426E-40DD-AFC4-6F175D3DCCD1}">
              <a14:hiddenFill xmlns:a14="http://schemas.microsoft.com/office/drawing/2010/main">
                <a:solidFill>
                  <a:srgbClr val="0000CC"/>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kumimoji="1">
                <a:solidFill>
                  <a:schemeClr val="tx1"/>
                </a:solidFill>
                <a:latin typeface="Times New Roman" pitchFamily="18" charset="0"/>
                <a:ea typeface="华文仿宋" pitchFamily="2" charset="-122"/>
              </a:defRPr>
            </a:lvl1pPr>
            <a:lvl2pPr marL="742950" indent="-285750" eaLnBrk="0" hangingPunct="0">
              <a:defRPr kumimoji="1">
                <a:solidFill>
                  <a:schemeClr val="tx1"/>
                </a:solidFill>
                <a:latin typeface="Times New Roman" pitchFamily="18" charset="0"/>
                <a:ea typeface="华文仿宋" pitchFamily="2" charset="-122"/>
              </a:defRPr>
            </a:lvl2pPr>
            <a:lvl3pPr marL="1143000" indent="-228600" eaLnBrk="0" hangingPunct="0">
              <a:defRPr kumimoji="1">
                <a:solidFill>
                  <a:schemeClr val="tx1"/>
                </a:solidFill>
                <a:latin typeface="Times New Roman" pitchFamily="18" charset="0"/>
                <a:ea typeface="华文仿宋" pitchFamily="2" charset="-122"/>
              </a:defRPr>
            </a:lvl3pPr>
            <a:lvl4pPr marL="1600200" indent="-228600" eaLnBrk="0" hangingPunct="0">
              <a:defRPr kumimoji="1">
                <a:solidFill>
                  <a:schemeClr val="tx1"/>
                </a:solidFill>
                <a:latin typeface="Times New Roman" pitchFamily="18" charset="0"/>
                <a:ea typeface="华文仿宋" pitchFamily="2" charset="-122"/>
              </a:defRPr>
            </a:lvl4pPr>
            <a:lvl5pPr marL="2057400" indent="-228600" eaLnBrk="0" hangingPunct="0">
              <a:defRPr kumimoji="1">
                <a:solidFill>
                  <a:schemeClr val="tx1"/>
                </a:solidFill>
                <a:latin typeface="Times New Roman" pitchFamily="18" charset="0"/>
                <a:ea typeface="华文仿宋" pitchFamily="2" charset="-122"/>
              </a:defRPr>
            </a:lvl5pPr>
            <a:lvl6pPr marL="2514600" indent="-228600" eaLnBrk="0" fontAlgn="base" hangingPunct="0">
              <a:spcBef>
                <a:spcPct val="20000"/>
              </a:spcBef>
              <a:spcAft>
                <a:spcPct val="0"/>
              </a:spcAft>
              <a:defRPr kumimoji="1">
                <a:solidFill>
                  <a:schemeClr val="tx1"/>
                </a:solidFill>
                <a:latin typeface="Times New Roman" pitchFamily="18" charset="0"/>
                <a:ea typeface="华文仿宋" pitchFamily="2" charset="-122"/>
              </a:defRPr>
            </a:lvl6pPr>
            <a:lvl7pPr marL="2971800" indent="-228600" eaLnBrk="0" fontAlgn="base" hangingPunct="0">
              <a:spcBef>
                <a:spcPct val="20000"/>
              </a:spcBef>
              <a:spcAft>
                <a:spcPct val="0"/>
              </a:spcAft>
              <a:defRPr kumimoji="1">
                <a:solidFill>
                  <a:schemeClr val="tx1"/>
                </a:solidFill>
                <a:latin typeface="Times New Roman" pitchFamily="18" charset="0"/>
                <a:ea typeface="华文仿宋" pitchFamily="2" charset="-122"/>
              </a:defRPr>
            </a:lvl7pPr>
            <a:lvl8pPr marL="3429000" indent="-228600" eaLnBrk="0" fontAlgn="base" hangingPunct="0">
              <a:spcBef>
                <a:spcPct val="20000"/>
              </a:spcBef>
              <a:spcAft>
                <a:spcPct val="0"/>
              </a:spcAft>
              <a:defRPr kumimoji="1">
                <a:solidFill>
                  <a:schemeClr val="tx1"/>
                </a:solidFill>
                <a:latin typeface="Times New Roman" pitchFamily="18" charset="0"/>
                <a:ea typeface="华文仿宋" pitchFamily="2" charset="-122"/>
              </a:defRPr>
            </a:lvl8pPr>
            <a:lvl9pPr marL="3886200" indent="-228600" eaLnBrk="0" fontAlgn="base" hangingPunct="0">
              <a:spcBef>
                <a:spcPct val="20000"/>
              </a:spcBef>
              <a:spcAft>
                <a:spcPct val="0"/>
              </a:spcAft>
              <a:defRPr kumimoji="1">
                <a:solidFill>
                  <a:schemeClr val="tx1"/>
                </a:solidFill>
                <a:latin typeface="Times New Roman" pitchFamily="18" charset="0"/>
                <a:ea typeface="华文仿宋" pitchFamily="2" charset="-122"/>
              </a:defRPr>
            </a:lvl9pPr>
          </a:lstStyle>
          <a:p>
            <a:pPr eaLnBrk="1" hangingPunct="1">
              <a:spcBef>
                <a:spcPct val="50000"/>
              </a:spcBef>
            </a:pPr>
            <a:r>
              <a:rPr kumimoji="0" lang="en-US" altLang="zh-CN" sz="2400" dirty="0">
                <a:solidFill>
                  <a:srgbClr val="FF0000"/>
                </a:solidFill>
                <a:ea typeface="楷体" panose="02010609060101010101" pitchFamily="49" charset="-122"/>
                <a:cs typeface="Times New Roman" panose="02020603050405020304" pitchFamily="18" charset="0"/>
                <a:sym typeface="Webdings" pitchFamily="18" charset="2"/>
              </a:rPr>
              <a:t></a:t>
            </a:r>
            <a:r>
              <a:rPr kumimoji="0" lang="zh-CN" altLang="en-US" sz="2400" dirty="0">
                <a:ea typeface="楷体" panose="02010609060101010101" pitchFamily="49" charset="-122"/>
                <a:cs typeface="Times New Roman" panose="02020603050405020304" pitchFamily="18" charset="0"/>
              </a:rPr>
              <a:t>反应堆中，</a:t>
            </a:r>
            <a:r>
              <a:rPr kumimoji="0" lang="el-GR" altLang="zh-CN" sz="2400" dirty="0">
                <a:ea typeface="楷体" panose="02010609060101010101" pitchFamily="49" charset="-122"/>
                <a:cs typeface="Times New Roman" panose="02020603050405020304" pitchFamily="18" charset="0"/>
              </a:rPr>
              <a:t>γ</a:t>
            </a:r>
            <a:r>
              <a:rPr kumimoji="0" lang="zh-CN" altLang="en-US" sz="2400" dirty="0">
                <a:ea typeface="楷体" panose="02010609060101010101" pitchFamily="49" charset="-122"/>
                <a:cs typeface="Times New Roman" panose="02020603050405020304" pitchFamily="18" charset="0"/>
              </a:rPr>
              <a:t>射线的本底是很强的，如何解决</a:t>
            </a:r>
            <a:r>
              <a:rPr kumimoji="0" lang="el-GR" altLang="zh-CN" sz="2400" dirty="0">
                <a:solidFill>
                  <a:srgbClr val="FF0000"/>
                </a:solidFill>
                <a:ea typeface="楷体" panose="02010609060101010101" pitchFamily="49" charset="-122"/>
                <a:cs typeface="Times New Roman" panose="02020603050405020304" pitchFamily="18" charset="0"/>
              </a:rPr>
              <a:t>γ</a:t>
            </a:r>
            <a:r>
              <a:rPr kumimoji="0" lang="zh-CN" altLang="en-US" sz="2400" dirty="0">
                <a:solidFill>
                  <a:srgbClr val="FF0000"/>
                </a:solidFill>
                <a:ea typeface="楷体" panose="02010609060101010101" pitchFamily="49" charset="-122"/>
                <a:cs typeface="Times New Roman" panose="02020603050405020304" pitchFamily="18" charset="0"/>
              </a:rPr>
              <a:t>射线对硼电离室信号的影响</a:t>
            </a:r>
            <a:r>
              <a:rPr kumimoji="0" lang="zh-CN" altLang="en-US" sz="2400" dirty="0">
                <a:ea typeface="楷体" panose="02010609060101010101" pitchFamily="49" charset="-122"/>
                <a:cs typeface="Times New Roman" panose="02020603050405020304" pitchFamily="18" charset="0"/>
              </a:rPr>
              <a:t>？</a:t>
            </a:r>
            <a:endParaRPr kumimoji="0" lang="zh-CN" altLang="el-GR" sz="2400" dirty="0">
              <a:ea typeface="楷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1188707389"/>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wipe(left)">
                                      <p:cBhvr>
                                        <p:cTn id="7" dur="500"/>
                                        <p:tgtEl>
                                          <p:spTgt spid="5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71"/>
                                        </p:tgtEl>
                                        <p:attrNameLst>
                                          <p:attrName>style.visibility</p:attrName>
                                        </p:attrNameLst>
                                      </p:cBhvr>
                                      <p:to>
                                        <p:strVal val="visible"/>
                                      </p:to>
                                    </p:set>
                                    <p:animEffect transition="in" filter="wipe(left)">
                                      <p:cBhvr>
                                        <p:cTn id="12" dur="500"/>
                                        <p:tgtEl>
                                          <p:spTgt spid="7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60"/>
                                        </p:tgtEl>
                                        <p:attrNameLst>
                                          <p:attrName>style.visibility</p:attrName>
                                        </p:attrNameLst>
                                      </p:cBhvr>
                                      <p:to>
                                        <p:strVal val="visible"/>
                                      </p:to>
                                    </p:set>
                                    <p:animEffect transition="in" filter="wipe(left)">
                                      <p:cBhvr>
                                        <p:cTn id="17" dur="500"/>
                                        <p:tgtEl>
                                          <p:spTgt spid="60"/>
                                        </p:tgtEl>
                                      </p:cBhvr>
                                    </p:animEffect>
                                  </p:childTnLst>
                                </p:cTn>
                              </p:par>
                            </p:childTnLst>
                          </p:cTn>
                        </p:par>
                        <p:par>
                          <p:cTn id="18" fill="hold">
                            <p:stCondLst>
                              <p:cond delay="500"/>
                            </p:stCondLst>
                            <p:childTnLst>
                              <p:par>
                                <p:cTn id="19" presetID="22" presetClass="entr" presetSubtype="8" fill="hold" nodeType="afterEffect">
                                  <p:stCondLst>
                                    <p:cond delay="0"/>
                                  </p:stCondLst>
                                  <p:childTnLst>
                                    <p:set>
                                      <p:cBhvr>
                                        <p:cTn id="20" dur="1" fill="hold">
                                          <p:stCondLst>
                                            <p:cond delay="0"/>
                                          </p:stCondLst>
                                        </p:cTn>
                                        <p:tgtEl>
                                          <p:spTgt spid="61"/>
                                        </p:tgtEl>
                                        <p:attrNameLst>
                                          <p:attrName>style.visibility</p:attrName>
                                        </p:attrNameLst>
                                      </p:cBhvr>
                                      <p:to>
                                        <p:strVal val="visible"/>
                                      </p:to>
                                    </p:set>
                                    <p:animEffect transition="in" filter="wipe(left)">
                                      <p:cBhvr>
                                        <p:cTn id="21" dur="500"/>
                                        <p:tgtEl>
                                          <p:spTgt spid="61"/>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nodeType="clickEffect">
                                  <p:stCondLst>
                                    <p:cond delay="0"/>
                                  </p:stCondLst>
                                  <p:childTnLst>
                                    <p:set>
                                      <p:cBhvr>
                                        <p:cTn id="25" dur="1" fill="hold">
                                          <p:stCondLst>
                                            <p:cond delay="0"/>
                                          </p:stCondLst>
                                        </p:cTn>
                                        <p:tgtEl>
                                          <p:spTgt spid="62"/>
                                        </p:tgtEl>
                                        <p:attrNameLst>
                                          <p:attrName>style.visibility</p:attrName>
                                        </p:attrNameLst>
                                      </p:cBhvr>
                                      <p:to>
                                        <p:strVal val="visible"/>
                                      </p:to>
                                    </p:set>
                                    <p:animEffect transition="in" filter="wipe(up)">
                                      <p:cBhvr>
                                        <p:cTn id="26" dur="500"/>
                                        <p:tgtEl>
                                          <p:spTgt spid="62"/>
                                        </p:tgtEl>
                                      </p:cBhvr>
                                    </p:animEffect>
                                  </p:childTnLst>
                                </p:cTn>
                              </p:par>
                            </p:childTnLst>
                          </p:cTn>
                        </p:par>
                        <p:par>
                          <p:cTn id="27" fill="hold">
                            <p:stCondLst>
                              <p:cond delay="500"/>
                            </p:stCondLst>
                            <p:childTnLst>
                              <p:par>
                                <p:cTn id="28" presetID="22" presetClass="entr" presetSubtype="1" fill="hold" nodeType="afterEffect">
                                  <p:stCondLst>
                                    <p:cond delay="0"/>
                                  </p:stCondLst>
                                  <p:childTnLst>
                                    <p:set>
                                      <p:cBhvr>
                                        <p:cTn id="29" dur="1" fill="hold">
                                          <p:stCondLst>
                                            <p:cond delay="0"/>
                                          </p:stCondLst>
                                        </p:cTn>
                                        <p:tgtEl>
                                          <p:spTgt spid="66"/>
                                        </p:tgtEl>
                                        <p:attrNameLst>
                                          <p:attrName>style.visibility</p:attrName>
                                        </p:attrNameLst>
                                      </p:cBhvr>
                                      <p:to>
                                        <p:strVal val="visible"/>
                                      </p:to>
                                    </p:set>
                                    <p:animEffect transition="in" filter="wipe(up)">
                                      <p:cBhvr>
                                        <p:cTn id="30" dur="500"/>
                                        <p:tgtEl>
                                          <p:spTgt spid="66"/>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58"/>
                                        </p:tgtEl>
                                        <p:attrNameLst>
                                          <p:attrName>style.visibility</p:attrName>
                                        </p:attrNameLst>
                                      </p:cBhvr>
                                      <p:to>
                                        <p:strVal val="visible"/>
                                      </p:to>
                                    </p:set>
                                    <p:animEffect transition="in" filter="wipe(left)">
                                      <p:cBhvr>
                                        <p:cTn id="35"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animBg="1"/>
      <p:bldP spid="59"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E008A589-C128-4937-A24A-6C9173BE59E1}"/>
              </a:ext>
            </a:extLst>
          </p:cNvPr>
          <p:cNvPicPr>
            <a:picLocks noChangeAspect="1"/>
          </p:cNvPicPr>
          <p:nvPr/>
        </p:nvPicPr>
        <p:blipFill>
          <a:blip r:embed="rId2"/>
          <a:stretch>
            <a:fillRect/>
          </a:stretch>
        </p:blipFill>
        <p:spPr>
          <a:xfrm>
            <a:off x="1855245" y="348312"/>
            <a:ext cx="8726045" cy="6425830"/>
          </a:xfrm>
          <a:prstGeom prst="rect">
            <a:avLst/>
          </a:prstGeom>
        </p:spPr>
      </p:pic>
      <p:sp>
        <p:nvSpPr>
          <p:cNvPr id="2" name="内容占位符 1">
            <a:extLst>
              <a:ext uri="{FF2B5EF4-FFF2-40B4-BE49-F238E27FC236}">
                <a16:creationId xmlns:a16="http://schemas.microsoft.com/office/drawing/2014/main" id="{6D3457FC-C129-4ADC-BFF7-D471A09643CB}"/>
              </a:ext>
            </a:extLst>
          </p:cNvPr>
          <p:cNvSpPr>
            <a:spLocks noGrp="1"/>
          </p:cNvSpPr>
          <p:nvPr>
            <p:ph idx="13"/>
          </p:nvPr>
        </p:nvSpPr>
        <p:spPr>
          <a:xfrm>
            <a:off x="1" y="1"/>
            <a:ext cx="2540482" cy="284671"/>
          </a:xfrm>
          <a:solidFill>
            <a:srgbClr val="FFFF00"/>
          </a:solidFill>
        </p:spPr>
        <p:txBody>
          <a:bodyPr>
            <a:normAutofit fontScale="92500" lnSpcReduction="10000"/>
          </a:bodyPr>
          <a:lstStyle/>
          <a:p>
            <a:r>
              <a:rPr lang="zh-CN" altLang="en-US" dirty="0"/>
              <a:t>课堂授课环节结束了</a:t>
            </a:r>
          </a:p>
        </p:txBody>
      </p:sp>
      <p:sp>
        <p:nvSpPr>
          <p:cNvPr id="6" name="内容占位符 5">
            <a:extLst>
              <a:ext uri="{FF2B5EF4-FFF2-40B4-BE49-F238E27FC236}">
                <a16:creationId xmlns:a16="http://schemas.microsoft.com/office/drawing/2014/main" id="{4E34663C-8FC0-442C-84B2-569818405728}"/>
              </a:ext>
            </a:extLst>
          </p:cNvPr>
          <p:cNvSpPr>
            <a:spLocks noGrp="1"/>
          </p:cNvSpPr>
          <p:nvPr>
            <p:ph idx="15"/>
          </p:nvPr>
        </p:nvSpPr>
        <p:spPr/>
        <p:txBody>
          <a:bodyPr>
            <a:normAutofit fontScale="92500" lnSpcReduction="10000"/>
          </a:bodyPr>
          <a:lstStyle/>
          <a:p>
            <a:endParaRPr lang="zh-CN" altLang="en-US"/>
          </a:p>
        </p:txBody>
      </p:sp>
      <p:sp>
        <p:nvSpPr>
          <p:cNvPr id="8" name="内容占位符 7">
            <a:extLst>
              <a:ext uri="{FF2B5EF4-FFF2-40B4-BE49-F238E27FC236}">
                <a16:creationId xmlns:a16="http://schemas.microsoft.com/office/drawing/2014/main" id="{E0A7E837-EF87-4BA6-A779-66EDBFA80C0E}"/>
              </a:ext>
            </a:extLst>
          </p:cNvPr>
          <p:cNvSpPr>
            <a:spLocks noGrp="1"/>
          </p:cNvSpPr>
          <p:nvPr>
            <p:ph idx="16"/>
          </p:nvPr>
        </p:nvSpPr>
        <p:spPr/>
        <p:txBody>
          <a:bodyPr>
            <a:normAutofit fontScale="92500" lnSpcReduction="10000"/>
          </a:bodyPr>
          <a:lstStyle/>
          <a:p>
            <a:endParaRPr lang="zh-CN" altLang="en-US"/>
          </a:p>
        </p:txBody>
      </p:sp>
      <p:sp>
        <p:nvSpPr>
          <p:cNvPr id="10" name="内容占位符 9">
            <a:extLst>
              <a:ext uri="{FF2B5EF4-FFF2-40B4-BE49-F238E27FC236}">
                <a16:creationId xmlns:a16="http://schemas.microsoft.com/office/drawing/2014/main" id="{0DBE1E8C-7775-414B-AB5A-F1494C2802C0}"/>
              </a:ext>
            </a:extLst>
          </p:cNvPr>
          <p:cNvSpPr>
            <a:spLocks noGrp="1"/>
          </p:cNvSpPr>
          <p:nvPr>
            <p:ph idx="14"/>
          </p:nvPr>
        </p:nvSpPr>
        <p:spPr/>
        <p:txBody>
          <a:bodyPr>
            <a:normAutofit fontScale="92500" lnSpcReduction="10000"/>
          </a:bodyPr>
          <a:lstStyle/>
          <a:p>
            <a:endParaRPr lang="zh-CN" altLang="en-US"/>
          </a:p>
        </p:txBody>
      </p:sp>
      <p:sp>
        <p:nvSpPr>
          <p:cNvPr id="13" name="左大括号 12">
            <a:extLst>
              <a:ext uri="{FF2B5EF4-FFF2-40B4-BE49-F238E27FC236}">
                <a16:creationId xmlns:a16="http://schemas.microsoft.com/office/drawing/2014/main" id="{6721BE02-2BEA-4934-A96E-7F6C3E003406}"/>
              </a:ext>
            </a:extLst>
          </p:cNvPr>
          <p:cNvSpPr/>
          <p:nvPr/>
        </p:nvSpPr>
        <p:spPr>
          <a:xfrm>
            <a:off x="1380744" y="411480"/>
            <a:ext cx="384048" cy="914400"/>
          </a:xfrm>
          <a:prstGeom prst="leftBrace">
            <a:avLst>
              <a:gd name="adj1" fmla="val 25000"/>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22" name="左大括号 121">
            <a:extLst>
              <a:ext uri="{FF2B5EF4-FFF2-40B4-BE49-F238E27FC236}">
                <a16:creationId xmlns:a16="http://schemas.microsoft.com/office/drawing/2014/main" id="{F67FDF90-A5ED-4A4A-AADE-1784E69BD981}"/>
              </a:ext>
            </a:extLst>
          </p:cNvPr>
          <p:cNvSpPr/>
          <p:nvPr/>
        </p:nvSpPr>
        <p:spPr>
          <a:xfrm>
            <a:off x="1380744" y="1325880"/>
            <a:ext cx="384048" cy="502920"/>
          </a:xfrm>
          <a:prstGeom prst="leftBrace">
            <a:avLst>
              <a:gd name="adj1" fmla="val 25000"/>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23" name="左大括号 122">
            <a:extLst>
              <a:ext uri="{FF2B5EF4-FFF2-40B4-BE49-F238E27FC236}">
                <a16:creationId xmlns:a16="http://schemas.microsoft.com/office/drawing/2014/main" id="{C18D4A9B-9FBA-42F9-BE0F-E5C3EC149616}"/>
              </a:ext>
            </a:extLst>
          </p:cNvPr>
          <p:cNvSpPr/>
          <p:nvPr/>
        </p:nvSpPr>
        <p:spPr>
          <a:xfrm>
            <a:off x="1380744" y="1942987"/>
            <a:ext cx="384048" cy="1048788"/>
          </a:xfrm>
          <a:prstGeom prst="leftBrace">
            <a:avLst>
              <a:gd name="adj1" fmla="val 25000"/>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24" name="左大括号 123">
            <a:extLst>
              <a:ext uri="{FF2B5EF4-FFF2-40B4-BE49-F238E27FC236}">
                <a16:creationId xmlns:a16="http://schemas.microsoft.com/office/drawing/2014/main" id="{9D4957AF-9B9D-4CFF-8877-01C65EA74730}"/>
              </a:ext>
            </a:extLst>
          </p:cNvPr>
          <p:cNvSpPr/>
          <p:nvPr/>
        </p:nvSpPr>
        <p:spPr>
          <a:xfrm>
            <a:off x="1380744" y="3090671"/>
            <a:ext cx="384048" cy="601815"/>
          </a:xfrm>
          <a:prstGeom prst="leftBrace">
            <a:avLst>
              <a:gd name="adj1" fmla="val 25000"/>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25" name="左大括号 124">
            <a:extLst>
              <a:ext uri="{FF2B5EF4-FFF2-40B4-BE49-F238E27FC236}">
                <a16:creationId xmlns:a16="http://schemas.microsoft.com/office/drawing/2014/main" id="{CE7E8E79-AAB4-4C9D-B3BC-0BEFF77A09AE}"/>
              </a:ext>
            </a:extLst>
          </p:cNvPr>
          <p:cNvSpPr/>
          <p:nvPr/>
        </p:nvSpPr>
        <p:spPr>
          <a:xfrm>
            <a:off x="1380744" y="3692488"/>
            <a:ext cx="384048" cy="742351"/>
          </a:xfrm>
          <a:prstGeom prst="leftBrace">
            <a:avLst>
              <a:gd name="adj1" fmla="val 25000"/>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26" name="左大括号 125">
            <a:extLst>
              <a:ext uri="{FF2B5EF4-FFF2-40B4-BE49-F238E27FC236}">
                <a16:creationId xmlns:a16="http://schemas.microsoft.com/office/drawing/2014/main" id="{DFB47EFB-C1F4-49FA-ACD6-04CC7FCB03BE}"/>
              </a:ext>
            </a:extLst>
          </p:cNvPr>
          <p:cNvSpPr/>
          <p:nvPr/>
        </p:nvSpPr>
        <p:spPr>
          <a:xfrm>
            <a:off x="1344121" y="4583225"/>
            <a:ext cx="384048" cy="420624"/>
          </a:xfrm>
          <a:prstGeom prst="leftBrace">
            <a:avLst>
              <a:gd name="adj1" fmla="val 25000"/>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27" name="左大括号 126">
            <a:extLst>
              <a:ext uri="{FF2B5EF4-FFF2-40B4-BE49-F238E27FC236}">
                <a16:creationId xmlns:a16="http://schemas.microsoft.com/office/drawing/2014/main" id="{EE9F9F9C-F8BC-4E24-9CA4-42B2A95929CE}"/>
              </a:ext>
            </a:extLst>
          </p:cNvPr>
          <p:cNvSpPr/>
          <p:nvPr/>
        </p:nvSpPr>
        <p:spPr>
          <a:xfrm>
            <a:off x="1380744" y="5104660"/>
            <a:ext cx="384048" cy="1341860"/>
          </a:xfrm>
          <a:prstGeom prst="leftBrace">
            <a:avLst>
              <a:gd name="adj1" fmla="val 25000"/>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4" name="文本框 13">
            <a:extLst>
              <a:ext uri="{FF2B5EF4-FFF2-40B4-BE49-F238E27FC236}">
                <a16:creationId xmlns:a16="http://schemas.microsoft.com/office/drawing/2014/main" id="{7C1CB0BC-2C7E-4757-B6B2-B1CA723D5165}"/>
              </a:ext>
            </a:extLst>
          </p:cNvPr>
          <p:cNvSpPr txBox="1"/>
          <p:nvPr/>
        </p:nvSpPr>
        <p:spPr>
          <a:xfrm>
            <a:off x="22311" y="690033"/>
            <a:ext cx="1414659" cy="338554"/>
          </a:xfrm>
          <a:prstGeom prst="rect">
            <a:avLst/>
          </a:prstGeom>
          <a:noFill/>
        </p:spPr>
        <p:txBody>
          <a:bodyPr wrap="square" rtlCol="0">
            <a:spAutoFit/>
          </a:bodyPr>
          <a:lstStyle/>
          <a:p>
            <a:r>
              <a:rPr lang="zh-CN" altLang="en-US" sz="1600" dirty="0">
                <a:latin typeface="华文楷体" panose="02010600040101010101" pitchFamily="2" charset="-122"/>
                <a:ea typeface="华文楷体" panose="02010600040101010101" pitchFamily="2" charset="-122"/>
              </a:rPr>
              <a:t>核的基本特性</a:t>
            </a:r>
          </a:p>
        </p:txBody>
      </p:sp>
      <p:sp>
        <p:nvSpPr>
          <p:cNvPr id="128" name="文本框 127">
            <a:extLst>
              <a:ext uri="{FF2B5EF4-FFF2-40B4-BE49-F238E27FC236}">
                <a16:creationId xmlns:a16="http://schemas.microsoft.com/office/drawing/2014/main" id="{C79D66C1-0F7B-4F89-9E63-A2CA5B493E15}"/>
              </a:ext>
            </a:extLst>
          </p:cNvPr>
          <p:cNvSpPr txBox="1"/>
          <p:nvPr/>
        </p:nvSpPr>
        <p:spPr>
          <a:xfrm>
            <a:off x="102217" y="1341842"/>
            <a:ext cx="1241904" cy="338554"/>
          </a:xfrm>
          <a:prstGeom prst="rect">
            <a:avLst/>
          </a:prstGeom>
          <a:noFill/>
        </p:spPr>
        <p:txBody>
          <a:bodyPr wrap="square" rtlCol="0">
            <a:spAutoFit/>
          </a:bodyPr>
          <a:lstStyle/>
          <a:p>
            <a:r>
              <a:rPr lang="zh-CN" altLang="en-US" sz="1600" dirty="0">
                <a:latin typeface="华文楷体" panose="02010600040101010101" pitchFamily="2" charset="-122"/>
                <a:ea typeface="华文楷体" panose="02010600040101010101" pitchFamily="2" charset="-122"/>
              </a:rPr>
              <a:t>核的放射性</a:t>
            </a:r>
          </a:p>
        </p:txBody>
      </p:sp>
      <p:sp>
        <p:nvSpPr>
          <p:cNvPr id="129" name="文本框 128">
            <a:extLst>
              <a:ext uri="{FF2B5EF4-FFF2-40B4-BE49-F238E27FC236}">
                <a16:creationId xmlns:a16="http://schemas.microsoft.com/office/drawing/2014/main" id="{B9FC3D44-F835-4A74-A549-C952883F5DA8}"/>
              </a:ext>
            </a:extLst>
          </p:cNvPr>
          <p:cNvSpPr txBox="1"/>
          <p:nvPr/>
        </p:nvSpPr>
        <p:spPr>
          <a:xfrm>
            <a:off x="207184" y="2278729"/>
            <a:ext cx="1121302" cy="338554"/>
          </a:xfrm>
          <a:prstGeom prst="rect">
            <a:avLst/>
          </a:prstGeom>
          <a:noFill/>
        </p:spPr>
        <p:txBody>
          <a:bodyPr wrap="square" rtlCol="0">
            <a:spAutoFit/>
          </a:bodyPr>
          <a:lstStyle/>
          <a:p>
            <a:r>
              <a:rPr lang="zh-CN" altLang="en-US" sz="1600" dirty="0">
                <a:latin typeface="华文楷体" panose="02010600040101010101" pitchFamily="2" charset="-122"/>
                <a:ea typeface="华文楷体" panose="02010600040101010101" pitchFamily="2" charset="-122"/>
              </a:rPr>
              <a:t>核的衰变</a:t>
            </a:r>
          </a:p>
        </p:txBody>
      </p:sp>
      <p:sp>
        <p:nvSpPr>
          <p:cNvPr id="130" name="文本框 129">
            <a:extLst>
              <a:ext uri="{FF2B5EF4-FFF2-40B4-BE49-F238E27FC236}">
                <a16:creationId xmlns:a16="http://schemas.microsoft.com/office/drawing/2014/main" id="{8B53DC64-B6C0-4588-A2C3-CE59CD9A6976}"/>
              </a:ext>
            </a:extLst>
          </p:cNvPr>
          <p:cNvSpPr txBox="1"/>
          <p:nvPr/>
        </p:nvSpPr>
        <p:spPr>
          <a:xfrm>
            <a:off x="199141" y="3145756"/>
            <a:ext cx="867000" cy="338554"/>
          </a:xfrm>
          <a:prstGeom prst="rect">
            <a:avLst/>
          </a:prstGeom>
          <a:noFill/>
        </p:spPr>
        <p:txBody>
          <a:bodyPr wrap="square" rtlCol="0">
            <a:spAutoFit/>
          </a:bodyPr>
          <a:lstStyle/>
          <a:p>
            <a:r>
              <a:rPr lang="zh-CN" altLang="en-US" sz="1600" dirty="0">
                <a:latin typeface="华文楷体" panose="02010600040101010101" pitchFamily="2" charset="-122"/>
                <a:ea typeface="华文楷体" panose="02010600040101010101" pitchFamily="2" charset="-122"/>
              </a:rPr>
              <a:t>核反应</a:t>
            </a:r>
          </a:p>
        </p:txBody>
      </p:sp>
      <p:sp>
        <p:nvSpPr>
          <p:cNvPr id="131" name="文本框 130">
            <a:extLst>
              <a:ext uri="{FF2B5EF4-FFF2-40B4-BE49-F238E27FC236}">
                <a16:creationId xmlns:a16="http://schemas.microsoft.com/office/drawing/2014/main" id="{AFA86956-684A-4D83-9F76-F2CAF25688D5}"/>
              </a:ext>
            </a:extLst>
          </p:cNvPr>
          <p:cNvSpPr txBox="1"/>
          <p:nvPr/>
        </p:nvSpPr>
        <p:spPr>
          <a:xfrm>
            <a:off x="199141" y="3843730"/>
            <a:ext cx="1211754" cy="584775"/>
          </a:xfrm>
          <a:prstGeom prst="rect">
            <a:avLst/>
          </a:prstGeom>
          <a:noFill/>
        </p:spPr>
        <p:txBody>
          <a:bodyPr wrap="square" rtlCol="0">
            <a:spAutoFit/>
          </a:bodyPr>
          <a:lstStyle/>
          <a:p>
            <a:r>
              <a:rPr lang="zh-CN" altLang="en-US" sz="1600" dirty="0">
                <a:latin typeface="华文楷体" panose="02010600040101010101" pitchFamily="2" charset="-122"/>
                <a:ea typeface="华文楷体" panose="02010600040101010101" pitchFamily="2" charset="-122"/>
              </a:rPr>
              <a:t>射线与物质的相互作用</a:t>
            </a:r>
          </a:p>
        </p:txBody>
      </p:sp>
      <p:sp>
        <p:nvSpPr>
          <p:cNvPr id="132" name="文本框 131">
            <a:extLst>
              <a:ext uri="{FF2B5EF4-FFF2-40B4-BE49-F238E27FC236}">
                <a16:creationId xmlns:a16="http://schemas.microsoft.com/office/drawing/2014/main" id="{B40A0569-8FBD-4556-BF3B-EA14BFCA00F4}"/>
              </a:ext>
            </a:extLst>
          </p:cNvPr>
          <p:cNvSpPr txBox="1"/>
          <p:nvPr/>
        </p:nvSpPr>
        <p:spPr>
          <a:xfrm>
            <a:off x="222994" y="4697810"/>
            <a:ext cx="867000" cy="338554"/>
          </a:xfrm>
          <a:prstGeom prst="rect">
            <a:avLst/>
          </a:prstGeom>
          <a:noFill/>
        </p:spPr>
        <p:txBody>
          <a:bodyPr wrap="square" rtlCol="0">
            <a:spAutoFit/>
          </a:bodyPr>
          <a:lstStyle/>
          <a:p>
            <a:r>
              <a:rPr lang="zh-CN" altLang="en-US" sz="1600" dirty="0">
                <a:latin typeface="华文楷体" panose="02010600040101010101" pitchFamily="2" charset="-122"/>
                <a:ea typeface="华文楷体" panose="02010600040101010101" pitchFamily="2" charset="-122"/>
              </a:rPr>
              <a:t>统计学</a:t>
            </a:r>
          </a:p>
        </p:txBody>
      </p:sp>
      <p:sp>
        <p:nvSpPr>
          <p:cNvPr id="133" name="文本框 132">
            <a:extLst>
              <a:ext uri="{FF2B5EF4-FFF2-40B4-BE49-F238E27FC236}">
                <a16:creationId xmlns:a16="http://schemas.microsoft.com/office/drawing/2014/main" id="{9A015F5A-067C-42F6-8053-C1177D4C1144}"/>
              </a:ext>
            </a:extLst>
          </p:cNvPr>
          <p:cNvSpPr txBox="1"/>
          <p:nvPr/>
        </p:nvSpPr>
        <p:spPr>
          <a:xfrm>
            <a:off x="138840" y="5520112"/>
            <a:ext cx="1211754" cy="338554"/>
          </a:xfrm>
          <a:prstGeom prst="rect">
            <a:avLst/>
          </a:prstGeom>
          <a:noFill/>
        </p:spPr>
        <p:txBody>
          <a:bodyPr wrap="square" rtlCol="0">
            <a:spAutoFit/>
          </a:bodyPr>
          <a:lstStyle/>
          <a:p>
            <a:r>
              <a:rPr lang="zh-CN" altLang="en-US" sz="1600" dirty="0">
                <a:latin typeface="华文楷体" panose="02010600040101010101" pitchFamily="2" charset="-122"/>
                <a:ea typeface="华文楷体" panose="02010600040101010101" pitchFamily="2" charset="-122"/>
              </a:rPr>
              <a:t>三种探测器</a:t>
            </a:r>
          </a:p>
        </p:txBody>
      </p:sp>
      <p:sp>
        <p:nvSpPr>
          <p:cNvPr id="15" name="对话气泡: 矩形 14">
            <a:extLst>
              <a:ext uri="{FF2B5EF4-FFF2-40B4-BE49-F238E27FC236}">
                <a16:creationId xmlns:a16="http://schemas.microsoft.com/office/drawing/2014/main" id="{C16D5137-89E6-4787-9F91-5F498379DC47}"/>
              </a:ext>
            </a:extLst>
          </p:cNvPr>
          <p:cNvSpPr/>
          <p:nvPr/>
        </p:nvSpPr>
        <p:spPr>
          <a:xfrm>
            <a:off x="8993510" y="2850669"/>
            <a:ext cx="3100591" cy="251127"/>
          </a:xfrm>
          <a:custGeom>
            <a:avLst/>
            <a:gdLst>
              <a:gd name="connsiteX0" fmla="*/ 0 w 3100591"/>
              <a:gd name="connsiteY0" fmla="*/ 0 h 251127"/>
              <a:gd name="connsiteX1" fmla="*/ 516765 w 3100591"/>
              <a:gd name="connsiteY1" fmla="*/ 0 h 251127"/>
              <a:gd name="connsiteX2" fmla="*/ 516765 w 3100591"/>
              <a:gd name="connsiteY2" fmla="*/ 0 h 251127"/>
              <a:gd name="connsiteX3" fmla="*/ 896588 w 3100591"/>
              <a:gd name="connsiteY3" fmla="*/ 0 h 251127"/>
              <a:gd name="connsiteX4" fmla="*/ 1291913 w 3100591"/>
              <a:gd name="connsiteY4" fmla="*/ 0 h 251127"/>
              <a:gd name="connsiteX5" fmla="*/ 1725996 w 3100591"/>
              <a:gd name="connsiteY5" fmla="*/ 0 h 251127"/>
              <a:gd name="connsiteX6" fmla="*/ 2196252 w 3100591"/>
              <a:gd name="connsiteY6" fmla="*/ 0 h 251127"/>
              <a:gd name="connsiteX7" fmla="*/ 2630335 w 3100591"/>
              <a:gd name="connsiteY7" fmla="*/ 0 h 251127"/>
              <a:gd name="connsiteX8" fmla="*/ 3100591 w 3100591"/>
              <a:gd name="connsiteY8" fmla="*/ 0 h 251127"/>
              <a:gd name="connsiteX9" fmla="*/ 3100591 w 3100591"/>
              <a:gd name="connsiteY9" fmla="*/ 41855 h 251127"/>
              <a:gd name="connsiteX10" fmla="*/ 3100591 w 3100591"/>
              <a:gd name="connsiteY10" fmla="*/ 41855 h 251127"/>
              <a:gd name="connsiteX11" fmla="*/ 3100591 w 3100591"/>
              <a:gd name="connsiteY11" fmla="*/ 104636 h 251127"/>
              <a:gd name="connsiteX12" fmla="*/ 3100591 w 3100591"/>
              <a:gd name="connsiteY12" fmla="*/ 251127 h 251127"/>
              <a:gd name="connsiteX13" fmla="*/ 2630335 w 3100591"/>
              <a:gd name="connsiteY13" fmla="*/ 251127 h 251127"/>
              <a:gd name="connsiteX14" fmla="*/ 2232426 w 3100591"/>
              <a:gd name="connsiteY14" fmla="*/ 251127 h 251127"/>
              <a:gd name="connsiteX15" fmla="*/ 1816430 w 3100591"/>
              <a:gd name="connsiteY15" fmla="*/ 251127 h 251127"/>
              <a:gd name="connsiteX16" fmla="*/ 1291913 w 3100591"/>
              <a:gd name="connsiteY16" fmla="*/ 251127 h 251127"/>
              <a:gd name="connsiteX17" fmla="*/ 912090 w 3100591"/>
              <a:gd name="connsiteY17" fmla="*/ 251127 h 251127"/>
              <a:gd name="connsiteX18" fmla="*/ 516765 w 3100591"/>
              <a:gd name="connsiteY18" fmla="*/ 251127 h 251127"/>
              <a:gd name="connsiteX19" fmla="*/ 516765 w 3100591"/>
              <a:gd name="connsiteY19" fmla="*/ 251127 h 251127"/>
              <a:gd name="connsiteX20" fmla="*/ 0 w 3100591"/>
              <a:gd name="connsiteY20" fmla="*/ 251127 h 251127"/>
              <a:gd name="connsiteX21" fmla="*/ 0 w 3100591"/>
              <a:gd name="connsiteY21" fmla="*/ 104636 h 251127"/>
              <a:gd name="connsiteX22" fmla="*/ -470384 w 3100591"/>
              <a:gd name="connsiteY22" fmla="*/ 89591 h 251127"/>
              <a:gd name="connsiteX23" fmla="*/ -969865 w 3100591"/>
              <a:gd name="connsiteY23" fmla="*/ 73616 h 251127"/>
              <a:gd name="connsiteX24" fmla="*/ -1454797 w 3100591"/>
              <a:gd name="connsiteY24" fmla="*/ 58106 h 251127"/>
              <a:gd name="connsiteX25" fmla="*/ -940769 w 3100591"/>
              <a:gd name="connsiteY25" fmla="*/ 52364 h 251127"/>
              <a:gd name="connsiteX26" fmla="*/ -470384 w 3100591"/>
              <a:gd name="connsiteY26" fmla="*/ 47109 h 251127"/>
              <a:gd name="connsiteX27" fmla="*/ 0 w 3100591"/>
              <a:gd name="connsiteY27" fmla="*/ 41855 h 251127"/>
              <a:gd name="connsiteX28" fmla="*/ 0 w 3100591"/>
              <a:gd name="connsiteY28" fmla="*/ 0 h 251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100591" h="251127" fill="none" extrusionOk="0">
                <a:moveTo>
                  <a:pt x="0" y="0"/>
                </a:moveTo>
                <a:cubicBezTo>
                  <a:pt x="168601" y="-51073"/>
                  <a:pt x="395017" y="2997"/>
                  <a:pt x="516765" y="0"/>
                </a:cubicBezTo>
                <a:lnTo>
                  <a:pt x="516765" y="0"/>
                </a:lnTo>
                <a:cubicBezTo>
                  <a:pt x="613656" y="-3260"/>
                  <a:pt x="737534" y="42589"/>
                  <a:pt x="896588" y="0"/>
                </a:cubicBezTo>
                <a:cubicBezTo>
                  <a:pt x="1055642" y="-42589"/>
                  <a:pt x="1143363" y="21926"/>
                  <a:pt x="1291913" y="0"/>
                </a:cubicBezTo>
                <a:cubicBezTo>
                  <a:pt x="1409985" y="-50171"/>
                  <a:pt x="1567835" y="7360"/>
                  <a:pt x="1725996" y="0"/>
                </a:cubicBezTo>
                <a:cubicBezTo>
                  <a:pt x="1884157" y="-7360"/>
                  <a:pt x="2027658" y="52354"/>
                  <a:pt x="2196252" y="0"/>
                </a:cubicBezTo>
                <a:cubicBezTo>
                  <a:pt x="2364846" y="-52354"/>
                  <a:pt x="2494508" y="45561"/>
                  <a:pt x="2630335" y="0"/>
                </a:cubicBezTo>
                <a:cubicBezTo>
                  <a:pt x="2766162" y="-45561"/>
                  <a:pt x="3005665" y="28095"/>
                  <a:pt x="3100591" y="0"/>
                </a:cubicBezTo>
                <a:cubicBezTo>
                  <a:pt x="3104547" y="19032"/>
                  <a:pt x="3100006" y="23034"/>
                  <a:pt x="3100591" y="41855"/>
                </a:cubicBezTo>
                <a:lnTo>
                  <a:pt x="3100591" y="41855"/>
                </a:lnTo>
                <a:cubicBezTo>
                  <a:pt x="3105019" y="72367"/>
                  <a:pt x="3093887" y="86091"/>
                  <a:pt x="3100591" y="104636"/>
                </a:cubicBezTo>
                <a:cubicBezTo>
                  <a:pt x="3110889" y="166847"/>
                  <a:pt x="3099328" y="221622"/>
                  <a:pt x="3100591" y="251127"/>
                </a:cubicBezTo>
                <a:cubicBezTo>
                  <a:pt x="2975435" y="300809"/>
                  <a:pt x="2742734" y="207729"/>
                  <a:pt x="2630335" y="251127"/>
                </a:cubicBezTo>
                <a:cubicBezTo>
                  <a:pt x="2517936" y="294525"/>
                  <a:pt x="2397528" y="236003"/>
                  <a:pt x="2232426" y="251127"/>
                </a:cubicBezTo>
                <a:cubicBezTo>
                  <a:pt x="2067324" y="266251"/>
                  <a:pt x="1911329" y="211399"/>
                  <a:pt x="1816430" y="251127"/>
                </a:cubicBezTo>
                <a:cubicBezTo>
                  <a:pt x="1721531" y="290855"/>
                  <a:pt x="1540604" y="201408"/>
                  <a:pt x="1291913" y="251127"/>
                </a:cubicBezTo>
                <a:cubicBezTo>
                  <a:pt x="1188816" y="294725"/>
                  <a:pt x="997562" y="244660"/>
                  <a:pt x="912090" y="251127"/>
                </a:cubicBezTo>
                <a:cubicBezTo>
                  <a:pt x="826618" y="257594"/>
                  <a:pt x="678845" y="244205"/>
                  <a:pt x="516765" y="251127"/>
                </a:cubicBezTo>
                <a:lnTo>
                  <a:pt x="516765" y="251127"/>
                </a:lnTo>
                <a:cubicBezTo>
                  <a:pt x="390062" y="271839"/>
                  <a:pt x="182645" y="237033"/>
                  <a:pt x="0" y="251127"/>
                </a:cubicBezTo>
                <a:cubicBezTo>
                  <a:pt x="-8938" y="214883"/>
                  <a:pt x="7407" y="156280"/>
                  <a:pt x="0" y="104636"/>
                </a:cubicBezTo>
                <a:cubicBezTo>
                  <a:pt x="-148122" y="109941"/>
                  <a:pt x="-343546" y="40447"/>
                  <a:pt x="-470384" y="89591"/>
                </a:cubicBezTo>
                <a:cubicBezTo>
                  <a:pt x="-597222" y="138735"/>
                  <a:pt x="-764574" y="28059"/>
                  <a:pt x="-969865" y="73616"/>
                </a:cubicBezTo>
                <a:cubicBezTo>
                  <a:pt x="-1175156" y="119173"/>
                  <a:pt x="-1252017" y="56229"/>
                  <a:pt x="-1454797" y="58106"/>
                </a:cubicBezTo>
                <a:cubicBezTo>
                  <a:pt x="-1322782" y="9263"/>
                  <a:pt x="-1132252" y="115384"/>
                  <a:pt x="-940769" y="52364"/>
                </a:cubicBezTo>
                <a:cubicBezTo>
                  <a:pt x="-749286" y="-10657"/>
                  <a:pt x="-600874" y="65119"/>
                  <a:pt x="-470384" y="47109"/>
                </a:cubicBezTo>
                <a:cubicBezTo>
                  <a:pt x="-339894" y="29099"/>
                  <a:pt x="-132643" y="89536"/>
                  <a:pt x="0" y="41855"/>
                </a:cubicBezTo>
                <a:cubicBezTo>
                  <a:pt x="-588" y="26446"/>
                  <a:pt x="4772" y="16222"/>
                  <a:pt x="0" y="0"/>
                </a:cubicBezTo>
                <a:close/>
              </a:path>
              <a:path w="3100591" h="251127" stroke="0" extrusionOk="0">
                <a:moveTo>
                  <a:pt x="0" y="0"/>
                </a:moveTo>
                <a:cubicBezTo>
                  <a:pt x="131622" y="-14559"/>
                  <a:pt x="294206" y="34282"/>
                  <a:pt x="516765" y="0"/>
                </a:cubicBezTo>
                <a:lnTo>
                  <a:pt x="516765" y="0"/>
                </a:lnTo>
                <a:cubicBezTo>
                  <a:pt x="694938" y="-34308"/>
                  <a:pt x="808343" y="25701"/>
                  <a:pt x="888836" y="0"/>
                </a:cubicBezTo>
                <a:cubicBezTo>
                  <a:pt x="969329" y="-25701"/>
                  <a:pt x="1185368" y="22638"/>
                  <a:pt x="1291913" y="0"/>
                </a:cubicBezTo>
                <a:cubicBezTo>
                  <a:pt x="1405518" y="-27723"/>
                  <a:pt x="1592304" y="54068"/>
                  <a:pt x="1762169" y="0"/>
                </a:cubicBezTo>
                <a:cubicBezTo>
                  <a:pt x="1932034" y="-54068"/>
                  <a:pt x="2136286" y="27890"/>
                  <a:pt x="2232426" y="0"/>
                </a:cubicBezTo>
                <a:cubicBezTo>
                  <a:pt x="2328566" y="-27890"/>
                  <a:pt x="2601804" y="3214"/>
                  <a:pt x="2702682" y="0"/>
                </a:cubicBezTo>
                <a:cubicBezTo>
                  <a:pt x="2803560" y="-3214"/>
                  <a:pt x="2957867" y="24837"/>
                  <a:pt x="3100591" y="0"/>
                </a:cubicBezTo>
                <a:cubicBezTo>
                  <a:pt x="3102880" y="13716"/>
                  <a:pt x="3099801" y="23448"/>
                  <a:pt x="3100591" y="41855"/>
                </a:cubicBezTo>
                <a:lnTo>
                  <a:pt x="3100591" y="41855"/>
                </a:lnTo>
                <a:cubicBezTo>
                  <a:pt x="3104375" y="70606"/>
                  <a:pt x="3097210" y="85990"/>
                  <a:pt x="3100591" y="104636"/>
                </a:cubicBezTo>
                <a:cubicBezTo>
                  <a:pt x="3111355" y="149298"/>
                  <a:pt x="3084218" y="216331"/>
                  <a:pt x="3100591" y="251127"/>
                </a:cubicBezTo>
                <a:cubicBezTo>
                  <a:pt x="2951953" y="288968"/>
                  <a:pt x="2826910" y="201314"/>
                  <a:pt x="2630335" y="251127"/>
                </a:cubicBezTo>
                <a:cubicBezTo>
                  <a:pt x="2433760" y="300940"/>
                  <a:pt x="2367552" y="214991"/>
                  <a:pt x="2178165" y="251127"/>
                </a:cubicBezTo>
                <a:cubicBezTo>
                  <a:pt x="1988778" y="287263"/>
                  <a:pt x="1878512" y="204096"/>
                  <a:pt x="1780256" y="251127"/>
                </a:cubicBezTo>
                <a:cubicBezTo>
                  <a:pt x="1682000" y="298158"/>
                  <a:pt x="1395292" y="220110"/>
                  <a:pt x="1291913" y="251127"/>
                </a:cubicBezTo>
                <a:cubicBezTo>
                  <a:pt x="1189656" y="283312"/>
                  <a:pt x="1000490" y="220572"/>
                  <a:pt x="919842" y="251127"/>
                </a:cubicBezTo>
                <a:cubicBezTo>
                  <a:pt x="839194" y="281682"/>
                  <a:pt x="601060" y="219996"/>
                  <a:pt x="516765" y="251127"/>
                </a:cubicBezTo>
                <a:lnTo>
                  <a:pt x="516765" y="251127"/>
                </a:lnTo>
                <a:cubicBezTo>
                  <a:pt x="269443" y="298617"/>
                  <a:pt x="217409" y="245579"/>
                  <a:pt x="0" y="251127"/>
                </a:cubicBezTo>
                <a:cubicBezTo>
                  <a:pt x="-2345" y="180036"/>
                  <a:pt x="8902" y="154286"/>
                  <a:pt x="0" y="104636"/>
                </a:cubicBezTo>
                <a:cubicBezTo>
                  <a:pt x="-170031" y="157992"/>
                  <a:pt x="-289502" y="66826"/>
                  <a:pt x="-499480" y="88661"/>
                </a:cubicBezTo>
                <a:cubicBezTo>
                  <a:pt x="-709458" y="110496"/>
                  <a:pt x="-828542" y="29416"/>
                  <a:pt x="-955317" y="74081"/>
                </a:cubicBezTo>
                <a:cubicBezTo>
                  <a:pt x="-1082092" y="118746"/>
                  <a:pt x="-1332297" y="32373"/>
                  <a:pt x="-1454797" y="58106"/>
                </a:cubicBezTo>
                <a:cubicBezTo>
                  <a:pt x="-1268884" y="4661"/>
                  <a:pt x="-1155005" y="109362"/>
                  <a:pt x="-984413" y="52852"/>
                </a:cubicBezTo>
                <a:cubicBezTo>
                  <a:pt x="-813821" y="-3658"/>
                  <a:pt x="-756072" y="84343"/>
                  <a:pt x="-543124" y="47922"/>
                </a:cubicBezTo>
                <a:cubicBezTo>
                  <a:pt x="-330176" y="11501"/>
                  <a:pt x="-140425" y="63972"/>
                  <a:pt x="0" y="41855"/>
                </a:cubicBezTo>
                <a:cubicBezTo>
                  <a:pt x="-461" y="31929"/>
                  <a:pt x="2578" y="13356"/>
                  <a:pt x="0" y="0"/>
                </a:cubicBezTo>
                <a:close/>
              </a:path>
            </a:pathLst>
          </a:custGeom>
          <a:solidFill>
            <a:schemeClr val="accent4">
              <a:lumMod val="20000"/>
              <a:lumOff val="80000"/>
            </a:schemeClr>
          </a:solidFill>
          <a:ln>
            <a:solidFill>
              <a:schemeClr val="accent5">
                <a:lumMod val="20000"/>
                <a:lumOff val="80000"/>
              </a:schemeClr>
            </a:solidFill>
            <a:extLst>
              <a:ext uri="{C807C97D-BFC1-408E-A445-0C87EB9F89A2}">
                <ask:lineSketchStyleProps xmlns:ask="http://schemas.microsoft.com/office/drawing/2018/sketchyshapes" sd="1372357278">
                  <a:prstGeom prst="wedgeRectCallout">
                    <a:avLst>
                      <a:gd name="adj1" fmla="val -96920"/>
                      <a:gd name="adj2" fmla="val -26862"/>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穆斯堡尔效应，核共振荧光</a:t>
            </a:r>
          </a:p>
        </p:txBody>
      </p:sp>
      <p:sp>
        <p:nvSpPr>
          <p:cNvPr id="134" name="对话气泡: 矩形 133">
            <a:extLst>
              <a:ext uri="{FF2B5EF4-FFF2-40B4-BE49-F238E27FC236}">
                <a16:creationId xmlns:a16="http://schemas.microsoft.com/office/drawing/2014/main" id="{DC256201-C1FA-4A29-A395-C32C89AE01D9}"/>
              </a:ext>
            </a:extLst>
          </p:cNvPr>
          <p:cNvSpPr/>
          <p:nvPr/>
        </p:nvSpPr>
        <p:spPr>
          <a:xfrm>
            <a:off x="8789125" y="3467025"/>
            <a:ext cx="2686837" cy="251127"/>
          </a:xfrm>
          <a:custGeom>
            <a:avLst/>
            <a:gdLst>
              <a:gd name="connsiteX0" fmla="*/ 0 w 2686837"/>
              <a:gd name="connsiteY0" fmla="*/ 0 h 251127"/>
              <a:gd name="connsiteX1" fmla="*/ 447806 w 2686837"/>
              <a:gd name="connsiteY1" fmla="*/ 0 h 251127"/>
              <a:gd name="connsiteX2" fmla="*/ 447806 w 2686837"/>
              <a:gd name="connsiteY2" fmla="*/ 0 h 251127"/>
              <a:gd name="connsiteX3" fmla="*/ 770226 w 2686837"/>
              <a:gd name="connsiteY3" fmla="*/ 0 h 251127"/>
              <a:gd name="connsiteX4" fmla="*/ 1119515 w 2686837"/>
              <a:gd name="connsiteY4" fmla="*/ 0 h 251127"/>
              <a:gd name="connsiteX5" fmla="*/ 1610609 w 2686837"/>
              <a:gd name="connsiteY5" fmla="*/ 0 h 251127"/>
              <a:gd name="connsiteX6" fmla="*/ 2164396 w 2686837"/>
              <a:gd name="connsiteY6" fmla="*/ 0 h 251127"/>
              <a:gd name="connsiteX7" fmla="*/ 2686837 w 2686837"/>
              <a:gd name="connsiteY7" fmla="*/ 0 h 251127"/>
              <a:gd name="connsiteX8" fmla="*/ 2686837 w 2686837"/>
              <a:gd name="connsiteY8" fmla="*/ 41855 h 251127"/>
              <a:gd name="connsiteX9" fmla="*/ 2686837 w 2686837"/>
              <a:gd name="connsiteY9" fmla="*/ 41855 h 251127"/>
              <a:gd name="connsiteX10" fmla="*/ 2686837 w 2686837"/>
              <a:gd name="connsiteY10" fmla="*/ 104636 h 251127"/>
              <a:gd name="connsiteX11" fmla="*/ 2686837 w 2686837"/>
              <a:gd name="connsiteY11" fmla="*/ 251127 h 251127"/>
              <a:gd name="connsiteX12" fmla="*/ 2148723 w 2686837"/>
              <a:gd name="connsiteY12" fmla="*/ 251127 h 251127"/>
              <a:gd name="connsiteX13" fmla="*/ 1673302 w 2686837"/>
              <a:gd name="connsiteY13" fmla="*/ 251127 h 251127"/>
              <a:gd name="connsiteX14" fmla="*/ 1119515 w 2686837"/>
              <a:gd name="connsiteY14" fmla="*/ 251127 h 251127"/>
              <a:gd name="connsiteX15" fmla="*/ 770226 w 2686837"/>
              <a:gd name="connsiteY15" fmla="*/ 251127 h 251127"/>
              <a:gd name="connsiteX16" fmla="*/ 447806 w 2686837"/>
              <a:gd name="connsiteY16" fmla="*/ 251127 h 251127"/>
              <a:gd name="connsiteX17" fmla="*/ 447806 w 2686837"/>
              <a:gd name="connsiteY17" fmla="*/ 251127 h 251127"/>
              <a:gd name="connsiteX18" fmla="*/ 0 w 2686837"/>
              <a:gd name="connsiteY18" fmla="*/ 251127 h 251127"/>
              <a:gd name="connsiteX19" fmla="*/ 0 w 2686837"/>
              <a:gd name="connsiteY19" fmla="*/ 104636 h 251127"/>
              <a:gd name="connsiteX20" fmla="*/ -445435 w 2686837"/>
              <a:gd name="connsiteY20" fmla="*/ 88195 h 251127"/>
              <a:gd name="connsiteX21" fmla="*/ -853049 w 2686837"/>
              <a:gd name="connsiteY21" fmla="*/ 73151 h 251127"/>
              <a:gd name="connsiteX22" fmla="*/ -1260664 w 2686837"/>
              <a:gd name="connsiteY22" fmla="*/ 58106 h 251127"/>
              <a:gd name="connsiteX23" fmla="*/ -853049 w 2686837"/>
              <a:gd name="connsiteY23" fmla="*/ 52852 h 251127"/>
              <a:gd name="connsiteX24" fmla="*/ -445435 w 2686837"/>
              <a:gd name="connsiteY24" fmla="*/ 47597 h 251127"/>
              <a:gd name="connsiteX25" fmla="*/ 0 w 2686837"/>
              <a:gd name="connsiteY25" fmla="*/ 41855 h 251127"/>
              <a:gd name="connsiteX26" fmla="*/ 0 w 2686837"/>
              <a:gd name="connsiteY26" fmla="*/ 0 h 251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686837" h="251127" fill="none" extrusionOk="0">
                <a:moveTo>
                  <a:pt x="0" y="0"/>
                </a:moveTo>
                <a:cubicBezTo>
                  <a:pt x="142004" y="-6492"/>
                  <a:pt x="321788" y="53480"/>
                  <a:pt x="447806" y="0"/>
                </a:cubicBezTo>
                <a:lnTo>
                  <a:pt x="447806" y="0"/>
                </a:lnTo>
                <a:cubicBezTo>
                  <a:pt x="528836" y="-30471"/>
                  <a:pt x="643714" y="21229"/>
                  <a:pt x="770226" y="0"/>
                </a:cubicBezTo>
                <a:cubicBezTo>
                  <a:pt x="896738" y="-21229"/>
                  <a:pt x="1035402" y="3337"/>
                  <a:pt x="1119515" y="0"/>
                </a:cubicBezTo>
                <a:cubicBezTo>
                  <a:pt x="1266538" y="-10003"/>
                  <a:pt x="1422891" y="3293"/>
                  <a:pt x="1610609" y="0"/>
                </a:cubicBezTo>
                <a:cubicBezTo>
                  <a:pt x="1798327" y="-3293"/>
                  <a:pt x="1984040" y="35659"/>
                  <a:pt x="2164396" y="0"/>
                </a:cubicBezTo>
                <a:cubicBezTo>
                  <a:pt x="2344752" y="-35659"/>
                  <a:pt x="2547686" y="48032"/>
                  <a:pt x="2686837" y="0"/>
                </a:cubicBezTo>
                <a:cubicBezTo>
                  <a:pt x="2688293" y="9867"/>
                  <a:pt x="2683260" y="23971"/>
                  <a:pt x="2686837" y="41855"/>
                </a:cubicBezTo>
                <a:lnTo>
                  <a:pt x="2686837" y="41855"/>
                </a:lnTo>
                <a:cubicBezTo>
                  <a:pt x="2691523" y="58174"/>
                  <a:pt x="2685012" y="76542"/>
                  <a:pt x="2686837" y="104636"/>
                </a:cubicBezTo>
                <a:cubicBezTo>
                  <a:pt x="2699078" y="163968"/>
                  <a:pt x="2675928" y="201561"/>
                  <a:pt x="2686837" y="251127"/>
                </a:cubicBezTo>
                <a:cubicBezTo>
                  <a:pt x="2494370" y="310207"/>
                  <a:pt x="2377283" y="214923"/>
                  <a:pt x="2148723" y="251127"/>
                </a:cubicBezTo>
                <a:cubicBezTo>
                  <a:pt x="1920163" y="287331"/>
                  <a:pt x="1893168" y="194992"/>
                  <a:pt x="1673302" y="251127"/>
                </a:cubicBezTo>
                <a:cubicBezTo>
                  <a:pt x="1453436" y="307262"/>
                  <a:pt x="1254799" y="227192"/>
                  <a:pt x="1119515" y="251127"/>
                </a:cubicBezTo>
                <a:cubicBezTo>
                  <a:pt x="994153" y="268469"/>
                  <a:pt x="878185" y="223618"/>
                  <a:pt x="770226" y="251127"/>
                </a:cubicBezTo>
                <a:cubicBezTo>
                  <a:pt x="662267" y="278636"/>
                  <a:pt x="553944" y="245011"/>
                  <a:pt x="447806" y="251127"/>
                </a:cubicBezTo>
                <a:lnTo>
                  <a:pt x="447806" y="251127"/>
                </a:lnTo>
                <a:cubicBezTo>
                  <a:pt x="246697" y="294761"/>
                  <a:pt x="221378" y="211174"/>
                  <a:pt x="0" y="251127"/>
                </a:cubicBezTo>
                <a:cubicBezTo>
                  <a:pt x="-5042" y="198557"/>
                  <a:pt x="13465" y="166374"/>
                  <a:pt x="0" y="104636"/>
                </a:cubicBezTo>
                <a:cubicBezTo>
                  <a:pt x="-182740" y="130619"/>
                  <a:pt x="-253122" y="77771"/>
                  <a:pt x="-445435" y="88195"/>
                </a:cubicBezTo>
                <a:cubicBezTo>
                  <a:pt x="-637748" y="98619"/>
                  <a:pt x="-651066" y="57040"/>
                  <a:pt x="-853049" y="73151"/>
                </a:cubicBezTo>
                <a:cubicBezTo>
                  <a:pt x="-1055032" y="89261"/>
                  <a:pt x="-1129780" y="16354"/>
                  <a:pt x="-1260664" y="58106"/>
                </a:cubicBezTo>
                <a:cubicBezTo>
                  <a:pt x="-1085104" y="22693"/>
                  <a:pt x="-946696" y="69610"/>
                  <a:pt x="-853049" y="52852"/>
                </a:cubicBezTo>
                <a:cubicBezTo>
                  <a:pt x="-759402" y="36094"/>
                  <a:pt x="-596740" y="83084"/>
                  <a:pt x="-445435" y="47597"/>
                </a:cubicBezTo>
                <a:cubicBezTo>
                  <a:pt x="-294130" y="12110"/>
                  <a:pt x="-201524" y="57662"/>
                  <a:pt x="0" y="41855"/>
                </a:cubicBezTo>
                <a:cubicBezTo>
                  <a:pt x="-3042" y="31564"/>
                  <a:pt x="962" y="11060"/>
                  <a:pt x="0" y="0"/>
                </a:cubicBezTo>
                <a:close/>
              </a:path>
              <a:path w="2686837" h="251127" stroke="0" extrusionOk="0">
                <a:moveTo>
                  <a:pt x="0" y="0"/>
                </a:moveTo>
                <a:cubicBezTo>
                  <a:pt x="131934" y="-18217"/>
                  <a:pt x="326550" y="53286"/>
                  <a:pt x="447806" y="0"/>
                </a:cubicBezTo>
                <a:lnTo>
                  <a:pt x="447806" y="0"/>
                </a:lnTo>
                <a:cubicBezTo>
                  <a:pt x="520388" y="-84"/>
                  <a:pt x="636303" y="36985"/>
                  <a:pt x="770226" y="0"/>
                </a:cubicBezTo>
                <a:cubicBezTo>
                  <a:pt x="904149" y="-36985"/>
                  <a:pt x="1006976" y="38687"/>
                  <a:pt x="1119515" y="0"/>
                </a:cubicBezTo>
                <a:cubicBezTo>
                  <a:pt x="1236666" y="-43837"/>
                  <a:pt x="1411393" y="29334"/>
                  <a:pt x="1657629" y="0"/>
                </a:cubicBezTo>
                <a:cubicBezTo>
                  <a:pt x="1903865" y="-29334"/>
                  <a:pt x="2049775" y="22262"/>
                  <a:pt x="2195743" y="0"/>
                </a:cubicBezTo>
                <a:cubicBezTo>
                  <a:pt x="2341711" y="-22262"/>
                  <a:pt x="2517884" y="57680"/>
                  <a:pt x="2686837" y="0"/>
                </a:cubicBezTo>
                <a:cubicBezTo>
                  <a:pt x="2687289" y="9919"/>
                  <a:pt x="2684080" y="27184"/>
                  <a:pt x="2686837" y="41855"/>
                </a:cubicBezTo>
                <a:lnTo>
                  <a:pt x="2686837" y="41855"/>
                </a:lnTo>
                <a:cubicBezTo>
                  <a:pt x="2690446" y="69106"/>
                  <a:pt x="2683671" y="81419"/>
                  <a:pt x="2686837" y="104636"/>
                </a:cubicBezTo>
                <a:cubicBezTo>
                  <a:pt x="2691032" y="166666"/>
                  <a:pt x="2684015" y="210107"/>
                  <a:pt x="2686837" y="251127"/>
                </a:cubicBezTo>
                <a:cubicBezTo>
                  <a:pt x="2558273" y="294859"/>
                  <a:pt x="2417077" y="217396"/>
                  <a:pt x="2195743" y="251127"/>
                </a:cubicBezTo>
                <a:cubicBezTo>
                  <a:pt x="1974409" y="284858"/>
                  <a:pt x="1893303" y="207821"/>
                  <a:pt x="1673302" y="251127"/>
                </a:cubicBezTo>
                <a:cubicBezTo>
                  <a:pt x="1453301" y="294433"/>
                  <a:pt x="1326592" y="234265"/>
                  <a:pt x="1119515" y="251127"/>
                </a:cubicBezTo>
                <a:cubicBezTo>
                  <a:pt x="1034715" y="266059"/>
                  <a:pt x="938868" y="240637"/>
                  <a:pt x="803812" y="251127"/>
                </a:cubicBezTo>
                <a:cubicBezTo>
                  <a:pt x="668756" y="261617"/>
                  <a:pt x="616381" y="223367"/>
                  <a:pt x="447806" y="251127"/>
                </a:cubicBezTo>
                <a:lnTo>
                  <a:pt x="447806" y="251127"/>
                </a:lnTo>
                <a:cubicBezTo>
                  <a:pt x="342218" y="295920"/>
                  <a:pt x="217166" y="247296"/>
                  <a:pt x="0" y="251127"/>
                </a:cubicBezTo>
                <a:cubicBezTo>
                  <a:pt x="-201" y="180007"/>
                  <a:pt x="4057" y="141277"/>
                  <a:pt x="0" y="104636"/>
                </a:cubicBezTo>
                <a:cubicBezTo>
                  <a:pt x="-193497" y="127513"/>
                  <a:pt x="-271287" y="62718"/>
                  <a:pt x="-420221" y="89126"/>
                </a:cubicBezTo>
                <a:cubicBezTo>
                  <a:pt x="-569155" y="115534"/>
                  <a:pt x="-691004" y="45788"/>
                  <a:pt x="-827836" y="74081"/>
                </a:cubicBezTo>
                <a:cubicBezTo>
                  <a:pt x="-964667" y="102374"/>
                  <a:pt x="-1133190" y="21131"/>
                  <a:pt x="-1260664" y="58106"/>
                </a:cubicBezTo>
                <a:cubicBezTo>
                  <a:pt x="-1100792" y="48528"/>
                  <a:pt x="-970957" y="70260"/>
                  <a:pt x="-865656" y="53014"/>
                </a:cubicBezTo>
                <a:cubicBezTo>
                  <a:pt x="-760355" y="35768"/>
                  <a:pt x="-639580" y="51267"/>
                  <a:pt x="-432828" y="47435"/>
                </a:cubicBezTo>
                <a:cubicBezTo>
                  <a:pt x="-226076" y="43603"/>
                  <a:pt x="-153691" y="53296"/>
                  <a:pt x="0" y="41855"/>
                </a:cubicBezTo>
                <a:cubicBezTo>
                  <a:pt x="-2094" y="29700"/>
                  <a:pt x="3452" y="12062"/>
                  <a:pt x="0" y="0"/>
                </a:cubicBezTo>
                <a:close/>
              </a:path>
            </a:pathLst>
          </a:custGeom>
          <a:solidFill>
            <a:schemeClr val="accent4">
              <a:lumMod val="20000"/>
              <a:lumOff val="80000"/>
            </a:schemeClr>
          </a:solidFill>
          <a:ln>
            <a:solidFill>
              <a:schemeClr val="accent5">
                <a:lumMod val="20000"/>
                <a:lumOff val="80000"/>
              </a:schemeClr>
            </a:solidFill>
            <a:extLst>
              <a:ext uri="{C807C97D-BFC1-408E-A445-0C87EB9F89A2}">
                <ask:lineSketchStyleProps xmlns:ask="http://schemas.microsoft.com/office/drawing/2018/sketchyshapes" sd="1372357278">
                  <a:prstGeom prst="wedgeRectCallout">
                    <a:avLst>
                      <a:gd name="adj1" fmla="val -96920"/>
                      <a:gd name="adj2" fmla="val -26862"/>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势散射截面、散射长度</a:t>
            </a:r>
          </a:p>
        </p:txBody>
      </p:sp>
      <p:sp>
        <p:nvSpPr>
          <p:cNvPr id="135" name="对话气泡: 矩形 134">
            <a:extLst>
              <a:ext uri="{FF2B5EF4-FFF2-40B4-BE49-F238E27FC236}">
                <a16:creationId xmlns:a16="http://schemas.microsoft.com/office/drawing/2014/main" id="{27ECCA39-D593-44EB-8B7F-71200E707445}"/>
              </a:ext>
            </a:extLst>
          </p:cNvPr>
          <p:cNvSpPr/>
          <p:nvPr/>
        </p:nvSpPr>
        <p:spPr>
          <a:xfrm>
            <a:off x="8162756" y="4394024"/>
            <a:ext cx="2173999" cy="251127"/>
          </a:xfrm>
          <a:custGeom>
            <a:avLst/>
            <a:gdLst>
              <a:gd name="connsiteX0" fmla="*/ 0 w 2173999"/>
              <a:gd name="connsiteY0" fmla="*/ 0 h 251127"/>
              <a:gd name="connsiteX1" fmla="*/ 362333 w 2173999"/>
              <a:gd name="connsiteY1" fmla="*/ 0 h 251127"/>
              <a:gd name="connsiteX2" fmla="*/ 362333 w 2173999"/>
              <a:gd name="connsiteY2" fmla="*/ 0 h 251127"/>
              <a:gd name="connsiteX3" fmla="*/ 905833 w 2173999"/>
              <a:gd name="connsiteY3" fmla="*/ 0 h 251127"/>
              <a:gd name="connsiteX4" fmla="*/ 1341237 w 2173999"/>
              <a:gd name="connsiteY4" fmla="*/ 0 h 251127"/>
              <a:gd name="connsiteX5" fmla="*/ 1763959 w 2173999"/>
              <a:gd name="connsiteY5" fmla="*/ 0 h 251127"/>
              <a:gd name="connsiteX6" fmla="*/ 2173999 w 2173999"/>
              <a:gd name="connsiteY6" fmla="*/ 0 h 251127"/>
              <a:gd name="connsiteX7" fmla="*/ 2173999 w 2173999"/>
              <a:gd name="connsiteY7" fmla="*/ 41855 h 251127"/>
              <a:gd name="connsiteX8" fmla="*/ 2173999 w 2173999"/>
              <a:gd name="connsiteY8" fmla="*/ 41855 h 251127"/>
              <a:gd name="connsiteX9" fmla="*/ 2173999 w 2173999"/>
              <a:gd name="connsiteY9" fmla="*/ 104636 h 251127"/>
              <a:gd name="connsiteX10" fmla="*/ 2173999 w 2173999"/>
              <a:gd name="connsiteY10" fmla="*/ 251127 h 251127"/>
              <a:gd name="connsiteX11" fmla="*/ 1738595 w 2173999"/>
              <a:gd name="connsiteY11" fmla="*/ 251127 h 251127"/>
              <a:gd name="connsiteX12" fmla="*/ 1341237 w 2173999"/>
              <a:gd name="connsiteY12" fmla="*/ 251127 h 251127"/>
              <a:gd name="connsiteX13" fmla="*/ 905833 w 2173999"/>
              <a:gd name="connsiteY13" fmla="*/ 251127 h 251127"/>
              <a:gd name="connsiteX14" fmla="*/ 362333 w 2173999"/>
              <a:gd name="connsiteY14" fmla="*/ 251127 h 251127"/>
              <a:gd name="connsiteX15" fmla="*/ 362333 w 2173999"/>
              <a:gd name="connsiteY15" fmla="*/ 251127 h 251127"/>
              <a:gd name="connsiteX16" fmla="*/ 0 w 2173999"/>
              <a:gd name="connsiteY16" fmla="*/ 251127 h 251127"/>
              <a:gd name="connsiteX17" fmla="*/ 0 w 2173999"/>
              <a:gd name="connsiteY17" fmla="*/ 104636 h 251127"/>
              <a:gd name="connsiteX18" fmla="*/ -530421 w 2173999"/>
              <a:gd name="connsiteY18" fmla="*/ 80440 h 251127"/>
              <a:gd name="connsiteX19" fmla="*/ -1020040 w 2173999"/>
              <a:gd name="connsiteY19" fmla="*/ 58106 h 251127"/>
              <a:gd name="connsiteX20" fmla="*/ -530421 w 2173999"/>
              <a:gd name="connsiteY20" fmla="*/ 50306 h 251127"/>
              <a:gd name="connsiteX21" fmla="*/ 0 w 2173999"/>
              <a:gd name="connsiteY21" fmla="*/ 41855 h 251127"/>
              <a:gd name="connsiteX22" fmla="*/ 0 w 2173999"/>
              <a:gd name="connsiteY22" fmla="*/ 0 h 251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173999" h="251127" fill="none" extrusionOk="0">
                <a:moveTo>
                  <a:pt x="0" y="0"/>
                </a:moveTo>
                <a:cubicBezTo>
                  <a:pt x="110928" y="-26021"/>
                  <a:pt x="254183" y="32399"/>
                  <a:pt x="362333" y="0"/>
                </a:cubicBezTo>
                <a:lnTo>
                  <a:pt x="362333" y="0"/>
                </a:lnTo>
                <a:cubicBezTo>
                  <a:pt x="621469" y="-31512"/>
                  <a:pt x="694585" y="30863"/>
                  <a:pt x="905833" y="0"/>
                </a:cubicBezTo>
                <a:cubicBezTo>
                  <a:pt x="1061633" y="-13170"/>
                  <a:pt x="1160568" y="47747"/>
                  <a:pt x="1341237" y="0"/>
                </a:cubicBezTo>
                <a:cubicBezTo>
                  <a:pt x="1521906" y="-47747"/>
                  <a:pt x="1647064" y="37710"/>
                  <a:pt x="1763959" y="0"/>
                </a:cubicBezTo>
                <a:cubicBezTo>
                  <a:pt x="1880854" y="-37710"/>
                  <a:pt x="2001817" y="36588"/>
                  <a:pt x="2173999" y="0"/>
                </a:cubicBezTo>
                <a:cubicBezTo>
                  <a:pt x="2176345" y="17415"/>
                  <a:pt x="2172301" y="27600"/>
                  <a:pt x="2173999" y="41855"/>
                </a:cubicBezTo>
                <a:lnTo>
                  <a:pt x="2173999" y="41855"/>
                </a:lnTo>
                <a:cubicBezTo>
                  <a:pt x="2175455" y="61803"/>
                  <a:pt x="2173529" y="87114"/>
                  <a:pt x="2173999" y="104636"/>
                </a:cubicBezTo>
                <a:cubicBezTo>
                  <a:pt x="2183217" y="158609"/>
                  <a:pt x="2168240" y="178004"/>
                  <a:pt x="2173999" y="251127"/>
                </a:cubicBezTo>
                <a:cubicBezTo>
                  <a:pt x="2035640" y="252442"/>
                  <a:pt x="1907121" y="239156"/>
                  <a:pt x="1738595" y="251127"/>
                </a:cubicBezTo>
                <a:cubicBezTo>
                  <a:pt x="1570069" y="263098"/>
                  <a:pt x="1422972" y="208538"/>
                  <a:pt x="1341237" y="251127"/>
                </a:cubicBezTo>
                <a:cubicBezTo>
                  <a:pt x="1259502" y="293716"/>
                  <a:pt x="1110211" y="204952"/>
                  <a:pt x="905833" y="251127"/>
                </a:cubicBezTo>
                <a:cubicBezTo>
                  <a:pt x="663982" y="307864"/>
                  <a:pt x="584070" y="188729"/>
                  <a:pt x="362333" y="251127"/>
                </a:cubicBezTo>
                <a:lnTo>
                  <a:pt x="362333" y="251127"/>
                </a:lnTo>
                <a:cubicBezTo>
                  <a:pt x="255132" y="267248"/>
                  <a:pt x="174319" y="210224"/>
                  <a:pt x="0" y="251127"/>
                </a:cubicBezTo>
                <a:cubicBezTo>
                  <a:pt x="-16316" y="178089"/>
                  <a:pt x="3282" y="148931"/>
                  <a:pt x="0" y="104636"/>
                </a:cubicBezTo>
                <a:cubicBezTo>
                  <a:pt x="-154367" y="116255"/>
                  <a:pt x="-395727" y="45200"/>
                  <a:pt x="-530421" y="80440"/>
                </a:cubicBezTo>
                <a:cubicBezTo>
                  <a:pt x="-665115" y="115680"/>
                  <a:pt x="-877586" y="23344"/>
                  <a:pt x="-1020040" y="58106"/>
                </a:cubicBezTo>
                <a:cubicBezTo>
                  <a:pt x="-794544" y="41332"/>
                  <a:pt x="-705018" y="106253"/>
                  <a:pt x="-530421" y="50306"/>
                </a:cubicBezTo>
                <a:cubicBezTo>
                  <a:pt x="-355824" y="-5642"/>
                  <a:pt x="-229280" y="93038"/>
                  <a:pt x="0" y="41855"/>
                </a:cubicBezTo>
                <a:cubicBezTo>
                  <a:pt x="-994" y="30828"/>
                  <a:pt x="4811" y="17546"/>
                  <a:pt x="0" y="0"/>
                </a:cubicBezTo>
                <a:close/>
              </a:path>
              <a:path w="2173999" h="251127" stroke="0" extrusionOk="0">
                <a:moveTo>
                  <a:pt x="0" y="0"/>
                </a:moveTo>
                <a:cubicBezTo>
                  <a:pt x="88131" y="-19188"/>
                  <a:pt x="193084" y="17205"/>
                  <a:pt x="362333" y="0"/>
                </a:cubicBezTo>
                <a:lnTo>
                  <a:pt x="362333" y="0"/>
                </a:lnTo>
                <a:cubicBezTo>
                  <a:pt x="629074" y="-48638"/>
                  <a:pt x="764133" y="58256"/>
                  <a:pt x="905833" y="0"/>
                </a:cubicBezTo>
                <a:cubicBezTo>
                  <a:pt x="1062178" y="-12926"/>
                  <a:pt x="1154080" y="15358"/>
                  <a:pt x="1315873" y="0"/>
                </a:cubicBezTo>
                <a:cubicBezTo>
                  <a:pt x="1477666" y="-15358"/>
                  <a:pt x="1597588" y="27119"/>
                  <a:pt x="1700550" y="0"/>
                </a:cubicBezTo>
                <a:cubicBezTo>
                  <a:pt x="1803512" y="-27119"/>
                  <a:pt x="1986496" y="48512"/>
                  <a:pt x="2173999" y="0"/>
                </a:cubicBezTo>
                <a:cubicBezTo>
                  <a:pt x="2177470" y="14624"/>
                  <a:pt x="2172094" y="33239"/>
                  <a:pt x="2173999" y="41855"/>
                </a:cubicBezTo>
                <a:lnTo>
                  <a:pt x="2173999" y="41855"/>
                </a:lnTo>
                <a:cubicBezTo>
                  <a:pt x="2177284" y="54727"/>
                  <a:pt x="2172650" y="77059"/>
                  <a:pt x="2173999" y="104636"/>
                </a:cubicBezTo>
                <a:cubicBezTo>
                  <a:pt x="2185171" y="159608"/>
                  <a:pt x="2168117" y="182276"/>
                  <a:pt x="2173999" y="251127"/>
                </a:cubicBezTo>
                <a:cubicBezTo>
                  <a:pt x="2045631" y="278882"/>
                  <a:pt x="1874439" y="215013"/>
                  <a:pt x="1776640" y="251127"/>
                </a:cubicBezTo>
                <a:cubicBezTo>
                  <a:pt x="1678841" y="287241"/>
                  <a:pt x="1481146" y="228583"/>
                  <a:pt x="1341237" y="251127"/>
                </a:cubicBezTo>
                <a:cubicBezTo>
                  <a:pt x="1201328" y="273671"/>
                  <a:pt x="1006791" y="239184"/>
                  <a:pt x="905833" y="251127"/>
                </a:cubicBezTo>
                <a:cubicBezTo>
                  <a:pt x="772194" y="282567"/>
                  <a:pt x="489774" y="193636"/>
                  <a:pt x="362333" y="251127"/>
                </a:cubicBezTo>
                <a:lnTo>
                  <a:pt x="362333" y="251127"/>
                </a:lnTo>
                <a:cubicBezTo>
                  <a:pt x="261069" y="275530"/>
                  <a:pt x="93143" y="219664"/>
                  <a:pt x="0" y="251127"/>
                </a:cubicBezTo>
                <a:cubicBezTo>
                  <a:pt x="-2993" y="211313"/>
                  <a:pt x="7489" y="156664"/>
                  <a:pt x="0" y="104636"/>
                </a:cubicBezTo>
                <a:cubicBezTo>
                  <a:pt x="-208273" y="138464"/>
                  <a:pt x="-307180" y="89395"/>
                  <a:pt x="-520220" y="80906"/>
                </a:cubicBezTo>
                <a:cubicBezTo>
                  <a:pt x="-733260" y="72417"/>
                  <a:pt x="-843531" y="51702"/>
                  <a:pt x="-1020040" y="58106"/>
                </a:cubicBezTo>
                <a:cubicBezTo>
                  <a:pt x="-824958" y="16435"/>
                  <a:pt x="-650205" y="92538"/>
                  <a:pt x="-489619" y="49655"/>
                </a:cubicBezTo>
                <a:cubicBezTo>
                  <a:pt x="-329033" y="6772"/>
                  <a:pt x="-158576" y="82845"/>
                  <a:pt x="0" y="41855"/>
                </a:cubicBezTo>
                <a:cubicBezTo>
                  <a:pt x="-3297" y="23993"/>
                  <a:pt x="1012" y="14104"/>
                  <a:pt x="0" y="0"/>
                </a:cubicBezTo>
                <a:close/>
              </a:path>
            </a:pathLst>
          </a:custGeom>
          <a:solidFill>
            <a:schemeClr val="accent4">
              <a:lumMod val="20000"/>
              <a:lumOff val="80000"/>
            </a:schemeClr>
          </a:solidFill>
          <a:ln>
            <a:solidFill>
              <a:schemeClr val="accent5">
                <a:lumMod val="20000"/>
                <a:lumOff val="80000"/>
              </a:schemeClr>
            </a:solidFill>
            <a:extLst>
              <a:ext uri="{C807C97D-BFC1-408E-A445-0C87EB9F89A2}">
                <ask:lineSketchStyleProps xmlns:ask="http://schemas.microsoft.com/office/drawing/2018/sketchyshapes" sd="1372357278">
                  <a:prstGeom prst="wedgeRectCallout">
                    <a:avLst>
                      <a:gd name="adj1" fmla="val -96920"/>
                      <a:gd name="adj2" fmla="val -26862"/>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Klein-</a:t>
            </a:r>
            <a:r>
              <a:rPr lang="en-US" altLang="zh-CN" dirty="0" err="1">
                <a:solidFill>
                  <a:schemeClr val="tx1"/>
                </a:solidFill>
              </a:rPr>
              <a:t>Nishina</a:t>
            </a:r>
            <a:r>
              <a:rPr lang="zh-CN" altLang="en-US" dirty="0">
                <a:solidFill>
                  <a:schemeClr val="tx1"/>
                </a:solidFill>
              </a:rPr>
              <a:t>公式</a:t>
            </a:r>
          </a:p>
        </p:txBody>
      </p:sp>
      <p:sp>
        <p:nvSpPr>
          <p:cNvPr id="136" name="对话气泡: 矩形 135">
            <a:extLst>
              <a:ext uri="{FF2B5EF4-FFF2-40B4-BE49-F238E27FC236}">
                <a16:creationId xmlns:a16="http://schemas.microsoft.com/office/drawing/2014/main" id="{17A4BC03-0511-4ADF-81B3-95E51059F20D}"/>
              </a:ext>
            </a:extLst>
          </p:cNvPr>
          <p:cNvSpPr/>
          <p:nvPr/>
        </p:nvSpPr>
        <p:spPr>
          <a:xfrm>
            <a:off x="8179513" y="4785237"/>
            <a:ext cx="2905519" cy="251127"/>
          </a:xfrm>
          <a:custGeom>
            <a:avLst/>
            <a:gdLst>
              <a:gd name="connsiteX0" fmla="*/ 0 w 2905519"/>
              <a:gd name="connsiteY0" fmla="*/ 0 h 251127"/>
              <a:gd name="connsiteX1" fmla="*/ 484253 w 2905519"/>
              <a:gd name="connsiteY1" fmla="*/ 0 h 251127"/>
              <a:gd name="connsiteX2" fmla="*/ 484253 w 2905519"/>
              <a:gd name="connsiteY2" fmla="*/ 0 h 251127"/>
              <a:gd name="connsiteX3" fmla="*/ 832915 w 2905519"/>
              <a:gd name="connsiteY3" fmla="*/ 0 h 251127"/>
              <a:gd name="connsiteX4" fmla="*/ 1210633 w 2905519"/>
              <a:gd name="connsiteY4" fmla="*/ 0 h 251127"/>
              <a:gd name="connsiteX5" fmla="*/ 1741697 w 2905519"/>
              <a:gd name="connsiteY5" fmla="*/ 0 h 251127"/>
              <a:gd name="connsiteX6" fmla="*/ 2340557 w 2905519"/>
              <a:gd name="connsiteY6" fmla="*/ 0 h 251127"/>
              <a:gd name="connsiteX7" fmla="*/ 2905519 w 2905519"/>
              <a:gd name="connsiteY7" fmla="*/ 0 h 251127"/>
              <a:gd name="connsiteX8" fmla="*/ 2905519 w 2905519"/>
              <a:gd name="connsiteY8" fmla="*/ 41855 h 251127"/>
              <a:gd name="connsiteX9" fmla="*/ 2905519 w 2905519"/>
              <a:gd name="connsiteY9" fmla="*/ 41855 h 251127"/>
              <a:gd name="connsiteX10" fmla="*/ 2905519 w 2905519"/>
              <a:gd name="connsiteY10" fmla="*/ 104636 h 251127"/>
              <a:gd name="connsiteX11" fmla="*/ 2905519 w 2905519"/>
              <a:gd name="connsiteY11" fmla="*/ 251127 h 251127"/>
              <a:gd name="connsiteX12" fmla="*/ 2323608 w 2905519"/>
              <a:gd name="connsiteY12" fmla="*/ 251127 h 251127"/>
              <a:gd name="connsiteX13" fmla="*/ 1809493 w 2905519"/>
              <a:gd name="connsiteY13" fmla="*/ 251127 h 251127"/>
              <a:gd name="connsiteX14" fmla="*/ 1210633 w 2905519"/>
              <a:gd name="connsiteY14" fmla="*/ 251127 h 251127"/>
              <a:gd name="connsiteX15" fmla="*/ 832915 w 2905519"/>
              <a:gd name="connsiteY15" fmla="*/ 251127 h 251127"/>
              <a:gd name="connsiteX16" fmla="*/ 484253 w 2905519"/>
              <a:gd name="connsiteY16" fmla="*/ 251127 h 251127"/>
              <a:gd name="connsiteX17" fmla="*/ 484253 w 2905519"/>
              <a:gd name="connsiteY17" fmla="*/ 251127 h 251127"/>
              <a:gd name="connsiteX18" fmla="*/ 0 w 2905519"/>
              <a:gd name="connsiteY18" fmla="*/ 251127 h 251127"/>
              <a:gd name="connsiteX19" fmla="*/ 0 w 2905519"/>
              <a:gd name="connsiteY19" fmla="*/ 104636 h 251127"/>
              <a:gd name="connsiteX20" fmla="*/ -481689 w 2905519"/>
              <a:gd name="connsiteY20" fmla="*/ 88195 h 251127"/>
              <a:gd name="connsiteX21" fmla="*/ -922479 w 2905519"/>
              <a:gd name="connsiteY21" fmla="*/ 73151 h 251127"/>
              <a:gd name="connsiteX22" fmla="*/ -1363270 w 2905519"/>
              <a:gd name="connsiteY22" fmla="*/ 58106 h 251127"/>
              <a:gd name="connsiteX23" fmla="*/ -922479 w 2905519"/>
              <a:gd name="connsiteY23" fmla="*/ 52852 h 251127"/>
              <a:gd name="connsiteX24" fmla="*/ -481689 w 2905519"/>
              <a:gd name="connsiteY24" fmla="*/ 47597 h 251127"/>
              <a:gd name="connsiteX25" fmla="*/ 0 w 2905519"/>
              <a:gd name="connsiteY25" fmla="*/ 41855 h 251127"/>
              <a:gd name="connsiteX26" fmla="*/ 0 w 2905519"/>
              <a:gd name="connsiteY26" fmla="*/ 0 h 251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905519" h="251127" fill="none" extrusionOk="0">
                <a:moveTo>
                  <a:pt x="0" y="0"/>
                </a:moveTo>
                <a:cubicBezTo>
                  <a:pt x="239158" y="-8938"/>
                  <a:pt x="369659" y="57272"/>
                  <a:pt x="484253" y="0"/>
                </a:cubicBezTo>
                <a:lnTo>
                  <a:pt x="484253" y="0"/>
                </a:lnTo>
                <a:cubicBezTo>
                  <a:pt x="560993" y="-41501"/>
                  <a:pt x="667779" y="31153"/>
                  <a:pt x="832915" y="0"/>
                </a:cubicBezTo>
                <a:cubicBezTo>
                  <a:pt x="998051" y="-31153"/>
                  <a:pt x="1091451" y="36864"/>
                  <a:pt x="1210633" y="0"/>
                </a:cubicBezTo>
                <a:cubicBezTo>
                  <a:pt x="1414440" y="-37303"/>
                  <a:pt x="1513342" y="28026"/>
                  <a:pt x="1741697" y="0"/>
                </a:cubicBezTo>
                <a:cubicBezTo>
                  <a:pt x="1970052" y="-28026"/>
                  <a:pt x="2114029" y="62928"/>
                  <a:pt x="2340557" y="0"/>
                </a:cubicBezTo>
                <a:cubicBezTo>
                  <a:pt x="2567085" y="-62928"/>
                  <a:pt x="2776238" y="65334"/>
                  <a:pt x="2905519" y="0"/>
                </a:cubicBezTo>
                <a:cubicBezTo>
                  <a:pt x="2906975" y="9867"/>
                  <a:pt x="2901942" y="23971"/>
                  <a:pt x="2905519" y="41855"/>
                </a:cubicBezTo>
                <a:lnTo>
                  <a:pt x="2905519" y="41855"/>
                </a:lnTo>
                <a:cubicBezTo>
                  <a:pt x="2910205" y="58174"/>
                  <a:pt x="2903694" y="76542"/>
                  <a:pt x="2905519" y="104636"/>
                </a:cubicBezTo>
                <a:cubicBezTo>
                  <a:pt x="2917760" y="163968"/>
                  <a:pt x="2894610" y="201561"/>
                  <a:pt x="2905519" y="251127"/>
                </a:cubicBezTo>
                <a:cubicBezTo>
                  <a:pt x="2668360" y="306528"/>
                  <a:pt x="2591213" y="191350"/>
                  <a:pt x="2323608" y="251127"/>
                </a:cubicBezTo>
                <a:cubicBezTo>
                  <a:pt x="2056003" y="310904"/>
                  <a:pt x="1955594" y="222742"/>
                  <a:pt x="1809493" y="251127"/>
                </a:cubicBezTo>
                <a:cubicBezTo>
                  <a:pt x="1663392" y="279512"/>
                  <a:pt x="1361146" y="250094"/>
                  <a:pt x="1210633" y="251127"/>
                </a:cubicBezTo>
                <a:cubicBezTo>
                  <a:pt x="1110283" y="265347"/>
                  <a:pt x="955236" y="243277"/>
                  <a:pt x="832915" y="251127"/>
                </a:cubicBezTo>
                <a:cubicBezTo>
                  <a:pt x="710594" y="258977"/>
                  <a:pt x="629771" y="247290"/>
                  <a:pt x="484253" y="251127"/>
                </a:cubicBezTo>
                <a:lnTo>
                  <a:pt x="484253" y="251127"/>
                </a:lnTo>
                <a:cubicBezTo>
                  <a:pt x="267552" y="293910"/>
                  <a:pt x="182050" y="197736"/>
                  <a:pt x="0" y="251127"/>
                </a:cubicBezTo>
                <a:cubicBezTo>
                  <a:pt x="-5042" y="198557"/>
                  <a:pt x="13465" y="166374"/>
                  <a:pt x="0" y="104636"/>
                </a:cubicBezTo>
                <a:cubicBezTo>
                  <a:pt x="-136850" y="114115"/>
                  <a:pt x="-380398" y="63141"/>
                  <a:pt x="-481689" y="88195"/>
                </a:cubicBezTo>
                <a:cubicBezTo>
                  <a:pt x="-582980" y="113249"/>
                  <a:pt x="-818264" y="45799"/>
                  <a:pt x="-922479" y="73151"/>
                </a:cubicBezTo>
                <a:cubicBezTo>
                  <a:pt x="-1026694" y="100502"/>
                  <a:pt x="-1150109" y="43007"/>
                  <a:pt x="-1363270" y="58106"/>
                </a:cubicBezTo>
                <a:cubicBezTo>
                  <a:pt x="-1182412" y="45934"/>
                  <a:pt x="-1069514" y="85128"/>
                  <a:pt x="-922479" y="52852"/>
                </a:cubicBezTo>
                <a:cubicBezTo>
                  <a:pt x="-775444" y="20575"/>
                  <a:pt x="-596301" y="90963"/>
                  <a:pt x="-481689" y="47597"/>
                </a:cubicBezTo>
                <a:cubicBezTo>
                  <a:pt x="-367077" y="4232"/>
                  <a:pt x="-162582" y="44475"/>
                  <a:pt x="0" y="41855"/>
                </a:cubicBezTo>
                <a:cubicBezTo>
                  <a:pt x="-3042" y="31564"/>
                  <a:pt x="962" y="11060"/>
                  <a:pt x="0" y="0"/>
                </a:cubicBezTo>
                <a:close/>
              </a:path>
              <a:path w="2905519" h="251127" stroke="0" extrusionOk="0">
                <a:moveTo>
                  <a:pt x="0" y="0"/>
                </a:moveTo>
                <a:cubicBezTo>
                  <a:pt x="155584" y="-30552"/>
                  <a:pt x="348928" y="38987"/>
                  <a:pt x="484253" y="0"/>
                </a:cubicBezTo>
                <a:lnTo>
                  <a:pt x="484253" y="0"/>
                </a:lnTo>
                <a:cubicBezTo>
                  <a:pt x="554361" y="-9636"/>
                  <a:pt x="754657" y="39043"/>
                  <a:pt x="832915" y="0"/>
                </a:cubicBezTo>
                <a:cubicBezTo>
                  <a:pt x="911173" y="-39043"/>
                  <a:pt x="1119073" y="4159"/>
                  <a:pt x="1210633" y="0"/>
                </a:cubicBezTo>
                <a:cubicBezTo>
                  <a:pt x="1463249" y="-68088"/>
                  <a:pt x="1581339" y="14885"/>
                  <a:pt x="1792544" y="0"/>
                </a:cubicBezTo>
                <a:cubicBezTo>
                  <a:pt x="2003749" y="-14885"/>
                  <a:pt x="2226777" y="66849"/>
                  <a:pt x="2374455" y="0"/>
                </a:cubicBezTo>
                <a:cubicBezTo>
                  <a:pt x="2522133" y="-66849"/>
                  <a:pt x="2778768" y="34659"/>
                  <a:pt x="2905519" y="0"/>
                </a:cubicBezTo>
                <a:cubicBezTo>
                  <a:pt x="2905971" y="9919"/>
                  <a:pt x="2902762" y="27184"/>
                  <a:pt x="2905519" y="41855"/>
                </a:cubicBezTo>
                <a:lnTo>
                  <a:pt x="2905519" y="41855"/>
                </a:lnTo>
                <a:cubicBezTo>
                  <a:pt x="2909128" y="69106"/>
                  <a:pt x="2902353" y="81419"/>
                  <a:pt x="2905519" y="104636"/>
                </a:cubicBezTo>
                <a:cubicBezTo>
                  <a:pt x="2909714" y="166666"/>
                  <a:pt x="2902697" y="210107"/>
                  <a:pt x="2905519" y="251127"/>
                </a:cubicBezTo>
                <a:cubicBezTo>
                  <a:pt x="2797040" y="275848"/>
                  <a:pt x="2592881" y="242387"/>
                  <a:pt x="2374455" y="251127"/>
                </a:cubicBezTo>
                <a:cubicBezTo>
                  <a:pt x="2156029" y="259867"/>
                  <a:pt x="1990003" y="224102"/>
                  <a:pt x="1809493" y="251127"/>
                </a:cubicBezTo>
                <a:cubicBezTo>
                  <a:pt x="1628983" y="278152"/>
                  <a:pt x="1337073" y="246869"/>
                  <a:pt x="1210633" y="251127"/>
                </a:cubicBezTo>
                <a:cubicBezTo>
                  <a:pt x="1056324" y="270692"/>
                  <a:pt x="941846" y="214614"/>
                  <a:pt x="869234" y="251127"/>
                </a:cubicBezTo>
                <a:cubicBezTo>
                  <a:pt x="796622" y="287640"/>
                  <a:pt x="665605" y="230244"/>
                  <a:pt x="484253" y="251127"/>
                </a:cubicBezTo>
                <a:lnTo>
                  <a:pt x="484253" y="251127"/>
                </a:lnTo>
                <a:cubicBezTo>
                  <a:pt x="302331" y="304943"/>
                  <a:pt x="120657" y="204069"/>
                  <a:pt x="0" y="251127"/>
                </a:cubicBezTo>
                <a:cubicBezTo>
                  <a:pt x="-201" y="180007"/>
                  <a:pt x="4057" y="141277"/>
                  <a:pt x="0" y="104636"/>
                </a:cubicBezTo>
                <a:cubicBezTo>
                  <a:pt x="-133227" y="113425"/>
                  <a:pt x="-299049" y="72371"/>
                  <a:pt x="-454423" y="89126"/>
                </a:cubicBezTo>
                <a:cubicBezTo>
                  <a:pt x="-609797" y="105881"/>
                  <a:pt x="-712118" y="68831"/>
                  <a:pt x="-895214" y="74081"/>
                </a:cubicBezTo>
                <a:cubicBezTo>
                  <a:pt x="-1078310" y="79331"/>
                  <a:pt x="-1186231" y="39533"/>
                  <a:pt x="-1363270" y="58106"/>
                </a:cubicBezTo>
                <a:cubicBezTo>
                  <a:pt x="-1171667" y="8003"/>
                  <a:pt x="-1105541" y="99170"/>
                  <a:pt x="-936112" y="53014"/>
                </a:cubicBezTo>
                <a:cubicBezTo>
                  <a:pt x="-766683" y="6858"/>
                  <a:pt x="-570649" y="65138"/>
                  <a:pt x="-468056" y="47435"/>
                </a:cubicBezTo>
                <a:cubicBezTo>
                  <a:pt x="-365463" y="29731"/>
                  <a:pt x="-99636" y="61595"/>
                  <a:pt x="0" y="41855"/>
                </a:cubicBezTo>
                <a:cubicBezTo>
                  <a:pt x="-2094" y="29700"/>
                  <a:pt x="3452" y="12062"/>
                  <a:pt x="0" y="0"/>
                </a:cubicBezTo>
                <a:close/>
              </a:path>
            </a:pathLst>
          </a:custGeom>
          <a:solidFill>
            <a:schemeClr val="accent4">
              <a:lumMod val="20000"/>
              <a:lumOff val="80000"/>
            </a:schemeClr>
          </a:solidFill>
          <a:ln>
            <a:solidFill>
              <a:schemeClr val="accent5">
                <a:lumMod val="20000"/>
                <a:lumOff val="80000"/>
              </a:schemeClr>
            </a:solidFill>
            <a:extLst>
              <a:ext uri="{C807C97D-BFC1-408E-A445-0C87EB9F89A2}">
                <ask:lineSketchStyleProps xmlns:ask="http://schemas.microsoft.com/office/drawing/2018/sketchyshapes" sd="1372357278">
                  <a:prstGeom prst="wedgeRectCallout">
                    <a:avLst>
                      <a:gd name="adj1" fmla="val -96920"/>
                      <a:gd name="adj2" fmla="val -26862"/>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法诺因子推导，统计校验</a:t>
            </a:r>
          </a:p>
        </p:txBody>
      </p:sp>
      <p:sp>
        <p:nvSpPr>
          <p:cNvPr id="137" name="对话气泡: 矩形 136">
            <a:extLst>
              <a:ext uri="{FF2B5EF4-FFF2-40B4-BE49-F238E27FC236}">
                <a16:creationId xmlns:a16="http://schemas.microsoft.com/office/drawing/2014/main" id="{D49E173C-F3B3-403C-AE43-6C71500D5205}"/>
              </a:ext>
            </a:extLst>
          </p:cNvPr>
          <p:cNvSpPr/>
          <p:nvPr/>
        </p:nvSpPr>
        <p:spPr>
          <a:xfrm>
            <a:off x="8555771" y="5649262"/>
            <a:ext cx="3153544" cy="251127"/>
          </a:xfrm>
          <a:custGeom>
            <a:avLst/>
            <a:gdLst>
              <a:gd name="connsiteX0" fmla="*/ 0 w 3153544"/>
              <a:gd name="connsiteY0" fmla="*/ 0 h 251127"/>
              <a:gd name="connsiteX1" fmla="*/ 525591 w 3153544"/>
              <a:gd name="connsiteY1" fmla="*/ 0 h 251127"/>
              <a:gd name="connsiteX2" fmla="*/ 525591 w 3153544"/>
              <a:gd name="connsiteY2" fmla="*/ 0 h 251127"/>
              <a:gd name="connsiteX3" fmla="*/ 911900 w 3153544"/>
              <a:gd name="connsiteY3" fmla="*/ 0 h 251127"/>
              <a:gd name="connsiteX4" fmla="*/ 1313977 w 3153544"/>
              <a:gd name="connsiteY4" fmla="*/ 0 h 251127"/>
              <a:gd name="connsiteX5" fmla="*/ 1755473 w 3153544"/>
              <a:gd name="connsiteY5" fmla="*/ 0 h 251127"/>
              <a:gd name="connsiteX6" fmla="*/ 2233761 w 3153544"/>
              <a:gd name="connsiteY6" fmla="*/ 0 h 251127"/>
              <a:gd name="connsiteX7" fmla="*/ 2675257 w 3153544"/>
              <a:gd name="connsiteY7" fmla="*/ 0 h 251127"/>
              <a:gd name="connsiteX8" fmla="*/ 3153544 w 3153544"/>
              <a:gd name="connsiteY8" fmla="*/ 0 h 251127"/>
              <a:gd name="connsiteX9" fmla="*/ 3153544 w 3153544"/>
              <a:gd name="connsiteY9" fmla="*/ 41855 h 251127"/>
              <a:gd name="connsiteX10" fmla="*/ 3153544 w 3153544"/>
              <a:gd name="connsiteY10" fmla="*/ 41855 h 251127"/>
              <a:gd name="connsiteX11" fmla="*/ 3153544 w 3153544"/>
              <a:gd name="connsiteY11" fmla="*/ 104636 h 251127"/>
              <a:gd name="connsiteX12" fmla="*/ 3153544 w 3153544"/>
              <a:gd name="connsiteY12" fmla="*/ 251127 h 251127"/>
              <a:gd name="connsiteX13" fmla="*/ 2675257 w 3153544"/>
              <a:gd name="connsiteY13" fmla="*/ 251127 h 251127"/>
              <a:gd name="connsiteX14" fmla="*/ 2270552 w 3153544"/>
              <a:gd name="connsiteY14" fmla="*/ 251127 h 251127"/>
              <a:gd name="connsiteX15" fmla="*/ 1847451 w 3153544"/>
              <a:gd name="connsiteY15" fmla="*/ 251127 h 251127"/>
              <a:gd name="connsiteX16" fmla="*/ 1313977 w 3153544"/>
              <a:gd name="connsiteY16" fmla="*/ 251127 h 251127"/>
              <a:gd name="connsiteX17" fmla="*/ 927668 w 3153544"/>
              <a:gd name="connsiteY17" fmla="*/ 251127 h 251127"/>
              <a:gd name="connsiteX18" fmla="*/ 525591 w 3153544"/>
              <a:gd name="connsiteY18" fmla="*/ 251127 h 251127"/>
              <a:gd name="connsiteX19" fmla="*/ 525591 w 3153544"/>
              <a:gd name="connsiteY19" fmla="*/ 251127 h 251127"/>
              <a:gd name="connsiteX20" fmla="*/ 0 w 3153544"/>
              <a:gd name="connsiteY20" fmla="*/ 251127 h 251127"/>
              <a:gd name="connsiteX21" fmla="*/ 0 w 3153544"/>
              <a:gd name="connsiteY21" fmla="*/ 104636 h 251127"/>
              <a:gd name="connsiteX22" fmla="*/ -478418 w 3153544"/>
              <a:gd name="connsiteY22" fmla="*/ 89591 h 251127"/>
              <a:gd name="connsiteX23" fmla="*/ -986429 w 3153544"/>
              <a:gd name="connsiteY23" fmla="*/ 73616 h 251127"/>
              <a:gd name="connsiteX24" fmla="*/ -1479643 w 3153544"/>
              <a:gd name="connsiteY24" fmla="*/ 58106 h 251127"/>
              <a:gd name="connsiteX25" fmla="*/ -956836 w 3153544"/>
              <a:gd name="connsiteY25" fmla="*/ 52364 h 251127"/>
              <a:gd name="connsiteX26" fmla="*/ -478418 w 3153544"/>
              <a:gd name="connsiteY26" fmla="*/ 47109 h 251127"/>
              <a:gd name="connsiteX27" fmla="*/ 0 w 3153544"/>
              <a:gd name="connsiteY27" fmla="*/ 41855 h 251127"/>
              <a:gd name="connsiteX28" fmla="*/ 0 w 3153544"/>
              <a:gd name="connsiteY28" fmla="*/ 0 h 251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153544" h="251127" fill="none" extrusionOk="0">
                <a:moveTo>
                  <a:pt x="0" y="0"/>
                </a:moveTo>
                <a:cubicBezTo>
                  <a:pt x="223539" y="-22880"/>
                  <a:pt x="377941" y="39970"/>
                  <a:pt x="525591" y="0"/>
                </a:cubicBezTo>
                <a:lnTo>
                  <a:pt x="525591" y="0"/>
                </a:lnTo>
                <a:cubicBezTo>
                  <a:pt x="667617" y="-12045"/>
                  <a:pt x="790010" y="26517"/>
                  <a:pt x="911900" y="0"/>
                </a:cubicBezTo>
                <a:cubicBezTo>
                  <a:pt x="1033790" y="-26517"/>
                  <a:pt x="1147122" y="47866"/>
                  <a:pt x="1313977" y="0"/>
                </a:cubicBezTo>
                <a:cubicBezTo>
                  <a:pt x="1466709" y="-33277"/>
                  <a:pt x="1581331" y="28347"/>
                  <a:pt x="1755473" y="0"/>
                </a:cubicBezTo>
                <a:cubicBezTo>
                  <a:pt x="1929615" y="-28347"/>
                  <a:pt x="2026377" y="7388"/>
                  <a:pt x="2233761" y="0"/>
                </a:cubicBezTo>
                <a:cubicBezTo>
                  <a:pt x="2441145" y="-7388"/>
                  <a:pt x="2574237" y="14030"/>
                  <a:pt x="2675257" y="0"/>
                </a:cubicBezTo>
                <a:cubicBezTo>
                  <a:pt x="2776277" y="-14030"/>
                  <a:pt x="2992188" y="15754"/>
                  <a:pt x="3153544" y="0"/>
                </a:cubicBezTo>
                <a:cubicBezTo>
                  <a:pt x="3157500" y="19032"/>
                  <a:pt x="3152959" y="23034"/>
                  <a:pt x="3153544" y="41855"/>
                </a:cubicBezTo>
                <a:lnTo>
                  <a:pt x="3153544" y="41855"/>
                </a:lnTo>
                <a:cubicBezTo>
                  <a:pt x="3157972" y="72367"/>
                  <a:pt x="3146840" y="86091"/>
                  <a:pt x="3153544" y="104636"/>
                </a:cubicBezTo>
                <a:cubicBezTo>
                  <a:pt x="3163842" y="166847"/>
                  <a:pt x="3152281" y="221622"/>
                  <a:pt x="3153544" y="251127"/>
                </a:cubicBezTo>
                <a:cubicBezTo>
                  <a:pt x="3026274" y="290869"/>
                  <a:pt x="2890465" y="197419"/>
                  <a:pt x="2675257" y="251127"/>
                </a:cubicBezTo>
                <a:cubicBezTo>
                  <a:pt x="2460049" y="304835"/>
                  <a:pt x="2456600" y="250912"/>
                  <a:pt x="2270552" y="251127"/>
                </a:cubicBezTo>
                <a:cubicBezTo>
                  <a:pt x="2084505" y="251342"/>
                  <a:pt x="1994159" y="211845"/>
                  <a:pt x="1847451" y="251127"/>
                </a:cubicBezTo>
                <a:cubicBezTo>
                  <a:pt x="1700743" y="290409"/>
                  <a:pt x="1423071" y="208930"/>
                  <a:pt x="1313977" y="251127"/>
                </a:cubicBezTo>
                <a:cubicBezTo>
                  <a:pt x="1203242" y="280982"/>
                  <a:pt x="1013299" y="238613"/>
                  <a:pt x="927668" y="251127"/>
                </a:cubicBezTo>
                <a:cubicBezTo>
                  <a:pt x="842037" y="263641"/>
                  <a:pt x="642695" y="232368"/>
                  <a:pt x="525591" y="251127"/>
                </a:cubicBezTo>
                <a:lnTo>
                  <a:pt x="525591" y="251127"/>
                </a:lnTo>
                <a:cubicBezTo>
                  <a:pt x="366997" y="289127"/>
                  <a:pt x="187733" y="250997"/>
                  <a:pt x="0" y="251127"/>
                </a:cubicBezTo>
                <a:cubicBezTo>
                  <a:pt x="-8938" y="214883"/>
                  <a:pt x="7407" y="156280"/>
                  <a:pt x="0" y="104636"/>
                </a:cubicBezTo>
                <a:cubicBezTo>
                  <a:pt x="-221687" y="107436"/>
                  <a:pt x="-315984" y="57711"/>
                  <a:pt x="-478418" y="89591"/>
                </a:cubicBezTo>
                <a:cubicBezTo>
                  <a:pt x="-640852" y="121471"/>
                  <a:pt x="-880541" y="34039"/>
                  <a:pt x="-986429" y="73616"/>
                </a:cubicBezTo>
                <a:cubicBezTo>
                  <a:pt x="-1092317" y="113193"/>
                  <a:pt x="-1239795" y="55837"/>
                  <a:pt x="-1479643" y="58106"/>
                </a:cubicBezTo>
                <a:cubicBezTo>
                  <a:pt x="-1330089" y="49069"/>
                  <a:pt x="-1063198" y="81068"/>
                  <a:pt x="-956836" y="52364"/>
                </a:cubicBezTo>
                <a:cubicBezTo>
                  <a:pt x="-850474" y="23659"/>
                  <a:pt x="-680551" y="81343"/>
                  <a:pt x="-478418" y="47109"/>
                </a:cubicBezTo>
                <a:cubicBezTo>
                  <a:pt x="-276285" y="12875"/>
                  <a:pt x="-221296" y="64598"/>
                  <a:pt x="0" y="41855"/>
                </a:cubicBezTo>
                <a:cubicBezTo>
                  <a:pt x="-588" y="26446"/>
                  <a:pt x="4772" y="16222"/>
                  <a:pt x="0" y="0"/>
                </a:cubicBezTo>
                <a:close/>
              </a:path>
              <a:path w="3153544" h="251127" stroke="0" extrusionOk="0">
                <a:moveTo>
                  <a:pt x="0" y="0"/>
                </a:moveTo>
                <a:cubicBezTo>
                  <a:pt x="195809" y="-24099"/>
                  <a:pt x="312540" y="8809"/>
                  <a:pt x="525591" y="0"/>
                </a:cubicBezTo>
                <a:lnTo>
                  <a:pt x="525591" y="0"/>
                </a:lnTo>
                <a:cubicBezTo>
                  <a:pt x="645147" y="-7418"/>
                  <a:pt x="800446" y="37634"/>
                  <a:pt x="904016" y="0"/>
                </a:cubicBezTo>
                <a:cubicBezTo>
                  <a:pt x="1007586" y="-37634"/>
                  <a:pt x="1158964" y="4916"/>
                  <a:pt x="1313977" y="0"/>
                </a:cubicBezTo>
                <a:cubicBezTo>
                  <a:pt x="1431863" y="-9483"/>
                  <a:pt x="1572574" y="27130"/>
                  <a:pt x="1792264" y="0"/>
                </a:cubicBezTo>
                <a:cubicBezTo>
                  <a:pt x="2011954" y="-27130"/>
                  <a:pt x="2113171" y="15957"/>
                  <a:pt x="2270552" y="0"/>
                </a:cubicBezTo>
                <a:cubicBezTo>
                  <a:pt x="2427933" y="-15957"/>
                  <a:pt x="2623306" y="20540"/>
                  <a:pt x="2748839" y="0"/>
                </a:cubicBezTo>
                <a:cubicBezTo>
                  <a:pt x="2874372" y="-20540"/>
                  <a:pt x="3069117" y="46685"/>
                  <a:pt x="3153544" y="0"/>
                </a:cubicBezTo>
                <a:cubicBezTo>
                  <a:pt x="3155833" y="13716"/>
                  <a:pt x="3152754" y="23448"/>
                  <a:pt x="3153544" y="41855"/>
                </a:cubicBezTo>
                <a:lnTo>
                  <a:pt x="3153544" y="41855"/>
                </a:lnTo>
                <a:cubicBezTo>
                  <a:pt x="3157328" y="70606"/>
                  <a:pt x="3150163" y="85990"/>
                  <a:pt x="3153544" y="104636"/>
                </a:cubicBezTo>
                <a:cubicBezTo>
                  <a:pt x="3164308" y="149298"/>
                  <a:pt x="3137171" y="216331"/>
                  <a:pt x="3153544" y="251127"/>
                </a:cubicBezTo>
                <a:cubicBezTo>
                  <a:pt x="2924882" y="273419"/>
                  <a:pt x="2891924" y="240566"/>
                  <a:pt x="2675257" y="251127"/>
                </a:cubicBezTo>
                <a:cubicBezTo>
                  <a:pt x="2458590" y="261688"/>
                  <a:pt x="2429828" y="208514"/>
                  <a:pt x="2215365" y="251127"/>
                </a:cubicBezTo>
                <a:cubicBezTo>
                  <a:pt x="2000902" y="293740"/>
                  <a:pt x="1974464" y="234301"/>
                  <a:pt x="1810660" y="251127"/>
                </a:cubicBezTo>
                <a:cubicBezTo>
                  <a:pt x="1646856" y="267953"/>
                  <a:pt x="1560959" y="206507"/>
                  <a:pt x="1313977" y="251127"/>
                </a:cubicBezTo>
                <a:cubicBezTo>
                  <a:pt x="1146873" y="270188"/>
                  <a:pt x="1111729" y="205941"/>
                  <a:pt x="935552" y="251127"/>
                </a:cubicBezTo>
                <a:cubicBezTo>
                  <a:pt x="759375" y="296313"/>
                  <a:pt x="653357" y="240830"/>
                  <a:pt x="525591" y="251127"/>
                </a:cubicBezTo>
                <a:lnTo>
                  <a:pt x="525591" y="251127"/>
                </a:lnTo>
                <a:cubicBezTo>
                  <a:pt x="274365" y="271031"/>
                  <a:pt x="113560" y="210844"/>
                  <a:pt x="0" y="251127"/>
                </a:cubicBezTo>
                <a:cubicBezTo>
                  <a:pt x="-2345" y="180036"/>
                  <a:pt x="8902" y="154286"/>
                  <a:pt x="0" y="104636"/>
                </a:cubicBezTo>
                <a:cubicBezTo>
                  <a:pt x="-130169" y="139445"/>
                  <a:pt x="-355142" y="58500"/>
                  <a:pt x="-508011" y="88661"/>
                </a:cubicBezTo>
                <a:cubicBezTo>
                  <a:pt x="-660880" y="118822"/>
                  <a:pt x="-792424" y="42597"/>
                  <a:pt x="-971632" y="74081"/>
                </a:cubicBezTo>
                <a:cubicBezTo>
                  <a:pt x="-1150840" y="105565"/>
                  <a:pt x="-1234442" y="22296"/>
                  <a:pt x="-1479643" y="58106"/>
                </a:cubicBezTo>
                <a:cubicBezTo>
                  <a:pt x="-1314889" y="22860"/>
                  <a:pt x="-1225630" y="69676"/>
                  <a:pt x="-1001225" y="52852"/>
                </a:cubicBezTo>
                <a:cubicBezTo>
                  <a:pt x="-776820" y="36027"/>
                  <a:pt x="-713971" y="70961"/>
                  <a:pt x="-552400" y="47922"/>
                </a:cubicBezTo>
                <a:cubicBezTo>
                  <a:pt x="-390829" y="24883"/>
                  <a:pt x="-205664" y="104611"/>
                  <a:pt x="0" y="41855"/>
                </a:cubicBezTo>
                <a:cubicBezTo>
                  <a:pt x="-461" y="31929"/>
                  <a:pt x="2578" y="13356"/>
                  <a:pt x="0" y="0"/>
                </a:cubicBezTo>
                <a:close/>
              </a:path>
            </a:pathLst>
          </a:custGeom>
          <a:solidFill>
            <a:schemeClr val="accent4">
              <a:lumMod val="20000"/>
              <a:lumOff val="80000"/>
            </a:schemeClr>
          </a:solidFill>
          <a:ln>
            <a:solidFill>
              <a:schemeClr val="accent5">
                <a:lumMod val="20000"/>
                <a:lumOff val="80000"/>
              </a:schemeClr>
            </a:solidFill>
            <a:extLst>
              <a:ext uri="{C807C97D-BFC1-408E-A445-0C87EB9F89A2}">
                <ask:lineSketchStyleProps xmlns:ask="http://schemas.microsoft.com/office/drawing/2018/sketchyshapes" sd="1372357278">
                  <a:prstGeom prst="wedgeRectCallout">
                    <a:avLst>
                      <a:gd name="adj1" fmla="val -96920"/>
                      <a:gd name="adj2" fmla="val -26862"/>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有机管、卤素管的具体原理</a:t>
            </a:r>
          </a:p>
        </p:txBody>
      </p:sp>
      <p:sp>
        <p:nvSpPr>
          <p:cNvPr id="138" name="对话气泡: 矩形 137">
            <a:extLst>
              <a:ext uri="{FF2B5EF4-FFF2-40B4-BE49-F238E27FC236}">
                <a16:creationId xmlns:a16="http://schemas.microsoft.com/office/drawing/2014/main" id="{08A6F997-5DC9-480E-ABE1-BECB0893B6F1}"/>
              </a:ext>
            </a:extLst>
          </p:cNvPr>
          <p:cNvSpPr/>
          <p:nvPr/>
        </p:nvSpPr>
        <p:spPr>
          <a:xfrm>
            <a:off x="9016170" y="6002088"/>
            <a:ext cx="2795405" cy="251127"/>
          </a:xfrm>
          <a:custGeom>
            <a:avLst/>
            <a:gdLst>
              <a:gd name="connsiteX0" fmla="*/ 0 w 2795405"/>
              <a:gd name="connsiteY0" fmla="*/ 0 h 251127"/>
              <a:gd name="connsiteX1" fmla="*/ 465901 w 2795405"/>
              <a:gd name="connsiteY1" fmla="*/ 0 h 251127"/>
              <a:gd name="connsiteX2" fmla="*/ 465901 w 2795405"/>
              <a:gd name="connsiteY2" fmla="*/ 0 h 251127"/>
              <a:gd name="connsiteX3" fmla="*/ 801349 w 2795405"/>
              <a:gd name="connsiteY3" fmla="*/ 0 h 251127"/>
              <a:gd name="connsiteX4" fmla="*/ 1164752 w 2795405"/>
              <a:gd name="connsiteY4" fmla="*/ 0 h 251127"/>
              <a:gd name="connsiteX5" fmla="*/ 1675690 w 2795405"/>
              <a:gd name="connsiteY5" fmla="*/ 0 h 251127"/>
              <a:gd name="connsiteX6" fmla="*/ 2251854 w 2795405"/>
              <a:gd name="connsiteY6" fmla="*/ 0 h 251127"/>
              <a:gd name="connsiteX7" fmla="*/ 2795405 w 2795405"/>
              <a:gd name="connsiteY7" fmla="*/ 0 h 251127"/>
              <a:gd name="connsiteX8" fmla="*/ 2795405 w 2795405"/>
              <a:gd name="connsiteY8" fmla="*/ 41855 h 251127"/>
              <a:gd name="connsiteX9" fmla="*/ 2795405 w 2795405"/>
              <a:gd name="connsiteY9" fmla="*/ 41855 h 251127"/>
              <a:gd name="connsiteX10" fmla="*/ 2795405 w 2795405"/>
              <a:gd name="connsiteY10" fmla="*/ 104636 h 251127"/>
              <a:gd name="connsiteX11" fmla="*/ 2795405 w 2795405"/>
              <a:gd name="connsiteY11" fmla="*/ 251127 h 251127"/>
              <a:gd name="connsiteX12" fmla="*/ 2235547 w 2795405"/>
              <a:gd name="connsiteY12" fmla="*/ 251127 h 251127"/>
              <a:gd name="connsiteX13" fmla="*/ 1740916 w 2795405"/>
              <a:gd name="connsiteY13" fmla="*/ 251127 h 251127"/>
              <a:gd name="connsiteX14" fmla="*/ 1164752 w 2795405"/>
              <a:gd name="connsiteY14" fmla="*/ 251127 h 251127"/>
              <a:gd name="connsiteX15" fmla="*/ 801349 w 2795405"/>
              <a:gd name="connsiteY15" fmla="*/ 251127 h 251127"/>
              <a:gd name="connsiteX16" fmla="*/ 465901 w 2795405"/>
              <a:gd name="connsiteY16" fmla="*/ 251127 h 251127"/>
              <a:gd name="connsiteX17" fmla="*/ 465901 w 2795405"/>
              <a:gd name="connsiteY17" fmla="*/ 251127 h 251127"/>
              <a:gd name="connsiteX18" fmla="*/ 0 w 2795405"/>
              <a:gd name="connsiteY18" fmla="*/ 251127 h 251127"/>
              <a:gd name="connsiteX19" fmla="*/ 0 w 2795405"/>
              <a:gd name="connsiteY19" fmla="*/ 104636 h 251127"/>
              <a:gd name="connsiteX20" fmla="*/ -463433 w 2795405"/>
              <a:gd name="connsiteY20" fmla="*/ 88195 h 251127"/>
              <a:gd name="connsiteX21" fmla="*/ -887519 w 2795405"/>
              <a:gd name="connsiteY21" fmla="*/ 73151 h 251127"/>
              <a:gd name="connsiteX22" fmla="*/ -1311604 w 2795405"/>
              <a:gd name="connsiteY22" fmla="*/ 58106 h 251127"/>
              <a:gd name="connsiteX23" fmla="*/ -887519 w 2795405"/>
              <a:gd name="connsiteY23" fmla="*/ 52852 h 251127"/>
              <a:gd name="connsiteX24" fmla="*/ -463433 w 2795405"/>
              <a:gd name="connsiteY24" fmla="*/ 47597 h 251127"/>
              <a:gd name="connsiteX25" fmla="*/ 0 w 2795405"/>
              <a:gd name="connsiteY25" fmla="*/ 41855 h 251127"/>
              <a:gd name="connsiteX26" fmla="*/ 0 w 2795405"/>
              <a:gd name="connsiteY26" fmla="*/ 0 h 251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795405" h="251127" fill="none" extrusionOk="0">
                <a:moveTo>
                  <a:pt x="0" y="0"/>
                </a:moveTo>
                <a:cubicBezTo>
                  <a:pt x="162079" y="-55699"/>
                  <a:pt x="255297" y="14557"/>
                  <a:pt x="465901" y="0"/>
                </a:cubicBezTo>
                <a:lnTo>
                  <a:pt x="465901" y="0"/>
                </a:lnTo>
                <a:cubicBezTo>
                  <a:pt x="601046" y="-32360"/>
                  <a:pt x="645499" y="18705"/>
                  <a:pt x="801349" y="0"/>
                </a:cubicBezTo>
                <a:cubicBezTo>
                  <a:pt x="957199" y="-18705"/>
                  <a:pt x="998765" y="28915"/>
                  <a:pt x="1164752" y="0"/>
                </a:cubicBezTo>
                <a:cubicBezTo>
                  <a:pt x="1332210" y="-32277"/>
                  <a:pt x="1471701" y="40321"/>
                  <a:pt x="1675690" y="0"/>
                </a:cubicBezTo>
                <a:cubicBezTo>
                  <a:pt x="1879679" y="-40321"/>
                  <a:pt x="2041631" y="63927"/>
                  <a:pt x="2251854" y="0"/>
                </a:cubicBezTo>
                <a:cubicBezTo>
                  <a:pt x="2462077" y="-63927"/>
                  <a:pt x="2634932" y="57362"/>
                  <a:pt x="2795405" y="0"/>
                </a:cubicBezTo>
                <a:cubicBezTo>
                  <a:pt x="2796861" y="9867"/>
                  <a:pt x="2791828" y="23971"/>
                  <a:pt x="2795405" y="41855"/>
                </a:cubicBezTo>
                <a:lnTo>
                  <a:pt x="2795405" y="41855"/>
                </a:lnTo>
                <a:cubicBezTo>
                  <a:pt x="2800091" y="58174"/>
                  <a:pt x="2793580" y="76542"/>
                  <a:pt x="2795405" y="104636"/>
                </a:cubicBezTo>
                <a:cubicBezTo>
                  <a:pt x="2807646" y="163968"/>
                  <a:pt x="2784496" y="201561"/>
                  <a:pt x="2795405" y="251127"/>
                </a:cubicBezTo>
                <a:cubicBezTo>
                  <a:pt x="2667785" y="276310"/>
                  <a:pt x="2435329" y="225446"/>
                  <a:pt x="2235547" y="251127"/>
                </a:cubicBezTo>
                <a:cubicBezTo>
                  <a:pt x="2035765" y="276808"/>
                  <a:pt x="1845628" y="230606"/>
                  <a:pt x="1740916" y="251127"/>
                </a:cubicBezTo>
                <a:cubicBezTo>
                  <a:pt x="1636204" y="271648"/>
                  <a:pt x="1326537" y="187267"/>
                  <a:pt x="1164752" y="251127"/>
                </a:cubicBezTo>
                <a:cubicBezTo>
                  <a:pt x="983675" y="283666"/>
                  <a:pt x="875825" y="244939"/>
                  <a:pt x="801349" y="251127"/>
                </a:cubicBezTo>
                <a:cubicBezTo>
                  <a:pt x="726873" y="257315"/>
                  <a:pt x="536987" y="233325"/>
                  <a:pt x="465901" y="251127"/>
                </a:cubicBezTo>
                <a:lnTo>
                  <a:pt x="465901" y="251127"/>
                </a:lnTo>
                <a:cubicBezTo>
                  <a:pt x="303769" y="299569"/>
                  <a:pt x="107532" y="207178"/>
                  <a:pt x="0" y="251127"/>
                </a:cubicBezTo>
                <a:cubicBezTo>
                  <a:pt x="-5042" y="198557"/>
                  <a:pt x="13465" y="166374"/>
                  <a:pt x="0" y="104636"/>
                </a:cubicBezTo>
                <a:cubicBezTo>
                  <a:pt x="-106810" y="130450"/>
                  <a:pt x="-236041" y="86704"/>
                  <a:pt x="-463433" y="88195"/>
                </a:cubicBezTo>
                <a:cubicBezTo>
                  <a:pt x="-690825" y="89686"/>
                  <a:pt x="-676293" y="79558"/>
                  <a:pt x="-887519" y="73151"/>
                </a:cubicBezTo>
                <a:cubicBezTo>
                  <a:pt x="-1098745" y="66743"/>
                  <a:pt x="-1123842" y="34415"/>
                  <a:pt x="-1311604" y="58106"/>
                </a:cubicBezTo>
                <a:cubicBezTo>
                  <a:pt x="-1227126" y="17520"/>
                  <a:pt x="-972817" y="78086"/>
                  <a:pt x="-887519" y="52852"/>
                </a:cubicBezTo>
                <a:cubicBezTo>
                  <a:pt x="-802221" y="27618"/>
                  <a:pt x="-568275" y="84134"/>
                  <a:pt x="-463433" y="47597"/>
                </a:cubicBezTo>
                <a:cubicBezTo>
                  <a:pt x="-358591" y="11061"/>
                  <a:pt x="-196007" y="52400"/>
                  <a:pt x="0" y="41855"/>
                </a:cubicBezTo>
                <a:cubicBezTo>
                  <a:pt x="-3042" y="31564"/>
                  <a:pt x="962" y="11060"/>
                  <a:pt x="0" y="0"/>
                </a:cubicBezTo>
                <a:close/>
              </a:path>
              <a:path w="2795405" h="251127" stroke="0" extrusionOk="0">
                <a:moveTo>
                  <a:pt x="0" y="0"/>
                </a:moveTo>
                <a:cubicBezTo>
                  <a:pt x="201082" y="-9246"/>
                  <a:pt x="343638" y="17059"/>
                  <a:pt x="465901" y="0"/>
                </a:cubicBezTo>
                <a:lnTo>
                  <a:pt x="465901" y="0"/>
                </a:lnTo>
                <a:cubicBezTo>
                  <a:pt x="544847" y="-5388"/>
                  <a:pt x="730018" y="17973"/>
                  <a:pt x="801349" y="0"/>
                </a:cubicBezTo>
                <a:cubicBezTo>
                  <a:pt x="872680" y="-17973"/>
                  <a:pt x="1053116" y="4949"/>
                  <a:pt x="1164752" y="0"/>
                </a:cubicBezTo>
                <a:cubicBezTo>
                  <a:pt x="1388418" y="-32100"/>
                  <a:pt x="1506990" y="21434"/>
                  <a:pt x="1724610" y="0"/>
                </a:cubicBezTo>
                <a:cubicBezTo>
                  <a:pt x="1942230" y="-21434"/>
                  <a:pt x="2059907" y="27599"/>
                  <a:pt x="2284467" y="0"/>
                </a:cubicBezTo>
                <a:cubicBezTo>
                  <a:pt x="2509027" y="-27599"/>
                  <a:pt x="2585517" y="20286"/>
                  <a:pt x="2795405" y="0"/>
                </a:cubicBezTo>
                <a:cubicBezTo>
                  <a:pt x="2795857" y="9919"/>
                  <a:pt x="2792648" y="27184"/>
                  <a:pt x="2795405" y="41855"/>
                </a:cubicBezTo>
                <a:lnTo>
                  <a:pt x="2795405" y="41855"/>
                </a:lnTo>
                <a:cubicBezTo>
                  <a:pt x="2799014" y="69106"/>
                  <a:pt x="2792239" y="81419"/>
                  <a:pt x="2795405" y="104636"/>
                </a:cubicBezTo>
                <a:cubicBezTo>
                  <a:pt x="2799600" y="166666"/>
                  <a:pt x="2792583" y="210107"/>
                  <a:pt x="2795405" y="251127"/>
                </a:cubicBezTo>
                <a:cubicBezTo>
                  <a:pt x="2675378" y="297460"/>
                  <a:pt x="2467890" y="231720"/>
                  <a:pt x="2284467" y="251127"/>
                </a:cubicBezTo>
                <a:cubicBezTo>
                  <a:pt x="2101044" y="270534"/>
                  <a:pt x="1893371" y="241908"/>
                  <a:pt x="1740916" y="251127"/>
                </a:cubicBezTo>
                <a:cubicBezTo>
                  <a:pt x="1588461" y="260346"/>
                  <a:pt x="1332555" y="242356"/>
                  <a:pt x="1164752" y="251127"/>
                </a:cubicBezTo>
                <a:cubicBezTo>
                  <a:pt x="1030380" y="289733"/>
                  <a:pt x="926109" y="245998"/>
                  <a:pt x="836292" y="251127"/>
                </a:cubicBezTo>
                <a:cubicBezTo>
                  <a:pt x="746475" y="256256"/>
                  <a:pt x="622266" y="247334"/>
                  <a:pt x="465901" y="251127"/>
                </a:cubicBezTo>
                <a:lnTo>
                  <a:pt x="465901" y="251127"/>
                </a:lnTo>
                <a:cubicBezTo>
                  <a:pt x="337774" y="262353"/>
                  <a:pt x="98398" y="195791"/>
                  <a:pt x="0" y="251127"/>
                </a:cubicBezTo>
                <a:cubicBezTo>
                  <a:pt x="-201" y="180007"/>
                  <a:pt x="4057" y="141277"/>
                  <a:pt x="0" y="104636"/>
                </a:cubicBezTo>
                <a:cubicBezTo>
                  <a:pt x="-99189" y="147312"/>
                  <a:pt x="-225605" y="46105"/>
                  <a:pt x="-437201" y="89126"/>
                </a:cubicBezTo>
                <a:cubicBezTo>
                  <a:pt x="-648797" y="132147"/>
                  <a:pt x="-764693" y="34716"/>
                  <a:pt x="-861287" y="74081"/>
                </a:cubicBezTo>
                <a:cubicBezTo>
                  <a:pt x="-957881" y="113447"/>
                  <a:pt x="-1174711" y="18631"/>
                  <a:pt x="-1311604" y="58106"/>
                </a:cubicBezTo>
                <a:cubicBezTo>
                  <a:pt x="-1195754" y="16702"/>
                  <a:pt x="-1003141" y="64541"/>
                  <a:pt x="-900635" y="53014"/>
                </a:cubicBezTo>
                <a:cubicBezTo>
                  <a:pt x="-798129" y="41487"/>
                  <a:pt x="-662065" y="64601"/>
                  <a:pt x="-450317" y="47435"/>
                </a:cubicBezTo>
                <a:cubicBezTo>
                  <a:pt x="-238570" y="30268"/>
                  <a:pt x="-186738" y="81091"/>
                  <a:pt x="0" y="41855"/>
                </a:cubicBezTo>
                <a:cubicBezTo>
                  <a:pt x="-2094" y="29700"/>
                  <a:pt x="3452" y="12062"/>
                  <a:pt x="0" y="0"/>
                </a:cubicBezTo>
                <a:close/>
              </a:path>
            </a:pathLst>
          </a:custGeom>
          <a:solidFill>
            <a:schemeClr val="accent4">
              <a:lumMod val="20000"/>
              <a:lumOff val="80000"/>
            </a:schemeClr>
          </a:solidFill>
          <a:ln>
            <a:solidFill>
              <a:schemeClr val="accent5">
                <a:lumMod val="20000"/>
                <a:lumOff val="80000"/>
              </a:schemeClr>
            </a:solidFill>
            <a:extLst>
              <a:ext uri="{C807C97D-BFC1-408E-A445-0C87EB9F89A2}">
                <ask:lineSketchStyleProps xmlns:ask="http://schemas.microsoft.com/office/drawing/2018/sketchyshapes" sd="1372357278">
                  <a:prstGeom prst="wedgeRectCallout">
                    <a:avLst>
                      <a:gd name="adj1" fmla="val -96920"/>
                      <a:gd name="adj2" fmla="val -26862"/>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新型光电转化与倍增器件</a:t>
            </a:r>
          </a:p>
        </p:txBody>
      </p:sp>
      <p:sp>
        <p:nvSpPr>
          <p:cNvPr id="139" name="对话气泡: 矩形 138">
            <a:extLst>
              <a:ext uri="{FF2B5EF4-FFF2-40B4-BE49-F238E27FC236}">
                <a16:creationId xmlns:a16="http://schemas.microsoft.com/office/drawing/2014/main" id="{61FDD41C-65FA-4F97-952F-4FB61A747B17}"/>
              </a:ext>
            </a:extLst>
          </p:cNvPr>
          <p:cNvSpPr/>
          <p:nvPr/>
        </p:nvSpPr>
        <p:spPr>
          <a:xfrm>
            <a:off x="8224790" y="6381265"/>
            <a:ext cx="2353470" cy="251127"/>
          </a:xfrm>
          <a:custGeom>
            <a:avLst/>
            <a:gdLst>
              <a:gd name="connsiteX0" fmla="*/ 0 w 2353470"/>
              <a:gd name="connsiteY0" fmla="*/ 0 h 251127"/>
              <a:gd name="connsiteX1" fmla="*/ 392245 w 2353470"/>
              <a:gd name="connsiteY1" fmla="*/ 0 h 251127"/>
              <a:gd name="connsiteX2" fmla="*/ 392245 w 2353470"/>
              <a:gd name="connsiteY2" fmla="*/ 0 h 251127"/>
              <a:gd name="connsiteX3" fmla="*/ 980613 w 2353470"/>
              <a:gd name="connsiteY3" fmla="*/ 0 h 251127"/>
              <a:gd name="connsiteX4" fmla="*/ 1451961 w 2353470"/>
              <a:gd name="connsiteY4" fmla="*/ 0 h 251127"/>
              <a:gd name="connsiteX5" fmla="*/ 1909580 w 2353470"/>
              <a:gd name="connsiteY5" fmla="*/ 0 h 251127"/>
              <a:gd name="connsiteX6" fmla="*/ 2353470 w 2353470"/>
              <a:gd name="connsiteY6" fmla="*/ 0 h 251127"/>
              <a:gd name="connsiteX7" fmla="*/ 2353470 w 2353470"/>
              <a:gd name="connsiteY7" fmla="*/ 41855 h 251127"/>
              <a:gd name="connsiteX8" fmla="*/ 2353470 w 2353470"/>
              <a:gd name="connsiteY8" fmla="*/ 41855 h 251127"/>
              <a:gd name="connsiteX9" fmla="*/ 2353470 w 2353470"/>
              <a:gd name="connsiteY9" fmla="*/ 104636 h 251127"/>
              <a:gd name="connsiteX10" fmla="*/ 2353470 w 2353470"/>
              <a:gd name="connsiteY10" fmla="*/ 251127 h 251127"/>
              <a:gd name="connsiteX11" fmla="*/ 1882122 w 2353470"/>
              <a:gd name="connsiteY11" fmla="*/ 251127 h 251127"/>
              <a:gd name="connsiteX12" fmla="*/ 1451961 w 2353470"/>
              <a:gd name="connsiteY12" fmla="*/ 251127 h 251127"/>
              <a:gd name="connsiteX13" fmla="*/ 980613 w 2353470"/>
              <a:gd name="connsiteY13" fmla="*/ 251127 h 251127"/>
              <a:gd name="connsiteX14" fmla="*/ 392245 w 2353470"/>
              <a:gd name="connsiteY14" fmla="*/ 251127 h 251127"/>
              <a:gd name="connsiteX15" fmla="*/ 392245 w 2353470"/>
              <a:gd name="connsiteY15" fmla="*/ 251127 h 251127"/>
              <a:gd name="connsiteX16" fmla="*/ 0 w 2353470"/>
              <a:gd name="connsiteY16" fmla="*/ 251127 h 251127"/>
              <a:gd name="connsiteX17" fmla="*/ 0 w 2353470"/>
              <a:gd name="connsiteY17" fmla="*/ 104636 h 251127"/>
              <a:gd name="connsiteX18" fmla="*/ -574209 w 2353470"/>
              <a:gd name="connsiteY18" fmla="*/ 80440 h 251127"/>
              <a:gd name="connsiteX19" fmla="*/ -1104248 w 2353470"/>
              <a:gd name="connsiteY19" fmla="*/ 58106 h 251127"/>
              <a:gd name="connsiteX20" fmla="*/ -574209 w 2353470"/>
              <a:gd name="connsiteY20" fmla="*/ 50306 h 251127"/>
              <a:gd name="connsiteX21" fmla="*/ 0 w 2353470"/>
              <a:gd name="connsiteY21" fmla="*/ 41855 h 251127"/>
              <a:gd name="connsiteX22" fmla="*/ 0 w 2353470"/>
              <a:gd name="connsiteY22" fmla="*/ 0 h 251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353470" h="251127" fill="none" extrusionOk="0">
                <a:moveTo>
                  <a:pt x="0" y="0"/>
                </a:moveTo>
                <a:cubicBezTo>
                  <a:pt x="159741" y="-37523"/>
                  <a:pt x="287396" y="37086"/>
                  <a:pt x="392245" y="0"/>
                </a:cubicBezTo>
                <a:lnTo>
                  <a:pt x="392245" y="0"/>
                </a:lnTo>
                <a:cubicBezTo>
                  <a:pt x="630220" y="-46818"/>
                  <a:pt x="759186" y="65136"/>
                  <a:pt x="980613" y="0"/>
                </a:cubicBezTo>
                <a:cubicBezTo>
                  <a:pt x="1139429" y="-26462"/>
                  <a:pt x="1245437" y="15707"/>
                  <a:pt x="1451961" y="0"/>
                </a:cubicBezTo>
                <a:cubicBezTo>
                  <a:pt x="1658485" y="-15707"/>
                  <a:pt x="1805803" y="28585"/>
                  <a:pt x="1909580" y="0"/>
                </a:cubicBezTo>
                <a:cubicBezTo>
                  <a:pt x="2013357" y="-28585"/>
                  <a:pt x="2182388" y="52166"/>
                  <a:pt x="2353470" y="0"/>
                </a:cubicBezTo>
                <a:cubicBezTo>
                  <a:pt x="2355816" y="17415"/>
                  <a:pt x="2351772" y="27600"/>
                  <a:pt x="2353470" y="41855"/>
                </a:cubicBezTo>
                <a:lnTo>
                  <a:pt x="2353470" y="41855"/>
                </a:lnTo>
                <a:cubicBezTo>
                  <a:pt x="2354926" y="61803"/>
                  <a:pt x="2353000" y="87114"/>
                  <a:pt x="2353470" y="104636"/>
                </a:cubicBezTo>
                <a:cubicBezTo>
                  <a:pt x="2362688" y="158609"/>
                  <a:pt x="2347711" y="178004"/>
                  <a:pt x="2353470" y="251127"/>
                </a:cubicBezTo>
                <a:cubicBezTo>
                  <a:pt x="2135787" y="270885"/>
                  <a:pt x="2085792" y="250019"/>
                  <a:pt x="1882122" y="251127"/>
                </a:cubicBezTo>
                <a:cubicBezTo>
                  <a:pt x="1678452" y="252235"/>
                  <a:pt x="1652906" y="199791"/>
                  <a:pt x="1451961" y="251127"/>
                </a:cubicBezTo>
                <a:cubicBezTo>
                  <a:pt x="1251016" y="302463"/>
                  <a:pt x="1156872" y="233001"/>
                  <a:pt x="980613" y="251127"/>
                </a:cubicBezTo>
                <a:cubicBezTo>
                  <a:pt x="777319" y="300093"/>
                  <a:pt x="628383" y="197676"/>
                  <a:pt x="392245" y="251127"/>
                </a:cubicBezTo>
                <a:lnTo>
                  <a:pt x="392245" y="251127"/>
                </a:lnTo>
                <a:cubicBezTo>
                  <a:pt x="265910" y="276861"/>
                  <a:pt x="150410" y="209204"/>
                  <a:pt x="0" y="251127"/>
                </a:cubicBezTo>
                <a:cubicBezTo>
                  <a:pt x="-16316" y="178089"/>
                  <a:pt x="3282" y="148931"/>
                  <a:pt x="0" y="104636"/>
                </a:cubicBezTo>
                <a:cubicBezTo>
                  <a:pt x="-244485" y="135794"/>
                  <a:pt x="-404163" y="30938"/>
                  <a:pt x="-574209" y="80440"/>
                </a:cubicBezTo>
                <a:cubicBezTo>
                  <a:pt x="-744255" y="129942"/>
                  <a:pt x="-983746" y="5801"/>
                  <a:pt x="-1104248" y="58106"/>
                </a:cubicBezTo>
                <a:cubicBezTo>
                  <a:pt x="-857086" y="5560"/>
                  <a:pt x="-837625" y="113623"/>
                  <a:pt x="-574209" y="50306"/>
                </a:cubicBezTo>
                <a:cubicBezTo>
                  <a:pt x="-310793" y="-13011"/>
                  <a:pt x="-238892" y="80020"/>
                  <a:pt x="0" y="41855"/>
                </a:cubicBezTo>
                <a:cubicBezTo>
                  <a:pt x="-994" y="30828"/>
                  <a:pt x="4811" y="17546"/>
                  <a:pt x="0" y="0"/>
                </a:cubicBezTo>
                <a:close/>
              </a:path>
              <a:path w="2353470" h="251127" stroke="0" extrusionOk="0">
                <a:moveTo>
                  <a:pt x="0" y="0"/>
                </a:moveTo>
                <a:cubicBezTo>
                  <a:pt x="107766" y="-1805"/>
                  <a:pt x="268121" y="30314"/>
                  <a:pt x="392245" y="0"/>
                </a:cubicBezTo>
                <a:lnTo>
                  <a:pt x="392245" y="0"/>
                </a:lnTo>
                <a:cubicBezTo>
                  <a:pt x="602964" y="-17601"/>
                  <a:pt x="759022" y="39844"/>
                  <a:pt x="980613" y="0"/>
                </a:cubicBezTo>
                <a:cubicBezTo>
                  <a:pt x="1173340" y="-22175"/>
                  <a:pt x="1222244" y="5182"/>
                  <a:pt x="1424503" y="0"/>
                </a:cubicBezTo>
                <a:cubicBezTo>
                  <a:pt x="1626762" y="-5182"/>
                  <a:pt x="1650681" y="1194"/>
                  <a:pt x="1840937" y="0"/>
                </a:cubicBezTo>
                <a:cubicBezTo>
                  <a:pt x="2031193" y="-1194"/>
                  <a:pt x="2113563" y="22809"/>
                  <a:pt x="2353470" y="0"/>
                </a:cubicBezTo>
                <a:cubicBezTo>
                  <a:pt x="2356941" y="14624"/>
                  <a:pt x="2351565" y="33239"/>
                  <a:pt x="2353470" y="41855"/>
                </a:cubicBezTo>
                <a:lnTo>
                  <a:pt x="2353470" y="41855"/>
                </a:lnTo>
                <a:cubicBezTo>
                  <a:pt x="2356755" y="54727"/>
                  <a:pt x="2352121" y="77059"/>
                  <a:pt x="2353470" y="104636"/>
                </a:cubicBezTo>
                <a:cubicBezTo>
                  <a:pt x="2364642" y="159608"/>
                  <a:pt x="2347588" y="182276"/>
                  <a:pt x="2353470" y="251127"/>
                </a:cubicBezTo>
                <a:cubicBezTo>
                  <a:pt x="2164069" y="265680"/>
                  <a:pt x="2112610" y="250333"/>
                  <a:pt x="1923308" y="251127"/>
                </a:cubicBezTo>
                <a:cubicBezTo>
                  <a:pt x="1734006" y="251921"/>
                  <a:pt x="1566161" y="224746"/>
                  <a:pt x="1451961" y="251127"/>
                </a:cubicBezTo>
                <a:cubicBezTo>
                  <a:pt x="1337761" y="277508"/>
                  <a:pt x="1136965" y="230861"/>
                  <a:pt x="980613" y="251127"/>
                </a:cubicBezTo>
                <a:cubicBezTo>
                  <a:pt x="753830" y="269013"/>
                  <a:pt x="638547" y="197837"/>
                  <a:pt x="392245" y="251127"/>
                </a:cubicBezTo>
                <a:lnTo>
                  <a:pt x="392245" y="251127"/>
                </a:lnTo>
                <a:cubicBezTo>
                  <a:pt x="210998" y="272594"/>
                  <a:pt x="126323" y="213994"/>
                  <a:pt x="0" y="251127"/>
                </a:cubicBezTo>
                <a:cubicBezTo>
                  <a:pt x="-2993" y="211313"/>
                  <a:pt x="7489" y="156664"/>
                  <a:pt x="0" y="104636"/>
                </a:cubicBezTo>
                <a:cubicBezTo>
                  <a:pt x="-159382" y="135739"/>
                  <a:pt x="-308559" y="24998"/>
                  <a:pt x="-563166" y="80906"/>
                </a:cubicBezTo>
                <a:cubicBezTo>
                  <a:pt x="-817773" y="136813"/>
                  <a:pt x="-916153" y="29915"/>
                  <a:pt x="-1104248" y="58106"/>
                </a:cubicBezTo>
                <a:cubicBezTo>
                  <a:pt x="-899408" y="2101"/>
                  <a:pt x="-813750" y="69448"/>
                  <a:pt x="-530039" y="49655"/>
                </a:cubicBezTo>
                <a:cubicBezTo>
                  <a:pt x="-246328" y="29863"/>
                  <a:pt x="-186354" y="82738"/>
                  <a:pt x="0" y="41855"/>
                </a:cubicBezTo>
                <a:cubicBezTo>
                  <a:pt x="-3297" y="23993"/>
                  <a:pt x="1012" y="14104"/>
                  <a:pt x="0" y="0"/>
                </a:cubicBezTo>
                <a:close/>
              </a:path>
            </a:pathLst>
          </a:custGeom>
          <a:solidFill>
            <a:schemeClr val="accent4">
              <a:lumMod val="20000"/>
              <a:lumOff val="80000"/>
            </a:schemeClr>
          </a:solidFill>
          <a:ln>
            <a:solidFill>
              <a:schemeClr val="accent5">
                <a:lumMod val="20000"/>
                <a:lumOff val="80000"/>
              </a:schemeClr>
            </a:solidFill>
            <a:extLst>
              <a:ext uri="{C807C97D-BFC1-408E-A445-0C87EB9F89A2}">
                <ask:lineSketchStyleProps xmlns:ask="http://schemas.microsoft.com/office/drawing/2018/sketchyshapes" sd="1372357278">
                  <a:prstGeom prst="wedgeRectCallout">
                    <a:avLst>
                      <a:gd name="adj1" fmla="val -96920"/>
                      <a:gd name="adj2" fmla="val -26862"/>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室温半导体的发展</a:t>
            </a:r>
          </a:p>
        </p:txBody>
      </p:sp>
      <p:grpSp>
        <p:nvGrpSpPr>
          <p:cNvPr id="18" name="组合 17">
            <a:extLst>
              <a:ext uri="{FF2B5EF4-FFF2-40B4-BE49-F238E27FC236}">
                <a16:creationId xmlns:a16="http://schemas.microsoft.com/office/drawing/2014/main" id="{AFE48A10-6E1F-4A15-84C5-42CF0896F508}"/>
              </a:ext>
            </a:extLst>
          </p:cNvPr>
          <p:cNvGrpSpPr/>
          <p:nvPr/>
        </p:nvGrpSpPr>
        <p:grpSpPr>
          <a:xfrm>
            <a:off x="7517124" y="38750"/>
            <a:ext cx="3590925" cy="2793495"/>
            <a:chOff x="7517124" y="38750"/>
            <a:chExt cx="3590925" cy="2793495"/>
          </a:xfrm>
        </p:grpSpPr>
        <p:pic>
          <p:nvPicPr>
            <p:cNvPr id="140" name="图片 139">
              <a:extLst>
                <a:ext uri="{FF2B5EF4-FFF2-40B4-BE49-F238E27FC236}">
                  <a16:creationId xmlns:a16="http://schemas.microsoft.com/office/drawing/2014/main" id="{0F9AF931-888D-45C0-A160-426A1E5B07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28513" y="609512"/>
              <a:ext cx="2407520" cy="2222733"/>
            </a:xfrm>
            <a:prstGeom prst="rect">
              <a:avLst/>
            </a:prstGeom>
            <a:effectLst>
              <a:glow rad="139700">
                <a:schemeClr val="accent6">
                  <a:satMod val="175000"/>
                  <a:alpha val="40000"/>
                </a:schemeClr>
              </a:glow>
            </a:effectLst>
          </p:spPr>
        </p:pic>
        <p:pic>
          <p:nvPicPr>
            <p:cNvPr id="17" name="图片 16">
              <a:extLst>
                <a:ext uri="{FF2B5EF4-FFF2-40B4-BE49-F238E27FC236}">
                  <a16:creationId xmlns:a16="http://schemas.microsoft.com/office/drawing/2014/main" id="{FFE7FC8C-52E2-427F-80C9-6C05D2BA9520}"/>
                </a:ext>
              </a:extLst>
            </p:cNvPr>
            <p:cNvPicPr>
              <a:picLocks noChangeAspect="1"/>
            </p:cNvPicPr>
            <p:nvPr/>
          </p:nvPicPr>
          <p:blipFill>
            <a:blip r:embed="rId4"/>
            <a:stretch>
              <a:fillRect/>
            </a:stretch>
          </p:blipFill>
          <p:spPr>
            <a:xfrm>
              <a:off x="7517124" y="38750"/>
              <a:ext cx="3590925" cy="619125"/>
            </a:xfrm>
            <a:prstGeom prst="rect">
              <a:avLst/>
            </a:prstGeom>
          </p:spPr>
        </p:pic>
        <p:sp>
          <p:nvSpPr>
            <p:cNvPr id="141" name="文本框 140">
              <a:extLst>
                <a:ext uri="{FF2B5EF4-FFF2-40B4-BE49-F238E27FC236}">
                  <a16:creationId xmlns:a16="http://schemas.microsoft.com/office/drawing/2014/main" id="{D55F2673-08CB-42C9-923E-24F609C9AE8E}"/>
                </a:ext>
              </a:extLst>
            </p:cNvPr>
            <p:cNvSpPr txBox="1"/>
            <p:nvPr/>
          </p:nvSpPr>
          <p:spPr>
            <a:xfrm>
              <a:off x="8308841" y="577809"/>
              <a:ext cx="1414659" cy="338554"/>
            </a:xfrm>
            <a:prstGeom prst="rect">
              <a:avLst/>
            </a:prstGeom>
            <a:noFill/>
          </p:spPr>
          <p:txBody>
            <a:bodyPr wrap="square" rtlCol="0">
              <a:spAutoFit/>
            </a:bodyPr>
            <a:lstStyle/>
            <a:p>
              <a:r>
                <a:rPr lang="zh-CN" altLang="en-US" sz="1600" dirty="0">
                  <a:latin typeface="华文楷体" panose="02010600040101010101" pitchFamily="2" charset="-122"/>
                  <a:ea typeface="华文楷体" panose="02010600040101010101" pitchFamily="2" charset="-122"/>
                </a:rPr>
                <a:t>研究生</a:t>
              </a:r>
              <a:r>
                <a:rPr lang="en-US" altLang="zh-CN" sz="1600" dirty="0">
                  <a:latin typeface="华文楷体" panose="02010600040101010101" pitchFamily="2" charset="-122"/>
                  <a:ea typeface="华文楷体" panose="02010600040101010101" pitchFamily="2" charset="-122"/>
                </a:rPr>
                <a:t>2</a:t>
              </a:r>
              <a:r>
                <a:rPr lang="zh-CN" altLang="en-US" sz="1600" dirty="0">
                  <a:latin typeface="华文楷体" panose="02010600040101010101" pitchFamily="2" charset="-122"/>
                  <a:ea typeface="华文楷体" panose="02010600040101010101" pitchFamily="2" charset="-122"/>
                </a:rPr>
                <a:t>学分</a:t>
              </a:r>
            </a:p>
          </p:txBody>
        </p:sp>
      </p:grpSp>
      <p:sp>
        <p:nvSpPr>
          <p:cNvPr id="35" name="文本框 34">
            <a:extLst>
              <a:ext uri="{FF2B5EF4-FFF2-40B4-BE49-F238E27FC236}">
                <a16:creationId xmlns:a16="http://schemas.microsoft.com/office/drawing/2014/main" id="{61F85224-483A-4399-A1C9-B08834DB07D7}"/>
              </a:ext>
            </a:extLst>
          </p:cNvPr>
          <p:cNvSpPr txBox="1"/>
          <p:nvPr/>
        </p:nvSpPr>
        <p:spPr>
          <a:xfrm>
            <a:off x="324391" y="6537108"/>
            <a:ext cx="1211754" cy="338554"/>
          </a:xfrm>
          <a:prstGeom prst="rect">
            <a:avLst/>
          </a:prstGeom>
          <a:noFill/>
        </p:spPr>
        <p:txBody>
          <a:bodyPr wrap="square" rtlCol="0">
            <a:spAutoFit/>
          </a:bodyPr>
          <a:lstStyle/>
          <a:p>
            <a:r>
              <a:rPr lang="zh-CN" altLang="en-US" sz="1600" dirty="0">
                <a:latin typeface="华文楷体" panose="02010600040101010101" pitchFamily="2" charset="-122"/>
                <a:ea typeface="华文楷体" panose="02010600040101010101" pitchFamily="2" charset="-122"/>
              </a:rPr>
              <a:t>测量方法</a:t>
            </a:r>
          </a:p>
        </p:txBody>
      </p:sp>
    </p:spTree>
    <p:extLst>
      <p:ext uri="{BB962C8B-B14F-4D97-AF65-F5344CB8AC3E}">
        <p14:creationId xmlns:p14="http://schemas.microsoft.com/office/powerpoint/2010/main" val="4204736789"/>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34"/>
                                        </p:tgtEl>
                                        <p:attrNameLst>
                                          <p:attrName>style.visibility</p:attrName>
                                        </p:attrNameLst>
                                      </p:cBhvr>
                                      <p:to>
                                        <p:strVal val="visible"/>
                                      </p:to>
                                    </p:set>
                                    <p:animEffect transition="in" filter="wipe(left)">
                                      <p:cBhvr>
                                        <p:cTn id="12" dur="500"/>
                                        <p:tgtEl>
                                          <p:spTgt spid="13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35"/>
                                        </p:tgtEl>
                                        <p:attrNameLst>
                                          <p:attrName>style.visibility</p:attrName>
                                        </p:attrNameLst>
                                      </p:cBhvr>
                                      <p:to>
                                        <p:strVal val="visible"/>
                                      </p:to>
                                    </p:set>
                                    <p:animEffect transition="in" filter="wipe(left)">
                                      <p:cBhvr>
                                        <p:cTn id="17" dur="500"/>
                                        <p:tgtEl>
                                          <p:spTgt spid="13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36"/>
                                        </p:tgtEl>
                                        <p:attrNameLst>
                                          <p:attrName>style.visibility</p:attrName>
                                        </p:attrNameLst>
                                      </p:cBhvr>
                                      <p:to>
                                        <p:strVal val="visible"/>
                                      </p:to>
                                    </p:set>
                                    <p:animEffect transition="in" filter="wipe(left)">
                                      <p:cBhvr>
                                        <p:cTn id="22" dur="500"/>
                                        <p:tgtEl>
                                          <p:spTgt spid="13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37"/>
                                        </p:tgtEl>
                                        <p:attrNameLst>
                                          <p:attrName>style.visibility</p:attrName>
                                        </p:attrNameLst>
                                      </p:cBhvr>
                                      <p:to>
                                        <p:strVal val="visible"/>
                                      </p:to>
                                    </p:set>
                                    <p:animEffect transition="in" filter="wipe(left)">
                                      <p:cBhvr>
                                        <p:cTn id="27" dur="500"/>
                                        <p:tgtEl>
                                          <p:spTgt spid="13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38"/>
                                        </p:tgtEl>
                                        <p:attrNameLst>
                                          <p:attrName>style.visibility</p:attrName>
                                        </p:attrNameLst>
                                      </p:cBhvr>
                                      <p:to>
                                        <p:strVal val="visible"/>
                                      </p:to>
                                    </p:set>
                                    <p:animEffect transition="in" filter="wipe(left)">
                                      <p:cBhvr>
                                        <p:cTn id="32" dur="500"/>
                                        <p:tgtEl>
                                          <p:spTgt spid="138"/>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39"/>
                                        </p:tgtEl>
                                        <p:attrNameLst>
                                          <p:attrName>style.visibility</p:attrName>
                                        </p:attrNameLst>
                                      </p:cBhvr>
                                      <p:to>
                                        <p:strVal val="visible"/>
                                      </p:to>
                                    </p:set>
                                    <p:animEffect transition="in" filter="wipe(left)">
                                      <p:cBhvr>
                                        <p:cTn id="37" dur="500"/>
                                        <p:tgtEl>
                                          <p:spTgt spid="139"/>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nodeType="clickEffect">
                                  <p:stCondLst>
                                    <p:cond delay="0"/>
                                  </p:stCondLst>
                                  <p:childTnLst>
                                    <p:set>
                                      <p:cBhvr>
                                        <p:cTn id="41" dur="1" fill="hold">
                                          <p:stCondLst>
                                            <p:cond delay="0"/>
                                          </p:stCondLst>
                                        </p:cTn>
                                        <p:tgtEl>
                                          <p:spTgt spid="18"/>
                                        </p:tgtEl>
                                        <p:attrNameLst>
                                          <p:attrName>style.visibility</p:attrName>
                                        </p:attrNameLst>
                                      </p:cBhvr>
                                      <p:to>
                                        <p:strVal val="visible"/>
                                      </p:to>
                                    </p:set>
                                    <p:animEffect transition="in" filter="wipe(down)">
                                      <p:cBhvr>
                                        <p:cTn id="4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34" grpId="0" animBg="1"/>
      <p:bldP spid="135" grpId="0" animBg="1"/>
      <p:bldP spid="136" grpId="0" animBg="1"/>
      <p:bldP spid="137" grpId="0" animBg="1"/>
      <p:bldP spid="138" grpId="0" animBg="1"/>
      <p:bldP spid="139"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6D3457FC-C129-4ADC-BFF7-D471A09643CB}"/>
              </a:ext>
            </a:extLst>
          </p:cNvPr>
          <p:cNvSpPr>
            <a:spLocks noGrp="1"/>
          </p:cNvSpPr>
          <p:nvPr>
            <p:ph idx="13"/>
          </p:nvPr>
        </p:nvSpPr>
        <p:spPr>
          <a:xfrm>
            <a:off x="1" y="1"/>
            <a:ext cx="2540482" cy="284671"/>
          </a:xfrm>
          <a:solidFill>
            <a:srgbClr val="FFFF00"/>
          </a:solidFill>
        </p:spPr>
        <p:txBody>
          <a:bodyPr>
            <a:normAutofit fontScale="92500" lnSpcReduction="10000"/>
          </a:bodyPr>
          <a:lstStyle/>
          <a:p>
            <a:r>
              <a:rPr lang="zh-CN" altLang="en-US" dirty="0"/>
              <a:t>剩下的事情</a:t>
            </a:r>
          </a:p>
        </p:txBody>
      </p:sp>
      <p:sp>
        <p:nvSpPr>
          <p:cNvPr id="6" name="内容占位符 5">
            <a:extLst>
              <a:ext uri="{FF2B5EF4-FFF2-40B4-BE49-F238E27FC236}">
                <a16:creationId xmlns:a16="http://schemas.microsoft.com/office/drawing/2014/main" id="{4E34663C-8FC0-442C-84B2-569818405728}"/>
              </a:ext>
            </a:extLst>
          </p:cNvPr>
          <p:cNvSpPr>
            <a:spLocks noGrp="1"/>
          </p:cNvSpPr>
          <p:nvPr>
            <p:ph idx="15"/>
          </p:nvPr>
        </p:nvSpPr>
        <p:spPr/>
        <p:txBody>
          <a:bodyPr>
            <a:normAutofit fontScale="92500" lnSpcReduction="10000"/>
          </a:bodyPr>
          <a:lstStyle/>
          <a:p>
            <a:endParaRPr lang="zh-CN" altLang="en-US"/>
          </a:p>
        </p:txBody>
      </p:sp>
      <p:sp>
        <p:nvSpPr>
          <p:cNvPr id="8" name="内容占位符 7">
            <a:extLst>
              <a:ext uri="{FF2B5EF4-FFF2-40B4-BE49-F238E27FC236}">
                <a16:creationId xmlns:a16="http://schemas.microsoft.com/office/drawing/2014/main" id="{E0A7E837-EF87-4BA6-A779-66EDBFA80C0E}"/>
              </a:ext>
            </a:extLst>
          </p:cNvPr>
          <p:cNvSpPr>
            <a:spLocks noGrp="1"/>
          </p:cNvSpPr>
          <p:nvPr>
            <p:ph idx="16"/>
          </p:nvPr>
        </p:nvSpPr>
        <p:spPr/>
        <p:txBody>
          <a:bodyPr>
            <a:normAutofit fontScale="92500" lnSpcReduction="10000"/>
          </a:bodyPr>
          <a:lstStyle/>
          <a:p>
            <a:endParaRPr lang="zh-CN" altLang="en-US"/>
          </a:p>
        </p:txBody>
      </p:sp>
      <p:sp>
        <p:nvSpPr>
          <p:cNvPr id="10" name="内容占位符 9">
            <a:extLst>
              <a:ext uri="{FF2B5EF4-FFF2-40B4-BE49-F238E27FC236}">
                <a16:creationId xmlns:a16="http://schemas.microsoft.com/office/drawing/2014/main" id="{0DBE1E8C-7775-414B-AB5A-F1494C2802C0}"/>
              </a:ext>
            </a:extLst>
          </p:cNvPr>
          <p:cNvSpPr>
            <a:spLocks noGrp="1"/>
          </p:cNvSpPr>
          <p:nvPr>
            <p:ph idx="14"/>
          </p:nvPr>
        </p:nvSpPr>
        <p:spPr/>
        <p:txBody>
          <a:bodyPr>
            <a:normAutofit fontScale="92500" lnSpcReduction="10000"/>
          </a:bodyPr>
          <a:lstStyle/>
          <a:p>
            <a:endParaRPr lang="zh-CN" altLang="en-US"/>
          </a:p>
        </p:txBody>
      </p:sp>
      <p:sp>
        <p:nvSpPr>
          <p:cNvPr id="118" name="Text Box 4">
            <a:extLst>
              <a:ext uri="{FF2B5EF4-FFF2-40B4-BE49-F238E27FC236}">
                <a16:creationId xmlns:a16="http://schemas.microsoft.com/office/drawing/2014/main" id="{8003393A-1DF8-4B7B-9C61-6B44AD7D10BB}"/>
              </a:ext>
            </a:extLst>
          </p:cNvPr>
          <p:cNvSpPr txBox="1">
            <a:spLocks noChangeArrowheads="1"/>
          </p:cNvSpPr>
          <p:nvPr/>
        </p:nvSpPr>
        <p:spPr bwMode="auto">
          <a:xfrm>
            <a:off x="120634" y="423771"/>
            <a:ext cx="6876139" cy="5592749"/>
          </a:xfrm>
          <a:prstGeom prst="rect">
            <a:avLst/>
          </a:prstGeom>
          <a:solidFill>
            <a:schemeClr val="bg1"/>
          </a:solidFill>
          <a:ln w="9525">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a:lnSpc>
                <a:spcPct val="150000"/>
              </a:lnSpc>
              <a:spcBef>
                <a:spcPts val="600"/>
              </a:spcBef>
              <a:spcAft>
                <a:spcPts val="600"/>
              </a:spcAft>
              <a:buFont typeface="Arial" panose="020B0604020202020204" pitchFamily="34" charset="0"/>
              <a:buChar char="•"/>
              <a:defRPr/>
            </a:pPr>
            <a:r>
              <a:rPr lang="zh-CN" altLang="en-US" b="1" dirty="0">
                <a:latin typeface="Times New Roman" panose="02020603050405020304" pitchFamily="18" charset="0"/>
                <a:cs typeface="Times New Roman" panose="02020603050405020304" pitchFamily="18" charset="0"/>
              </a:rPr>
              <a:t>后半学期知识点口试（</a:t>
            </a:r>
            <a:r>
              <a:rPr lang="en-US" altLang="zh-CN" b="1" dirty="0">
                <a:solidFill>
                  <a:srgbClr val="0000FF"/>
                </a:solidFill>
                <a:latin typeface="华文楷体" panose="02010600040101010101" pitchFamily="2" charset="-122"/>
                <a:ea typeface="华文楷体" panose="02010600040101010101" pitchFamily="2" charset="-122"/>
                <a:cs typeface="Times New Roman" panose="02020603050405020304" pitchFamily="18" charset="0"/>
              </a:rPr>
              <a:t>12.28</a:t>
            </a:r>
            <a:r>
              <a:rPr lang="zh-CN" altLang="en-US" b="1" dirty="0">
                <a:solidFill>
                  <a:srgbClr val="0000FF"/>
                </a:solidFill>
                <a:latin typeface="华文楷体" panose="02010600040101010101" pitchFamily="2" charset="-122"/>
                <a:ea typeface="华文楷体" panose="02010600040101010101" pitchFamily="2" charset="-122"/>
                <a:cs typeface="Times New Roman" panose="02020603050405020304" pitchFamily="18" charset="0"/>
              </a:rPr>
              <a:t>前完成，也算是复习吧</a:t>
            </a:r>
            <a:r>
              <a:rPr lang="zh-CN" altLang="en-US" b="1" dirty="0">
                <a:latin typeface="Times New Roman" panose="02020603050405020304" pitchFamily="18" charset="0"/>
                <a:cs typeface="Times New Roman" panose="02020603050405020304" pitchFamily="18" charset="0"/>
              </a:rPr>
              <a:t>）</a:t>
            </a:r>
            <a:endParaRPr lang="en-US" altLang="zh-CN" b="1" dirty="0">
              <a:latin typeface="Times New Roman" panose="02020603050405020304" pitchFamily="18" charset="0"/>
              <a:cs typeface="Times New Roman" panose="02020603050405020304" pitchFamily="18" charset="0"/>
            </a:endParaRPr>
          </a:p>
          <a:p>
            <a:pPr marL="342900" indent="-342900">
              <a:lnSpc>
                <a:spcPct val="150000"/>
              </a:lnSpc>
              <a:spcBef>
                <a:spcPts val="600"/>
              </a:spcBef>
              <a:spcAft>
                <a:spcPts val="600"/>
              </a:spcAft>
              <a:buFont typeface="Arial" panose="020B0604020202020204" pitchFamily="34" charset="0"/>
              <a:buChar char="•"/>
              <a:defRPr/>
            </a:pPr>
            <a:r>
              <a:rPr lang="zh-CN" altLang="en-US" b="1" dirty="0">
                <a:latin typeface="Times New Roman" panose="02020603050405020304" pitchFamily="18" charset="0"/>
                <a:cs typeface="Times New Roman" panose="02020603050405020304" pitchFamily="18" charset="0"/>
              </a:rPr>
              <a:t>专题研究：</a:t>
            </a:r>
            <a:r>
              <a:rPr lang="zh-CN" altLang="en-US" dirty="0">
                <a:solidFill>
                  <a:srgbClr val="0000FF"/>
                </a:solidFill>
                <a:latin typeface="华文楷体" panose="02010600040101010101" pitchFamily="2" charset="-122"/>
                <a:ea typeface="华文楷体" panose="02010600040101010101" pitchFamily="2" charset="-122"/>
                <a:cs typeface="Times New Roman" panose="02020603050405020304" pitchFamily="18" charset="0"/>
              </a:rPr>
              <a:t>请部分同学在老师的指导下及时完成</a:t>
            </a:r>
            <a:endParaRPr lang="en-US" altLang="zh-CN" dirty="0">
              <a:solidFill>
                <a:srgbClr val="0000FF"/>
              </a:solidFill>
              <a:latin typeface="华文楷体" panose="02010600040101010101" pitchFamily="2" charset="-122"/>
              <a:ea typeface="华文楷体" panose="02010600040101010101" pitchFamily="2" charset="-122"/>
              <a:cs typeface="Times New Roman" panose="02020603050405020304" pitchFamily="18" charset="0"/>
            </a:endParaRPr>
          </a:p>
          <a:p>
            <a:pPr marL="342900" indent="-342900">
              <a:lnSpc>
                <a:spcPct val="150000"/>
              </a:lnSpc>
              <a:spcBef>
                <a:spcPts val="600"/>
              </a:spcBef>
              <a:spcAft>
                <a:spcPts val="600"/>
              </a:spcAft>
              <a:buFont typeface="Arial" panose="020B0604020202020204" pitchFamily="34" charset="0"/>
              <a:buChar char="•"/>
              <a:defRPr/>
            </a:pPr>
            <a:r>
              <a:rPr lang="zh-CN" altLang="en-US" b="1" dirty="0">
                <a:latin typeface="Times New Roman" panose="02020603050405020304" pitchFamily="18" charset="0"/>
                <a:cs typeface="Times New Roman" panose="02020603050405020304" pitchFamily="18" charset="0"/>
              </a:rPr>
              <a:t>英文阅读促进计划（</a:t>
            </a:r>
            <a:r>
              <a:rPr lang="zh-CN" altLang="en-US" dirty="0">
                <a:solidFill>
                  <a:srgbClr val="0000FF"/>
                </a:solidFill>
                <a:latin typeface="华文楷体" panose="02010600040101010101" pitchFamily="2" charset="-122"/>
                <a:ea typeface="华文楷体" panose="02010600040101010101" pitchFamily="2" charset="-122"/>
                <a:cs typeface="Times New Roman" panose="02020603050405020304" pitchFamily="18" charset="0"/>
              </a:rPr>
              <a:t>每个人独立完成，</a:t>
            </a:r>
            <a:r>
              <a:rPr lang="en-US" altLang="zh-CN" dirty="0">
                <a:solidFill>
                  <a:srgbClr val="0000FF"/>
                </a:solidFill>
                <a:latin typeface="华文楷体" panose="02010600040101010101" pitchFamily="2" charset="-122"/>
                <a:ea typeface="华文楷体" panose="02010600040101010101" pitchFamily="2" charset="-122"/>
                <a:cs typeface="Times New Roman" panose="02020603050405020304" pitchFamily="18" charset="0"/>
              </a:rPr>
              <a:t>2023</a:t>
            </a:r>
            <a:r>
              <a:rPr lang="zh-CN" altLang="en-US" dirty="0">
                <a:solidFill>
                  <a:srgbClr val="0000FF"/>
                </a:solidFill>
                <a:latin typeface="华文楷体" panose="02010600040101010101" pitchFamily="2" charset="-122"/>
                <a:ea typeface="华文楷体" panose="02010600040101010101" pitchFamily="2" charset="-122"/>
                <a:cs typeface="Times New Roman" panose="02020603050405020304" pitchFamily="18" charset="0"/>
              </a:rPr>
              <a:t>年</a:t>
            </a:r>
            <a:r>
              <a:rPr lang="en-US" altLang="zh-CN" dirty="0">
                <a:solidFill>
                  <a:srgbClr val="0000FF"/>
                </a:solidFill>
                <a:latin typeface="华文楷体" panose="02010600040101010101" pitchFamily="2" charset="-122"/>
                <a:ea typeface="华文楷体" panose="02010600040101010101" pitchFamily="2" charset="-122"/>
                <a:cs typeface="Times New Roman" panose="02020603050405020304" pitchFamily="18" charset="0"/>
              </a:rPr>
              <a:t>1</a:t>
            </a:r>
            <a:r>
              <a:rPr lang="zh-CN" altLang="en-US" dirty="0">
                <a:solidFill>
                  <a:srgbClr val="0000FF"/>
                </a:solidFill>
                <a:latin typeface="华文楷体" panose="02010600040101010101" pitchFamily="2" charset="-122"/>
                <a:ea typeface="华文楷体" panose="02010600040101010101" pitchFamily="2" charset="-122"/>
                <a:cs typeface="Times New Roman" panose="02020603050405020304" pitchFamily="18" charset="0"/>
              </a:rPr>
              <a:t>月</a:t>
            </a:r>
            <a:r>
              <a:rPr lang="en-US" altLang="zh-CN" dirty="0">
                <a:solidFill>
                  <a:srgbClr val="0000FF"/>
                </a:solidFill>
                <a:latin typeface="华文楷体" panose="02010600040101010101" pitchFamily="2" charset="-122"/>
                <a:ea typeface="华文楷体" panose="02010600040101010101" pitchFamily="2" charset="-122"/>
                <a:cs typeface="Times New Roman" panose="02020603050405020304" pitchFamily="18" charset="0"/>
              </a:rPr>
              <a:t>15</a:t>
            </a:r>
            <a:r>
              <a:rPr lang="zh-CN" altLang="en-US" dirty="0">
                <a:solidFill>
                  <a:srgbClr val="0000FF"/>
                </a:solidFill>
                <a:latin typeface="华文楷体" panose="02010600040101010101" pitchFamily="2" charset="-122"/>
                <a:ea typeface="华文楷体" panose="02010600040101010101" pitchFamily="2" charset="-122"/>
                <a:cs typeface="Times New Roman" panose="02020603050405020304" pitchFamily="18" charset="0"/>
              </a:rPr>
              <a:t>日前</a:t>
            </a:r>
            <a:r>
              <a:rPr lang="zh-CN" altLang="en-US" b="1" dirty="0">
                <a:latin typeface="Times New Roman" panose="02020603050405020304" pitchFamily="18" charset="0"/>
                <a:cs typeface="Times New Roman" panose="02020603050405020304" pitchFamily="18" charset="0"/>
              </a:rPr>
              <a:t>）</a:t>
            </a:r>
            <a:endParaRPr lang="en-US" altLang="zh-CN" b="1" dirty="0">
              <a:latin typeface="Times New Roman" panose="02020603050405020304" pitchFamily="18" charset="0"/>
              <a:cs typeface="Times New Roman" panose="02020603050405020304" pitchFamily="18" charset="0"/>
            </a:endParaRPr>
          </a:p>
          <a:p>
            <a:pPr marL="800100" lvl="1" indent="-342900">
              <a:lnSpc>
                <a:spcPct val="150000"/>
              </a:lnSpc>
              <a:spcBef>
                <a:spcPts val="600"/>
              </a:spcBef>
              <a:spcAft>
                <a:spcPts val="600"/>
              </a:spcAft>
              <a:buFont typeface="Arial" panose="020B0604020202020204" pitchFamily="34" charset="0"/>
              <a:buChar char="•"/>
              <a:defRPr/>
            </a:pPr>
            <a:r>
              <a:rPr lang="zh-CN" altLang="en-US" b="1" dirty="0">
                <a:solidFill>
                  <a:srgbClr val="FF0000"/>
                </a:solidFill>
                <a:latin typeface="黑体" panose="02010609060101010101" pitchFamily="49" charset="-122"/>
                <a:ea typeface="黑体" panose="02010609060101010101" pitchFamily="49" charset="-122"/>
                <a:cs typeface="Times New Roman" panose="02020603050405020304" pitchFamily="18" charset="0"/>
              </a:rPr>
              <a:t>提交读书报告后，可预约腾讯口试时间</a:t>
            </a:r>
            <a:endParaRPr lang="en-US" altLang="zh-CN" b="1" dirty="0">
              <a:solidFill>
                <a:srgbClr val="FF0000"/>
              </a:solidFill>
              <a:latin typeface="黑体" panose="02010609060101010101" pitchFamily="49" charset="-122"/>
              <a:ea typeface="黑体" panose="02010609060101010101" pitchFamily="49" charset="-122"/>
              <a:cs typeface="Times New Roman" panose="02020603050405020304" pitchFamily="18" charset="0"/>
            </a:endParaRPr>
          </a:p>
          <a:p>
            <a:pPr marL="800100" lvl="1" indent="-342900">
              <a:lnSpc>
                <a:spcPct val="150000"/>
              </a:lnSpc>
              <a:spcBef>
                <a:spcPts val="600"/>
              </a:spcBef>
              <a:spcAft>
                <a:spcPts val="600"/>
              </a:spcAft>
              <a:buFont typeface="Arial" panose="020B0604020202020204" pitchFamily="34" charset="0"/>
              <a:buChar char="•"/>
              <a:defRPr/>
            </a:pPr>
            <a:r>
              <a:rPr lang="zh-CN" altLang="en-US" dirty="0">
                <a:solidFill>
                  <a:srgbClr val="0000FF"/>
                </a:solidFill>
                <a:latin typeface="华文楷体" panose="02010600040101010101" pitchFamily="2" charset="-122"/>
                <a:ea typeface="华文楷体" panose="02010600040101010101" pitchFamily="2" charset="-122"/>
                <a:cs typeface="Times New Roman" panose="02020603050405020304" pitchFamily="18" charset="0"/>
              </a:rPr>
              <a:t>口试和读书报告各占</a:t>
            </a:r>
            <a:r>
              <a:rPr lang="en-US" altLang="zh-CN" dirty="0">
                <a:solidFill>
                  <a:srgbClr val="0000FF"/>
                </a:solidFill>
                <a:latin typeface="华文楷体" panose="02010600040101010101" pitchFamily="2" charset="-122"/>
                <a:ea typeface="华文楷体" panose="02010600040101010101" pitchFamily="2" charset="-122"/>
                <a:cs typeface="Times New Roman" panose="02020603050405020304" pitchFamily="18" charset="0"/>
              </a:rPr>
              <a:t>1.5</a:t>
            </a:r>
            <a:r>
              <a:rPr lang="zh-CN" altLang="en-US" dirty="0">
                <a:solidFill>
                  <a:srgbClr val="0000FF"/>
                </a:solidFill>
                <a:latin typeface="华文楷体" panose="02010600040101010101" pitchFamily="2" charset="-122"/>
                <a:ea typeface="华文楷体" panose="02010600040101010101" pitchFamily="2" charset="-122"/>
                <a:cs typeface="Times New Roman" panose="02020603050405020304" pitchFamily="18" charset="0"/>
              </a:rPr>
              <a:t>分。</a:t>
            </a:r>
            <a:endParaRPr lang="en-US" altLang="zh-CN" dirty="0">
              <a:solidFill>
                <a:srgbClr val="0000FF"/>
              </a:solidFill>
              <a:latin typeface="华文楷体" panose="02010600040101010101" pitchFamily="2" charset="-122"/>
              <a:ea typeface="华文楷体" panose="02010600040101010101" pitchFamily="2" charset="-122"/>
              <a:cs typeface="Times New Roman" panose="02020603050405020304" pitchFamily="18" charset="0"/>
            </a:endParaRPr>
          </a:p>
          <a:p>
            <a:pPr marL="342900" indent="-342900">
              <a:lnSpc>
                <a:spcPct val="150000"/>
              </a:lnSpc>
              <a:spcBef>
                <a:spcPts val="600"/>
              </a:spcBef>
              <a:spcAft>
                <a:spcPts val="600"/>
              </a:spcAft>
              <a:buFont typeface="Arial" panose="020B0604020202020204" pitchFamily="34" charset="0"/>
              <a:buChar char="•"/>
              <a:defRPr/>
            </a:pPr>
            <a:r>
              <a:rPr lang="zh-CN" altLang="en-US" b="1" dirty="0">
                <a:latin typeface="Times New Roman" panose="02020603050405020304" pitchFamily="18" charset="0"/>
                <a:cs typeface="Times New Roman" panose="02020603050405020304" pitchFamily="18" charset="0"/>
              </a:rPr>
              <a:t>期末考试：</a:t>
            </a:r>
            <a:endParaRPr lang="en-US" altLang="zh-CN" b="1" dirty="0">
              <a:latin typeface="Times New Roman" panose="02020603050405020304" pitchFamily="18" charset="0"/>
              <a:cs typeface="Times New Roman" panose="02020603050405020304" pitchFamily="18" charset="0"/>
            </a:endParaRPr>
          </a:p>
          <a:p>
            <a:pPr marL="800100" lvl="1" indent="-342900">
              <a:lnSpc>
                <a:spcPct val="150000"/>
              </a:lnSpc>
              <a:spcBef>
                <a:spcPts val="600"/>
              </a:spcBef>
              <a:spcAft>
                <a:spcPts val="600"/>
              </a:spcAft>
              <a:buFont typeface="Arial" panose="020B0604020202020204" pitchFamily="34" charset="0"/>
              <a:buChar char="•"/>
              <a:defRPr/>
            </a:pPr>
            <a:r>
              <a:rPr lang="en-US" altLang="zh-CN" dirty="0">
                <a:solidFill>
                  <a:srgbClr val="0000FF"/>
                </a:solidFill>
                <a:latin typeface="华文楷体" panose="02010600040101010101" pitchFamily="2" charset="-122"/>
                <a:ea typeface="华文楷体" panose="02010600040101010101" pitchFamily="2" charset="-122"/>
                <a:cs typeface="Times New Roman" panose="02020603050405020304" pitchFamily="18" charset="0"/>
              </a:rPr>
              <a:t>2022</a:t>
            </a:r>
            <a:r>
              <a:rPr lang="zh-CN" altLang="en-US" dirty="0">
                <a:solidFill>
                  <a:srgbClr val="0000FF"/>
                </a:solidFill>
                <a:latin typeface="华文楷体" panose="02010600040101010101" pitchFamily="2" charset="-122"/>
                <a:ea typeface="华文楷体" panose="02010600040101010101" pitchFamily="2" charset="-122"/>
                <a:cs typeface="Times New Roman" panose="02020603050405020304" pitchFamily="18" charset="0"/>
              </a:rPr>
              <a:t>年</a:t>
            </a:r>
            <a:r>
              <a:rPr lang="en-US" altLang="zh-CN" dirty="0">
                <a:solidFill>
                  <a:srgbClr val="0000FF"/>
                </a:solidFill>
                <a:latin typeface="华文楷体" panose="02010600040101010101" pitchFamily="2" charset="-122"/>
                <a:ea typeface="华文楷体" panose="02010600040101010101" pitchFamily="2" charset="-122"/>
                <a:cs typeface="Times New Roman" panose="02020603050405020304" pitchFamily="18" charset="0"/>
              </a:rPr>
              <a:t>12</a:t>
            </a:r>
            <a:r>
              <a:rPr lang="zh-CN" altLang="en-US" dirty="0">
                <a:solidFill>
                  <a:srgbClr val="0000FF"/>
                </a:solidFill>
                <a:latin typeface="华文楷体" panose="02010600040101010101" pitchFamily="2" charset="-122"/>
                <a:ea typeface="华文楷体" panose="02010600040101010101" pitchFamily="2" charset="-122"/>
                <a:cs typeface="Times New Roman" panose="02020603050405020304" pitchFamily="18" charset="0"/>
              </a:rPr>
              <a:t>月</a:t>
            </a:r>
            <a:r>
              <a:rPr lang="en-US" altLang="zh-CN" dirty="0">
                <a:solidFill>
                  <a:srgbClr val="0000FF"/>
                </a:solidFill>
                <a:latin typeface="华文楷体" panose="02010600040101010101" pitchFamily="2" charset="-122"/>
                <a:ea typeface="华文楷体" panose="02010600040101010101" pitchFamily="2" charset="-122"/>
                <a:cs typeface="Times New Roman" panose="02020603050405020304" pitchFamily="18" charset="0"/>
              </a:rPr>
              <a:t>29</a:t>
            </a:r>
            <a:r>
              <a:rPr lang="zh-CN" altLang="en-US" dirty="0">
                <a:solidFill>
                  <a:srgbClr val="0000FF"/>
                </a:solidFill>
                <a:latin typeface="华文楷体" panose="02010600040101010101" pitchFamily="2" charset="-122"/>
                <a:ea typeface="华文楷体" panose="02010600040101010101" pitchFamily="2" charset="-122"/>
                <a:cs typeface="Times New Roman" panose="02020603050405020304" pitchFamily="18" charset="0"/>
              </a:rPr>
              <a:t>日晚，雨课堂考试（</a:t>
            </a:r>
            <a:r>
              <a:rPr lang="en-US" altLang="zh-CN" dirty="0">
                <a:solidFill>
                  <a:srgbClr val="0000FF"/>
                </a:solidFill>
                <a:latin typeface="华文楷体" panose="02010600040101010101" pitchFamily="2" charset="-122"/>
                <a:ea typeface="华文楷体" panose="02010600040101010101" pitchFamily="2" charset="-122"/>
                <a:cs typeface="Times New Roman" panose="02020603050405020304" pitchFamily="18" charset="0"/>
              </a:rPr>
              <a:t>+</a:t>
            </a:r>
            <a:r>
              <a:rPr lang="zh-CN" altLang="en-US" dirty="0">
                <a:solidFill>
                  <a:srgbClr val="0000FF"/>
                </a:solidFill>
                <a:latin typeface="华文楷体" panose="02010600040101010101" pitchFamily="2" charset="-122"/>
                <a:ea typeface="华文楷体" panose="02010600040101010101" pitchFamily="2" charset="-122"/>
                <a:cs typeface="Times New Roman" panose="02020603050405020304" pitchFamily="18" charset="0"/>
              </a:rPr>
              <a:t>腾讯会议）</a:t>
            </a:r>
            <a:endParaRPr lang="en-US" altLang="zh-CN" dirty="0">
              <a:solidFill>
                <a:srgbClr val="0000FF"/>
              </a:solidFill>
              <a:latin typeface="华文楷体" panose="02010600040101010101" pitchFamily="2" charset="-122"/>
              <a:ea typeface="华文楷体" panose="02010600040101010101" pitchFamily="2" charset="-122"/>
              <a:cs typeface="Times New Roman" panose="02020603050405020304" pitchFamily="18" charset="0"/>
            </a:endParaRPr>
          </a:p>
          <a:p>
            <a:pPr marL="800100" lvl="1" indent="-342900">
              <a:lnSpc>
                <a:spcPct val="150000"/>
              </a:lnSpc>
              <a:spcBef>
                <a:spcPts val="600"/>
              </a:spcBef>
              <a:spcAft>
                <a:spcPts val="600"/>
              </a:spcAft>
              <a:buFont typeface="Arial" panose="020B0604020202020204" pitchFamily="34" charset="0"/>
              <a:buChar char="•"/>
              <a:defRPr/>
            </a:pPr>
            <a:r>
              <a:rPr lang="zh-CN" altLang="en-US" dirty="0">
                <a:solidFill>
                  <a:srgbClr val="0000FF"/>
                </a:solidFill>
                <a:latin typeface="华文楷体" panose="02010600040101010101" pitchFamily="2" charset="-122"/>
                <a:ea typeface="华文楷体" panose="02010600040101010101" pitchFamily="2" charset="-122"/>
                <a:cs typeface="Times New Roman" panose="02020603050405020304" pitchFamily="18" charset="0"/>
              </a:rPr>
              <a:t>答疑：腾讯会议：</a:t>
            </a:r>
            <a:r>
              <a:rPr lang="en-US" altLang="zh-CN" dirty="0">
                <a:solidFill>
                  <a:srgbClr val="0000FF"/>
                </a:solidFill>
                <a:latin typeface="华文楷体" panose="02010600040101010101" pitchFamily="2" charset="-122"/>
                <a:ea typeface="华文楷体" panose="02010600040101010101" pitchFamily="2" charset="-122"/>
                <a:cs typeface="Times New Roman" panose="02020603050405020304" pitchFamily="18" charset="0"/>
              </a:rPr>
              <a:t>812-683-3709</a:t>
            </a:r>
            <a:r>
              <a:rPr lang="zh-CN" altLang="en-US" dirty="0">
                <a:solidFill>
                  <a:srgbClr val="0000FF"/>
                </a:solidFill>
                <a:latin typeface="华文楷体" panose="02010600040101010101" pitchFamily="2" charset="-122"/>
                <a:ea typeface="华文楷体" panose="02010600040101010101" pitchFamily="2" charset="-122"/>
                <a:cs typeface="Times New Roman" panose="02020603050405020304" pitchFamily="18" charset="0"/>
              </a:rPr>
              <a:t>，会议密码：</a:t>
            </a:r>
            <a:r>
              <a:rPr lang="en-US" altLang="zh-CN" dirty="0">
                <a:solidFill>
                  <a:srgbClr val="0000FF"/>
                </a:solidFill>
                <a:latin typeface="华文楷体" panose="02010600040101010101" pitchFamily="2" charset="-122"/>
                <a:ea typeface="华文楷体" panose="02010600040101010101" pitchFamily="2" charset="-122"/>
                <a:cs typeface="Times New Roman" panose="02020603050405020304" pitchFamily="18" charset="0"/>
              </a:rPr>
              <a:t>363590</a:t>
            </a:r>
          </a:p>
          <a:p>
            <a:pPr marL="800100" lvl="1" indent="-342900">
              <a:lnSpc>
                <a:spcPct val="150000"/>
              </a:lnSpc>
              <a:spcBef>
                <a:spcPts val="600"/>
              </a:spcBef>
              <a:spcAft>
                <a:spcPts val="600"/>
              </a:spcAft>
              <a:buFont typeface="Arial" panose="020B0604020202020204" pitchFamily="34" charset="0"/>
              <a:buChar char="•"/>
              <a:defRPr/>
            </a:pPr>
            <a:r>
              <a:rPr lang="zh-CN" altLang="en-US" b="1" dirty="0">
                <a:solidFill>
                  <a:srgbClr val="FF0000"/>
                </a:solidFill>
                <a:latin typeface="黑体" panose="02010609060101010101" pitchFamily="49" charset="-122"/>
                <a:ea typeface="黑体" panose="02010609060101010101" pitchFamily="49" charset="-122"/>
                <a:cs typeface="Times New Roman" panose="02020603050405020304" pitchFamily="18" charset="0"/>
              </a:rPr>
              <a:t>考前充分讨论，考后不谈成绩</a:t>
            </a:r>
            <a:r>
              <a:rPr lang="zh-CN" altLang="en-US" b="1" dirty="0">
                <a:latin typeface="Times New Roman" panose="02020603050405020304" pitchFamily="18" charset="0"/>
                <a:cs typeface="Times New Roman" panose="02020603050405020304" pitchFamily="18" charset="0"/>
              </a:rPr>
              <a:t>，但欢迎继续讨论学术问题</a:t>
            </a:r>
            <a:endParaRPr lang="en-US" altLang="zh-CN" b="1" dirty="0">
              <a:latin typeface="Times New Roman" panose="02020603050405020304" pitchFamily="18" charset="0"/>
              <a:cs typeface="Times New Roman" panose="02020603050405020304" pitchFamily="18" charset="0"/>
            </a:endParaRPr>
          </a:p>
          <a:p>
            <a:pPr marL="800100" lvl="1" indent="-342900">
              <a:lnSpc>
                <a:spcPct val="150000"/>
              </a:lnSpc>
              <a:spcBef>
                <a:spcPts val="600"/>
              </a:spcBef>
              <a:spcAft>
                <a:spcPts val="600"/>
              </a:spcAft>
              <a:buFont typeface="Arial" panose="020B0604020202020204" pitchFamily="34" charset="0"/>
              <a:buChar char="•"/>
              <a:defRPr/>
            </a:pPr>
            <a:r>
              <a:rPr lang="zh-CN" altLang="en-US" dirty="0">
                <a:solidFill>
                  <a:srgbClr val="0000FF"/>
                </a:solidFill>
                <a:latin typeface="华文楷体" panose="02010600040101010101" pitchFamily="2" charset="-122"/>
                <a:ea typeface="华文楷体" panose="02010600040101010101" pitchFamily="2" charset="-122"/>
                <a:cs typeface="Times New Roman" panose="02020603050405020304" pitchFamily="18" charset="0"/>
              </a:rPr>
              <a:t>已上载需要记住的公式</a:t>
            </a:r>
            <a:endParaRPr lang="en-US" altLang="zh-CN" dirty="0">
              <a:solidFill>
                <a:srgbClr val="0000FF"/>
              </a:solidFill>
              <a:latin typeface="华文楷体" panose="02010600040101010101" pitchFamily="2" charset="-122"/>
              <a:ea typeface="华文楷体" panose="02010600040101010101" pitchFamily="2" charset="-122"/>
              <a:cs typeface="Times New Roman" panose="02020603050405020304" pitchFamily="18" charset="0"/>
            </a:endParaRPr>
          </a:p>
        </p:txBody>
      </p:sp>
      <p:sp>
        <p:nvSpPr>
          <p:cNvPr id="119" name="Text Box 4">
            <a:extLst>
              <a:ext uri="{FF2B5EF4-FFF2-40B4-BE49-F238E27FC236}">
                <a16:creationId xmlns:a16="http://schemas.microsoft.com/office/drawing/2014/main" id="{996061E4-7559-463E-99E9-24BEF94A951B}"/>
              </a:ext>
            </a:extLst>
          </p:cNvPr>
          <p:cNvSpPr txBox="1">
            <a:spLocks noChangeArrowheads="1"/>
          </p:cNvSpPr>
          <p:nvPr/>
        </p:nvSpPr>
        <p:spPr bwMode="auto">
          <a:xfrm>
            <a:off x="7476445" y="423771"/>
            <a:ext cx="3888432" cy="4247317"/>
          </a:xfrm>
          <a:prstGeom prst="rect">
            <a:avLst/>
          </a:prstGeom>
          <a:solidFill>
            <a:schemeClr val="bg1"/>
          </a:solidFill>
          <a:ln w="9525">
            <a:noFill/>
            <a:miter lim="800000"/>
            <a:headEnd/>
            <a:tailEnd/>
          </a:ln>
          <a:effectLst>
            <a:outerShdw blurRad="50800" dist="38100" dir="2700000" algn="tl" rotWithShape="0">
              <a:prstClr val="black">
                <a:alpha val="40000"/>
              </a:prstClr>
            </a:outerShdw>
          </a:effectLst>
        </p:spPr>
        <p:txBody>
          <a:bodyPr wrap="square">
            <a:spAutoFit/>
          </a:bodyPr>
          <a:lstStyle/>
          <a:p>
            <a:pPr marL="342900" indent="-342900">
              <a:lnSpc>
                <a:spcPct val="150000"/>
              </a:lnSpc>
              <a:buFont typeface="Arial" panose="020B0604020202020204" pitchFamily="34" charset="0"/>
              <a:buChar char="•"/>
              <a:defRPr/>
            </a:pPr>
            <a:r>
              <a:rPr lang="zh-CN" altLang="en-US" b="1" dirty="0">
                <a:latin typeface="Times New Roman" panose="02020603050405020304" pitchFamily="18" charset="0"/>
                <a:cs typeface="Times New Roman" panose="02020603050405020304" pitchFamily="18" charset="0"/>
              </a:rPr>
              <a:t>欢迎加入</a:t>
            </a:r>
            <a:r>
              <a:rPr lang="zh-CN" altLang="en-US" b="1" dirty="0">
                <a:solidFill>
                  <a:srgbClr val="FF0000"/>
                </a:solidFill>
                <a:latin typeface="黑体" panose="02010609060101010101" pitchFamily="49" charset="-122"/>
                <a:ea typeface="黑体" panose="02010609060101010101" pitchFamily="49" charset="-122"/>
                <a:cs typeface="Times New Roman" panose="02020603050405020304" pitchFamily="18" charset="0"/>
              </a:rPr>
              <a:t>辐射物理与探测研究室</a:t>
            </a:r>
            <a:endParaRPr lang="en-US" altLang="zh-CN" b="1" dirty="0">
              <a:solidFill>
                <a:srgbClr val="FF0000"/>
              </a:solidFill>
              <a:latin typeface="黑体" panose="02010609060101010101" pitchFamily="49" charset="-122"/>
              <a:ea typeface="黑体" panose="02010609060101010101" pitchFamily="49" charset="-122"/>
              <a:cs typeface="Times New Roman" panose="02020603050405020304" pitchFamily="18" charset="0"/>
            </a:endParaRPr>
          </a:p>
          <a:p>
            <a:pPr marL="800100" lvl="1" indent="-342900">
              <a:lnSpc>
                <a:spcPct val="150000"/>
              </a:lnSpc>
              <a:buFont typeface="Arial" panose="020B0604020202020204" pitchFamily="34" charset="0"/>
              <a:buChar char="•"/>
              <a:defRPr/>
            </a:pPr>
            <a:r>
              <a:rPr lang="zh-CN" altLang="en-US" b="1" dirty="0">
                <a:solidFill>
                  <a:srgbClr val="3366FF"/>
                </a:solidFill>
                <a:latin typeface="Times New Roman" panose="02020603050405020304" pitchFamily="18" charset="0"/>
                <a:cs typeface="Times New Roman" panose="02020603050405020304" pitchFamily="18" charset="0"/>
              </a:rPr>
              <a:t>李元景</a:t>
            </a:r>
            <a:r>
              <a:rPr lang="zh-CN" altLang="en-US" b="1" dirty="0">
                <a:latin typeface="仿宋" panose="02010609060101010101" pitchFamily="49" charset="-122"/>
                <a:ea typeface="仿宋" panose="02010609060101010101" pitchFamily="49" charset="-122"/>
                <a:cs typeface="Times New Roman" panose="02020603050405020304" pitchFamily="18" charset="0"/>
              </a:rPr>
              <a:t>研究员</a:t>
            </a:r>
            <a:endParaRPr lang="en-US" altLang="zh-CN" b="1" dirty="0">
              <a:latin typeface="仿宋" panose="02010609060101010101" pitchFamily="49" charset="-122"/>
              <a:ea typeface="仿宋" panose="02010609060101010101" pitchFamily="49" charset="-122"/>
              <a:cs typeface="Times New Roman" panose="02020603050405020304" pitchFamily="18" charset="0"/>
            </a:endParaRPr>
          </a:p>
          <a:p>
            <a:pPr marL="800100" lvl="1" indent="-342900">
              <a:lnSpc>
                <a:spcPct val="150000"/>
              </a:lnSpc>
              <a:buFont typeface="Arial" panose="020B0604020202020204" pitchFamily="34" charset="0"/>
              <a:buChar char="•"/>
              <a:defRPr/>
            </a:pPr>
            <a:r>
              <a:rPr lang="zh-CN" altLang="en-US" b="1" dirty="0">
                <a:solidFill>
                  <a:srgbClr val="3366FF"/>
                </a:solidFill>
                <a:highlight>
                  <a:srgbClr val="FFFF00"/>
                </a:highlight>
                <a:latin typeface="Times New Roman" panose="02020603050405020304" pitchFamily="18" charset="0"/>
                <a:cs typeface="Times New Roman" panose="02020603050405020304" pitchFamily="18" charset="0"/>
              </a:rPr>
              <a:t>李玉兰</a:t>
            </a:r>
            <a:r>
              <a:rPr lang="zh-CN" altLang="en-US" b="1" dirty="0">
                <a:highlight>
                  <a:srgbClr val="FFFF00"/>
                </a:highlight>
                <a:latin typeface="仿宋" panose="02010609060101010101" pitchFamily="49" charset="-122"/>
                <a:ea typeface="仿宋" panose="02010609060101010101" pitchFamily="49" charset="-122"/>
                <a:cs typeface="Times New Roman" panose="02020603050405020304" pitchFamily="18" charset="0"/>
              </a:rPr>
              <a:t>首席研究员（女）</a:t>
            </a:r>
            <a:endParaRPr lang="en-US" altLang="zh-CN" b="1" dirty="0">
              <a:highlight>
                <a:srgbClr val="FFFF00"/>
              </a:highlight>
              <a:latin typeface="仿宋" panose="02010609060101010101" pitchFamily="49" charset="-122"/>
              <a:ea typeface="仿宋" panose="02010609060101010101" pitchFamily="49" charset="-122"/>
              <a:cs typeface="Times New Roman" panose="02020603050405020304" pitchFamily="18" charset="0"/>
            </a:endParaRPr>
          </a:p>
          <a:p>
            <a:pPr marL="800100" lvl="1" indent="-342900">
              <a:lnSpc>
                <a:spcPct val="150000"/>
              </a:lnSpc>
              <a:buFont typeface="Arial" panose="020B0604020202020204" pitchFamily="34" charset="0"/>
              <a:buChar char="•"/>
              <a:defRPr/>
            </a:pPr>
            <a:r>
              <a:rPr lang="zh-CN" altLang="en-US" b="1" dirty="0">
                <a:solidFill>
                  <a:srgbClr val="3366FF"/>
                </a:solidFill>
                <a:highlight>
                  <a:srgbClr val="FFFF00"/>
                </a:highlight>
                <a:latin typeface="Times New Roman" panose="02020603050405020304" pitchFamily="18" charset="0"/>
                <a:cs typeface="Times New Roman" panose="02020603050405020304" pitchFamily="18" charset="0"/>
              </a:rPr>
              <a:t>王义</a:t>
            </a:r>
            <a:r>
              <a:rPr lang="zh-CN" altLang="en-US" b="1" dirty="0">
                <a:solidFill>
                  <a:srgbClr val="FF0000"/>
                </a:solidFill>
                <a:highlight>
                  <a:srgbClr val="FFFF00"/>
                </a:highlight>
                <a:latin typeface="仿宋" panose="02010609060101010101" pitchFamily="49" charset="-122"/>
                <a:ea typeface="仿宋" panose="02010609060101010101" pitchFamily="49" charset="-122"/>
                <a:cs typeface="Times New Roman" panose="02020603050405020304" pitchFamily="18" charset="0"/>
              </a:rPr>
              <a:t>教授</a:t>
            </a:r>
            <a:endParaRPr lang="en-US" altLang="zh-CN" b="1" dirty="0">
              <a:solidFill>
                <a:srgbClr val="FF0000"/>
              </a:solidFill>
              <a:highlight>
                <a:srgbClr val="FFFF00"/>
              </a:highlight>
              <a:latin typeface="仿宋" panose="02010609060101010101" pitchFamily="49" charset="-122"/>
              <a:ea typeface="仿宋" panose="02010609060101010101" pitchFamily="49" charset="-122"/>
              <a:cs typeface="Times New Roman" panose="02020603050405020304" pitchFamily="18" charset="0"/>
            </a:endParaRPr>
          </a:p>
          <a:p>
            <a:pPr marL="800100" lvl="1" indent="-342900">
              <a:lnSpc>
                <a:spcPct val="150000"/>
              </a:lnSpc>
              <a:buFont typeface="Arial" panose="020B0604020202020204" pitchFamily="34" charset="0"/>
              <a:buChar char="•"/>
              <a:defRPr/>
            </a:pPr>
            <a:r>
              <a:rPr lang="zh-CN" altLang="en-US" b="1" dirty="0">
                <a:solidFill>
                  <a:srgbClr val="3366FF"/>
                </a:solidFill>
                <a:highlight>
                  <a:srgbClr val="FFFF00"/>
                </a:highlight>
                <a:latin typeface="Times New Roman" panose="02020603050405020304" pitchFamily="18" charset="0"/>
                <a:cs typeface="Times New Roman" panose="02020603050405020304" pitchFamily="18" charset="0"/>
              </a:rPr>
              <a:t>岳骞</a:t>
            </a:r>
            <a:r>
              <a:rPr lang="zh-CN" altLang="en-US" b="1" dirty="0">
                <a:highlight>
                  <a:srgbClr val="FFFF00"/>
                </a:highlight>
                <a:latin typeface="仿宋" panose="02010609060101010101" pitchFamily="49" charset="-122"/>
                <a:ea typeface="仿宋" panose="02010609060101010101" pitchFamily="49" charset="-122"/>
                <a:cs typeface="Times New Roman" panose="02020603050405020304" pitchFamily="18" charset="0"/>
              </a:rPr>
              <a:t>首席研究员</a:t>
            </a:r>
            <a:endParaRPr lang="en-US" altLang="zh-CN" b="1" dirty="0">
              <a:highlight>
                <a:srgbClr val="FFFF00"/>
              </a:highlight>
              <a:latin typeface="仿宋" panose="02010609060101010101" pitchFamily="49" charset="-122"/>
              <a:ea typeface="仿宋" panose="02010609060101010101" pitchFamily="49" charset="-122"/>
              <a:cs typeface="Times New Roman" panose="02020603050405020304" pitchFamily="18" charset="0"/>
            </a:endParaRPr>
          </a:p>
          <a:p>
            <a:pPr marL="800100" lvl="1" indent="-342900">
              <a:lnSpc>
                <a:spcPct val="150000"/>
              </a:lnSpc>
              <a:buFont typeface="Arial" panose="020B0604020202020204" pitchFamily="34" charset="0"/>
              <a:buChar char="•"/>
              <a:defRPr/>
            </a:pPr>
            <a:r>
              <a:rPr lang="zh-CN" altLang="en-US" b="1" dirty="0">
                <a:solidFill>
                  <a:srgbClr val="3366FF"/>
                </a:solidFill>
                <a:latin typeface="Times New Roman" panose="02020603050405020304" pitchFamily="18" charset="0"/>
                <a:cs typeface="Times New Roman" panose="02020603050405020304" pitchFamily="18" charset="0"/>
              </a:rPr>
              <a:t>张智</a:t>
            </a:r>
            <a:r>
              <a:rPr lang="zh-CN" altLang="en-US" b="1" dirty="0">
                <a:latin typeface="仿宋" panose="02010609060101010101" pitchFamily="49" charset="-122"/>
                <a:ea typeface="仿宋" panose="02010609060101010101" pitchFamily="49" charset="-122"/>
                <a:cs typeface="Times New Roman" panose="02020603050405020304" pitchFamily="18" charset="0"/>
              </a:rPr>
              <a:t>副研究员</a:t>
            </a:r>
            <a:endParaRPr lang="en-US" altLang="zh-CN" b="1" dirty="0">
              <a:latin typeface="仿宋" panose="02010609060101010101" pitchFamily="49" charset="-122"/>
              <a:ea typeface="仿宋" panose="02010609060101010101" pitchFamily="49" charset="-122"/>
              <a:cs typeface="Times New Roman" panose="02020603050405020304" pitchFamily="18" charset="0"/>
            </a:endParaRPr>
          </a:p>
          <a:p>
            <a:pPr marL="800100" lvl="1" indent="-342900">
              <a:lnSpc>
                <a:spcPct val="150000"/>
              </a:lnSpc>
              <a:buFont typeface="Arial" panose="020B0604020202020204" pitchFamily="34" charset="0"/>
              <a:buChar char="•"/>
              <a:defRPr/>
            </a:pPr>
            <a:r>
              <a:rPr lang="zh-CN" altLang="en-US" b="1" dirty="0">
                <a:solidFill>
                  <a:srgbClr val="3366FF"/>
                </a:solidFill>
                <a:latin typeface="Times New Roman" panose="02020603050405020304" pitchFamily="18" charset="0"/>
                <a:cs typeface="Times New Roman" panose="02020603050405020304" pitchFamily="18" charset="0"/>
              </a:rPr>
              <a:t>韩冬</a:t>
            </a:r>
            <a:r>
              <a:rPr lang="zh-CN" altLang="en-US" b="1" dirty="0">
                <a:latin typeface="仿宋" panose="02010609060101010101" pitchFamily="49" charset="-122"/>
                <a:ea typeface="仿宋" panose="02010609060101010101" pitchFamily="49" charset="-122"/>
                <a:cs typeface="Times New Roman" panose="02020603050405020304" pitchFamily="18" charset="0"/>
              </a:rPr>
              <a:t>高级工程师（女）</a:t>
            </a:r>
            <a:endParaRPr lang="en-US" altLang="zh-CN" b="1" dirty="0">
              <a:latin typeface="仿宋" panose="02010609060101010101" pitchFamily="49" charset="-122"/>
              <a:ea typeface="仿宋" panose="02010609060101010101" pitchFamily="49" charset="-122"/>
              <a:cs typeface="Times New Roman" panose="02020603050405020304" pitchFamily="18" charset="0"/>
            </a:endParaRPr>
          </a:p>
          <a:p>
            <a:pPr marL="800100" lvl="1" indent="-342900">
              <a:lnSpc>
                <a:spcPct val="150000"/>
              </a:lnSpc>
              <a:buFont typeface="Arial" panose="020B0604020202020204" pitchFamily="34" charset="0"/>
              <a:buChar char="•"/>
              <a:defRPr/>
            </a:pPr>
            <a:r>
              <a:rPr lang="zh-CN" altLang="en-US" b="1" dirty="0">
                <a:solidFill>
                  <a:srgbClr val="3366FF"/>
                </a:solidFill>
                <a:highlight>
                  <a:srgbClr val="FFFF00"/>
                </a:highlight>
                <a:latin typeface="Times New Roman" panose="02020603050405020304" pitchFamily="18" charset="0"/>
                <a:cs typeface="Times New Roman" panose="02020603050405020304" pitchFamily="18" charset="0"/>
              </a:rPr>
              <a:t>杨祎罡</a:t>
            </a:r>
            <a:r>
              <a:rPr lang="zh-CN" altLang="en-US" b="1" dirty="0">
                <a:solidFill>
                  <a:srgbClr val="FF0000"/>
                </a:solidFill>
                <a:highlight>
                  <a:srgbClr val="FFFF00"/>
                </a:highlight>
                <a:latin typeface="仿宋" panose="02010609060101010101" pitchFamily="49" charset="-122"/>
                <a:ea typeface="仿宋" panose="02010609060101010101" pitchFamily="49" charset="-122"/>
                <a:cs typeface="Times New Roman" panose="02020603050405020304" pitchFamily="18" charset="0"/>
              </a:rPr>
              <a:t>教授</a:t>
            </a:r>
            <a:endParaRPr lang="en-US" altLang="zh-CN" b="1" dirty="0">
              <a:solidFill>
                <a:srgbClr val="3366FF"/>
              </a:solidFill>
              <a:highlight>
                <a:srgbClr val="FFFF00"/>
              </a:highlight>
              <a:latin typeface="Times New Roman" panose="02020603050405020304" pitchFamily="18" charset="0"/>
              <a:cs typeface="Times New Roman" panose="02020603050405020304" pitchFamily="18" charset="0"/>
            </a:endParaRPr>
          </a:p>
          <a:p>
            <a:pPr marL="800100" lvl="1" indent="-342900">
              <a:lnSpc>
                <a:spcPct val="150000"/>
              </a:lnSpc>
              <a:buFont typeface="Arial" panose="020B0604020202020204" pitchFamily="34" charset="0"/>
              <a:buChar char="•"/>
              <a:defRPr/>
            </a:pPr>
            <a:r>
              <a:rPr lang="zh-CN" altLang="en-US" b="1" dirty="0">
                <a:solidFill>
                  <a:srgbClr val="3366FF"/>
                </a:solidFill>
                <a:latin typeface="Times New Roman" panose="02020603050405020304" pitchFamily="18" charset="0"/>
                <a:cs typeface="Times New Roman" panose="02020603050405020304" pitchFamily="18" charset="0"/>
              </a:rPr>
              <a:t>田阳</a:t>
            </a:r>
            <a:r>
              <a:rPr lang="zh-CN" altLang="en-US" b="1" dirty="0">
                <a:latin typeface="仿宋" panose="02010609060101010101" pitchFamily="49" charset="-122"/>
                <a:ea typeface="仿宋" panose="02010609060101010101" pitchFamily="49" charset="-122"/>
                <a:cs typeface="Times New Roman" panose="02020603050405020304" pitchFamily="18" charset="0"/>
              </a:rPr>
              <a:t>副研究员</a:t>
            </a:r>
            <a:endParaRPr lang="en-US" altLang="zh-CN" b="1" dirty="0">
              <a:latin typeface="仿宋" panose="02010609060101010101" pitchFamily="49" charset="-122"/>
              <a:ea typeface="仿宋" panose="02010609060101010101" pitchFamily="49" charset="-122"/>
              <a:cs typeface="Times New Roman" panose="02020603050405020304" pitchFamily="18" charset="0"/>
            </a:endParaRPr>
          </a:p>
          <a:p>
            <a:pPr marL="800100" lvl="1" indent="-342900">
              <a:lnSpc>
                <a:spcPct val="150000"/>
              </a:lnSpc>
              <a:buFont typeface="Arial" panose="020B0604020202020204" pitchFamily="34" charset="0"/>
              <a:buChar char="•"/>
              <a:defRPr/>
            </a:pPr>
            <a:r>
              <a:rPr lang="zh-CN" altLang="en-US" b="1" dirty="0">
                <a:solidFill>
                  <a:srgbClr val="3366FF"/>
                </a:solidFill>
                <a:latin typeface="Times New Roman" panose="02020603050405020304" pitchFamily="18" charset="0"/>
                <a:cs typeface="Times New Roman" panose="02020603050405020304" pitchFamily="18" charset="0"/>
              </a:rPr>
              <a:t>杨丽桃</a:t>
            </a:r>
            <a:r>
              <a:rPr lang="zh-CN" altLang="en-US" b="1" dirty="0">
                <a:latin typeface="仿宋" panose="02010609060101010101" pitchFamily="49" charset="-122"/>
                <a:ea typeface="仿宋" panose="02010609060101010101" pitchFamily="49" charset="-122"/>
                <a:cs typeface="Times New Roman" panose="02020603050405020304" pitchFamily="18" charset="0"/>
              </a:rPr>
              <a:t>助理研究员</a:t>
            </a:r>
            <a:endParaRPr lang="en-US" altLang="zh-CN" b="1" dirty="0">
              <a:latin typeface="仿宋" panose="02010609060101010101" pitchFamily="49" charset="-122"/>
              <a:ea typeface="仿宋" panose="02010609060101010101" pitchFamily="49" charset="-122"/>
              <a:cs typeface="Times New Roman" panose="02020603050405020304" pitchFamily="18" charset="0"/>
            </a:endParaRPr>
          </a:p>
        </p:txBody>
      </p:sp>
      <p:sp>
        <p:nvSpPr>
          <p:cNvPr id="120" name="文本框 119">
            <a:extLst>
              <a:ext uri="{FF2B5EF4-FFF2-40B4-BE49-F238E27FC236}">
                <a16:creationId xmlns:a16="http://schemas.microsoft.com/office/drawing/2014/main" id="{18F3E75A-DA39-4D8B-BDE0-26CF77130CF9}"/>
              </a:ext>
            </a:extLst>
          </p:cNvPr>
          <p:cNvSpPr txBox="1"/>
          <p:nvPr/>
        </p:nvSpPr>
        <p:spPr>
          <a:xfrm>
            <a:off x="7476445" y="5345197"/>
            <a:ext cx="4032257" cy="481863"/>
          </a:xfrm>
          <a:prstGeom prst="rect">
            <a:avLst/>
          </a:prstGeom>
          <a:solidFill>
            <a:srgbClr val="FFFF00"/>
          </a:solidFill>
        </p:spPr>
        <p:txBody>
          <a:bodyPr wrap="square" rtlCol="0">
            <a:spAutoFit/>
          </a:bodyPr>
          <a:lstStyle/>
          <a:p>
            <a:pPr>
              <a:lnSpc>
                <a:spcPct val="150000"/>
              </a:lnSpc>
            </a:pPr>
            <a:r>
              <a:rPr lang="zh-CN" altLang="en-US" sz="2000" dirty="0">
                <a:solidFill>
                  <a:srgbClr val="FF0000"/>
                </a:solidFill>
                <a:latin typeface="黑体" panose="02010609060101010101" pitchFamily="49" charset="-122"/>
                <a:ea typeface="黑体" panose="02010609060101010101" pitchFamily="49" charset="-122"/>
              </a:rPr>
              <a:t>还有最后一次作业：课后作业</a:t>
            </a:r>
            <a:r>
              <a:rPr lang="en-US" altLang="zh-CN" sz="2000" dirty="0">
                <a:solidFill>
                  <a:srgbClr val="FF0000"/>
                </a:solidFill>
                <a:latin typeface="黑体" panose="02010609060101010101" pitchFamily="49" charset="-122"/>
                <a:ea typeface="黑体" panose="02010609060101010101" pitchFamily="49" charset="-122"/>
              </a:rPr>
              <a:t>30</a:t>
            </a:r>
            <a:endParaRPr lang="zh-CN" altLang="en-US" sz="2000" dirty="0">
              <a:solidFill>
                <a:srgbClr val="FF0000"/>
              </a:solidFill>
              <a:latin typeface="黑体" panose="02010609060101010101" pitchFamily="49" charset="-122"/>
              <a:ea typeface="黑体" panose="02010609060101010101" pitchFamily="49" charset="-122"/>
            </a:endParaRPr>
          </a:p>
        </p:txBody>
      </p:sp>
      <p:pic>
        <p:nvPicPr>
          <p:cNvPr id="3" name="图片 2">
            <a:extLst>
              <a:ext uri="{FF2B5EF4-FFF2-40B4-BE49-F238E27FC236}">
                <a16:creationId xmlns:a16="http://schemas.microsoft.com/office/drawing/2014/main" id="{C831BD86-6F41-4078-9838-6BD86B8F5E2E}"/>
              </a:ext>
            </a:extLst>
          </p:cNvPr>
          <p:cNvPicPr>
            <a:picLocks noChangeAspect="1"/>
          </p:cNvPicPr>
          <p:nvPr/>
        </p:nvPicPr>
        <p:blipFill>
          <a:blip r:embed="rId2"/>
          <a:stretch>
            <a:fillRect/>
          </a:stretch>
        </p:blipFill>
        <p:spPr>
          <a:xfrm>
            <a:off x="472088" y="6113000"/>
            <a:ext cx="5282424" cy="642457"/>
          </a:xfrm>
          <a:prstGeom prst="rect">
            <a:avLst/>
          </a:prstGeom>
        </p:spPr>
      </p:pic>
    </p:spTree>
    <p:extLst>
      <p:ext uri="{BB962C8B-B14F-4D97-AF65-F5344CB8AC3E}">
        <p14:creationId xmlns:p14="http://schemas.microsoft.com/office/powerpoint/2010/main" val="3753187674"/>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19"/>
                                        </p:tgtEl>
                                        <p:attrNameLst>
                                          <p:attrName>style.visibility</p:attrName>
                                        </p:attrNameLst>
                                      </p:cBhvr>
                                      <p:to>
                                        <p:strVal val="visible"/>
                                      </p:to>
                                    </p:set>
                                    <p:animEffect transition="in" filter="wipe(left)">
                                      <p:cBhvr>
                                        <p:cTn id="7" dur="500"/>
                                        <p:tgtEl>
                                          <p:spTgt spid="11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20"/>
                                        </p:tgtEl>
                                        <p:attrNameLst>
                                          <p:attrName>style.visibility</p:attrName>
                                        </p:attrNameLst>
                                      </p:cBhvr>
                                      <p:to>
                                        <p:strVal val="visible"/>
                                      </p:to>
                                    </p:set>
                                    <p:animEffect transition="in" filter="wipe(left)">
                                      <p:cBhvr>
                                        <p:cTn id="12" dur="500"/>
                                        <p:tgtEl>
                                          <p:spTgt spid="1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 grpId="0" animBg="1"/>
      <p:bldP spid="120" grpId="0" animBg="1"/>
    </p:bld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91F4F6D-94C8-442F-BB22-68C900A8EF7A}"/>
              </a:ext>
            </a:extLst>
          </p:cNvPr>
          <p:cNvSpPr>
            <a:spLocks noGrp="1"/>
          </p:cNvSpPr>
          <p:nvPr>
            <p:ph idx="13"/>
          </p:nvPr>
        </p:nvSpPr>
        <p:spPr>
          <a:solidFill>
            <a:schemeClr val="bg1">
              <a:lumMod val="95000"/>
            </a:schemeClr>
          </a:solidFill>
        </p:spPr>
        <p:txBody>
          <a:bodyPr>
            <a:normAutofit fontScale="92500" lnSpcReduction="10000"/>
          </a:bodyPr>
          <a:lstStyle/>
          <a:p>
            <a:r>
              <a:rPr lang="zh-CN" altLang="en-US" dirty="0"/>
              <a:t>第十二章 辐射测量方法</a:t>
            </a:r>
          </a:p>
        </p:txBody>
      </p:sp>
      <p:sp>
        <p:nvSpPr>
          <p:cNvPr id="3" name="内容占位符 2">
            <a:extLst>
              <a:ext uri="{FF2B5EF4-FFF2-40B4-BE49-F238E27FC236}">
                <a16:creationId xmlns:a16="http://schemas.microsoft.com/office/drawing/2014/main" id="{A75CAED3-680C-4758-9290-D7F83464047C}"/>
              </a:ext>
            </a:extLst>
          </p:cNvPr>
          <p:cNvSpPr>
            <a:spLocks noGrp="1"/>
          </p:cNvSpPr>
          <p:nvPr>
            <p:ph idx="14"/>
          </p:nvPr>
        </p:nvSpPr>
        <p:spPr>
          <a:solidFill>
            <a:schemeClr val="accent6">
              <a:lumMod val="20000"/>
              <a:lumOff val="80000"/>
            </a:schemeClr>
          </a:solidFill>
          <a:ln>
            <a:solidFill>
              <a:schemeClr val="bg1"/>
            </a:solidFill>
          </a:ln>
          <a:effectLst>
            <a:outerShdw blurRad="50800" dist="38100" dir="5400000" algn="t" rotWithShape="0">
              <a:prstClr val="black">
                <a:alpha val="40000"/>
              </a:prstClr>
            </a:outerShdw>
          </a:effectLst>
        </p:spPr>
        <p:txBody>
          <a:bodyPr vert="horz" lIns="91440" tIns="45720" rIns="91440" bIns="45720" rtlCol="0">
            <a:normAutofit fontScale="92500" lnSpcReduction="10000"/>
          </a:bodyPr>
          <a:lstStyle/>
          <a:p>
            <a:r>
              <a:rPr lang="en-US" altLang="zh-CN" dirty="0"/>
              <a:t>12.3 </a:t>
            </a:r>
            <a:r>
              <a:rPr lang="zh-CN" altLang="en-US" dirty="0"/>
              <a:t>能量测量</a:t>
            </a:r>
          </a:p>
        </p:txBody>
      </p:sp>
      <p:sp>
        <p:nvSpPr>
          <p:cNvPr id="4" name="内容占位符 3">
            <a:extLst>
              <a:ext uri="{FF2B5EF4-FFF2-40B4-BE49-F238E27FC236}">
                <a16:creationId xmlns:a16="http://schemas.microsoft.com/office/drawing/2014/main" id="{8CB15751-05D1-4CAC-9F8C-D89B3F972815}"/>
              </a:ext>
            </a:extLst>
          </p:cNvPr>
          <p:cNvSpPr>
            <a:spLocks noGrp="1"/>
          </p:cNvSpPr>
          <p:nvPr>
            <p:ph idx="15"/>
          </p:nvPr>
        </p:nvSpPr>
        <p:spPr>
          <a:xfrm>
            <a:off x="5170096" y="1"/>
            <a:ext cx="1887753" cy="284671"/>
          </a:xfrm>
          <a:solidFill>
            <a:schemeClr val="accent4">
              <a:lumMod val="20000"/>
              <a:lumOff val="80000"/>
            </a:schemeClr>
          </a:solidFill>
        </p:spPr>
        <p:txBody>
          <a:bodyPr>
            <a:normAutofit fontScale="92500" lnSpcReduction="10000"/>
          </a:bodyPr>
          <a:lstStyle/>
          <a:p>
            <a:r>
              <a:rPr lang="zh-CN" altLang="en-US" dirty="0"/>
              <a:t>一</a:t>
            </a:r>
            <a:r>
              <a:rPr lang="en-US" altLang="zh-CN" dirty="0"/>
              <a:t>. </a:t>
            </a:r>
            <a:r>
              <a:rPr lang="zh-CN" altLang="en-US" dirty="0"/>
              <a:t>能谱测量概述</a:t>
            </a:r>
          </a:p>
        </p:txBody>
      </p:sp>
      <p:sp>
        <p:nvSpPr>
          <p:cNvPr id="5" name="内容占位符 4">
            <a:extLst>
              <a:ext uri="{FF2B5EF4-FFF2-40B4-BE49-F238E27FC236}">
                <a16:creationId xmlns:a16="http://schemas.microsoft.com/office/drawing/2014/main" id="{11945179-D347-469A-BD26-573A3C1F72AD}"/>
              </a:ext>
            </a:extLst>
          </p:cNvPr>
          <p:cNvSpPr>
            <a:spLocks noGrp="1"/>
          </p:cNvSpPr>
          <p:nvPr>
            <p:ph idx="16"/>
          </p:nvPr>
        </p:nvSpPr>
        <p:spPr>
          <a:xfrm>
            <a:off x="7093792" y="1"/>
            <a:ext cx="2126408" cy="284671"/>
          </a:xfrm>
          <a:solidFill>
            <a:srgbClr val="FFFF00"/>
          </a:solidFill>
        </p:spPr>
        <p:txBody>
          <a:bodyPr>
            <a:normAutofit fontScale="92500" lnSpcReduction="10000"/>
          </a:bodyPr>
          <a:lstStyle/>
          <a:p>
            <a:r>
              <a:rPr lang="zh-CN" altLang="en-US" dirty="0"/>
              <a:t>但能谱不是直接得到的</a:t>
            </a:r>
          </a:p>
        </p:txBody>
      </p:sp>
      <p:sp>
        <p:nvSpPr>
          <p:cNvPr id="54" name="内容占位符 4">
            <a:extLst>
              <a:ext uri="{FF2B5EF4-FFF2-40B4-BE49-F238E27FC236}">
                <a16:creationId xmlns:a16="http://schemas.microsoft.com/office/drawing/2014/main" id="{7590B31B-C4DD-4686-B872-5AF60FB63815}"/>
              </a:ext>
            </a:extLst>
          </p:cNvPr>
          <p:cNvSpPr txBox="1">
            <a:spLocks/>
          </p:cNvSpPr>
          <p:nvPr/>
        </p:nvSpPr>
        <p:spPr>
          <a:xfrm>
            <a:off x="9220200" y="14615"/>
            <a:ext cx="2971800" cy="284671"/>
          </a:xfrm>
          <a:prstGeom prst="rect">
            <a:avLst/>
          </a:prstGeom>
          <a:solidFill>
            <a:srgbClr val="003366"/>
          </a:solidFill>
          <a:ln>
            <a:solidFill>
              <a:schemeClr val="bg1"/>
            </a:solidFill>
          </a:ln>
          <a:effectLst>
            <a:outerShdw blurRad="50800" dist="38100" dir="5400000" algn="t" rotWithShape="0">
              <a:prstClr val="black">
                <a:alpha val="40000"/>
              </a:prstClr>
            </a:outerShdw>
          </a:effectLst>
        </p:spPr>
        <p:txBody>
          <a:bodyPr vert="horz" lIns="91440" tIns="45720" rIns="91440" bIns="45720" rtlCol="0">
            <a:normAutofit fontScale="92500" lnSpcReduction="10000"/>
          </a:bodyPr>
          <a:lstStyle>
            <a:defPPr>
              <a:defRPr lang="zh-CN"/>
            </a:defPPr>
            <a:lvl1pPr indent="0">
              <a:lnSpc>
                <a:spcPct val="90000"/>
              </a:lnSpc>
              <a:spcBef>
                <a:spcPts val="1000"/>
              </a:spcBef>
              <a:buFontTx/>
              <a:buNone/>
              <a:defRPr sz="1600" b="1">
                <a:solidFill>
                  <a:srgbClr val="FFFF00"/>
                </a:solidFill>
                <a:latin typeface="华文楷体" panose="02010600040101010101" pitchFamily="2" charset="-122"/>
                <a:ea typeface="华文楷体" panose="02010600040101010101" pitchFamily="2" charset="-122"/>
              </a:defRPr>
            </a:lvl1pPr>
            <a:lvl2pPr indent="0">
              <a:lnSpc>
                <a:spcPct val="90000"/>
              </a:lnSpc>
              <a:spcBef>
                <a:spcPts val="500"/>
              </a:spcBef>
              <a:buFontTx/>
              <a:buNone/>
              <a:defRPr sz="2400">
                <a:latin typeface="华文宋体" panose="02010600040101010101" pitchFamily="2" charset="-122"/>
                <a:ea typeface="华文宋体" panose="02010600040101010101" pitchFamily="2" charset="-122"/>
              </a:defRPr>
            </a:lvl2pPr>
            <a:lvl3pPr indent="0">
              <a:lnSpc>
                <a:spcPct val="90000"/>
              </a:lnSpc>
              <a:spcBef>
                <a:spcPts val="500"/>
              </a:spcBef>
              <a:buFontTx/>
              <a:buNone/>
              <a:defRPr sz="2000">
                <a:latin typeface="华文宋体" panose="02010600040101010101" pitchFamily="2" charset="-122"/>
                <a:ea typeface="华文宋体" panose="02010600040101010101" pitchFamily="2" charset="-122"/>
              </a:defRPr>
            </a:lvl3pPr>
            <a:lvl4pPr indent="0">
              <a:lnSpc>
                <a:spcPct val="90000"/>
              </a:lnSpc>
              <a:spcBef>
                <a:spcPts val="500"/>
              </a:spcBef>
              <a:buFontTx/>
              <a:buNone/>
              <a:defRPr>
                <a:latin typeface="华文宋体" panose="02010600040101010101" pitchFamily="2" charset="-122"/>
                <a:ea typeface="华文宋体" panose="02010600040101010101" pitchFamily="2" charset="-122"/>
              </a:defRPr>
            </a:lvl4pPr>
            <a:lvl5pPr indent="0">
              <a:lnSpc>
                <a:spcPct val="90000"/>
              </a:lnSpc>
              <a:spcBef>
                <a:spcPts val="500"/>
              </a:spcBef>
              <a:buFontTx/>
              <a:buNone/>
              <a:defRPr>
                <a:latin typeface="华文宋体" panose="02010600040101010101" pitchFamily="2" charset="-122"/>
                <a:ea typeface="华文宋体" panose="02010600040101010101" pitchFamily="2"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zh-CN" altLang="en-US" dirty="0"/>
              <a:t>刻度之后的能谱</a:t>
            </a:r>
          </a:p>
        </p:txBody>
      </p:sp>
      <p:graphicFrame>
        <p:nvGraphicFramePr>
          <p:cNvPr id="10" name="对象 9">
            <a:extLst>
              <a:ext uri="{FF2B5EF4-FFF2-40B4-BE49-F238E27FC236}">
                <a16:creationId xmlns:a16="http://schemas.microsoft.com/office/drawing/2014/main" id="{25E3FF4A-7459-443F-A3C0-1AE7833E8AAF}"/>
              </a:ext>
            </a:extLst>
          </p:cNvPr>
          <p:cNvGraphicFramePr>
            <a:graphicFrameLocks noChangeAspect="1"/>
          </p:cNvGraphicFramePr>
          <p:nvPr/>
        </p:nvGraphicFramePr>
        <p:xfrm>
          <a:off x="1199456" y="315562"/>
          <a:ext cx="9124950" cy="6453188"/>
        </p:xfrm>
        <a:graphic>
          <a:graphicData uri="http://schemas.openxmlformats.org/presentationml/2006/ole">
            <mc:AlternateContent xmlns:mc="http://schemas.openxmlformats.org/markup-compatibility/2006">
              <mc:Choice xmlns:v="urn:schemas-microsoft-com:vml" Requires="v">
                <p:oleObj spid="_x0000_s491524" name="Graph" r:id="rId3" imgW="4278173" imgH="3024835" progId="Origin50.Graph">
                  <p:embed/>
                </p:oleObj>
              </mc:Choice>
              <mc:Fallback>
                <p:oleObj name="Graph" r:id="rId3" imgW="4278173" imgH="3024835" progId="Origin50.Graph">
                  <p:embed/>
                  <p:pic>
                    <p:nvPicPr>
                      <p:cNvPr id="10" name="对象 9">
                        <a:extLst>
                          <a:ext uri="{FF2B5EF4-FFF2-40B4-BE49-F238E27FC236}">
                            <a16:creationId xmlns:a16="http://schemas.microsoft.com/office/drawing/2014/main" id="{25E3FF4A-7459-443F-A3C0-1AE7833E8AA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99456" y="315562"/>
                        <a:ext cx="9124950" cy="6453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1761924616"/>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34031</TotalTime>
  <Words>5813</Words>
  <Application>Microsoft Office PowerPoint</Application>
  <PresentationFormat>宽屏</PresentationFormat>
  <Paragraphs>1009</Paragraphs>
  <Slides>86</Slides>
  <Notes>0</Notes>
  <HiddenSlides>26</HiddenSlides>
  <MMClips>0</MMClips>
  <ScaleCrop>false</ScaleCrop>
  <HeadingPairs>
    <vt:vector size="8" baseType="variant">
      <vt:variant>
        <vt:lpstr>已用的字体</vt:lpstr>
      </vt:variant>
      <vt:variant>
        <vt:i4>17</vt:i4>
      </vt:variant>
      <vt:variant>
        <vt:lpstr>主题</vt:lpstr>
      </vt:variant>
      <vt:variant>
        <vt:i4>1</vt:i4>
      </vt:variant>
      <vt:variant>
        <vt:lpstr>嵌入 OLE 服务器</vt:lpstr>
      </vt:variant>
      <vt:variant>
        <vt:i4>2</vt:i4>
      </vt:variant>
      <vt:variant>
        <vt:lpstr>幻灯片标题</vt:lpstr>
      </vt:variant>
      <vt:variant>
        <vt:i4>86</vt:i4>
      </vt:variant>
    </vt:vector>
  </HeadingPairs>
  <TitlesOfParts>
    <vt:vector size="106" baseType="lpstr">
      <vt:lpstr>等线</vt:lpstr>
      <vt:lpstr>等线 Light</vt:lpstr>
      <vt:lpstr>仿宋</vt:lpstr>
      <vt:lpstr>黑体</vt:lpstr>
      <vt:lpstr>华文仿宋</vt:lpstr>
      <vt:lpstr>华文楷体</vt:lpstr>
      <vt:lpstr>华文宋体</vt:lpstr>
      <vt:lpstr>楷体</vt:lpstr>
      <vt:lpstr>隶书</vt:lpstr>
      <vt:lpstr>宋体</vt:lpstr>
      <vt:lpstr>Arial</vt:lpstr>
      <vt:lpstr>Calibri</vt:lpstr>
      <vt:lpstr>Cambria Math</vt:lpstr>
      <vt:lpstr>Times New Roman</vt:lpstr>
      <vt:lpstr>Webdings</vt:lpstr>
      <vt:lpstr>Wingdings</vt:lpstr>
      <vt:lpstr>Wingdings 2</vt:lpstr>
      <vt:lpstr>Office 主题​​</vt:lpstr>
      <vt:lpstr>Equation</vt:lpstr>
      <vt:lpstr>Graph</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第十三章 中子及中子的探测</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yangyigang</dc:creator>
  <cp:lastModifiedBy>yangyigang</cp:lastModifiedBy>
  <cp:revision>833</cp:revision>
  <dcterms:created xsi:type="dcterms:W3CDTF">2021-09-10T01:48:04Z</dcterms:created>
  <dcterms:modified xsi:type="dcterms:W3CDTF">2022-12-22T04:52:42Z</dcterms:modified>
</cp:coreProperties>
</file>